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bookmarkIdSeed="8">
  <p:sldMasterIdLst>
    <p:sldMasterId id="2147483701" r:id="rId1"/>
  </p:sldMasterIdLst>
  <p:notesMasterIdLst>
    <p:notesMasterId r:id="rId34"/>
  </p:notesMasterIdLst>
  <p:handoutMasterIdLst>
    <p:handoutMasterId r:id="rId35"/>
  </p:handoutMasterIdLst>
  <p:sldIdLst>
    <p:sldId id="256" r:id="rId2"/>
    <p:sldId id="609" r:id="rId3"/>
    <p:sldId id="611" r:id="rId4"/>
    <p:sldId id="297" r:id="rId5"/>
    <p:sldId id="653" r:id="rId6"/>
    <p:sldId id="652" r:id="rId7"/>
    <p:sldId id="597" r:id="rId8"/>
    <p:sldId id="612" r:id="rId9"/>
    <p:sldId id="584" r:id="rId10"/>
    <p:sldId id="639" r:id="rId11"/>
    <p:sldId id="640" r:id="rId12"/>
    <p:sldId id="642" r:id="rId13"/>
    <p:sldId id="641" r:id="rId14"/>
    <p:sldId id="638" r:id="rId15"/>
    <p:sldId id="644" r:id="rId16"/>
    <p:sldId id="643" r:id="rId17"/>
    <p:sldId id="627" r:id="rId18"/>
    <p:sldId id="586" r:id="rId19"/>
    <p:sldId id="645" r:id="rId20"/>
    <p:sldId id="654" r:id="rId21"/>
    <p:sldId id="646" r:id="rId22"/>
    <p:sldId id="647" r:id="rId23"/>
    <p:sldId id="648" r:id="rId24"/>
    <p:sldId id="649" r:id="rId25"/>
    <p:sldId id="618" r:id="rId26"/>
    <p:sldId id="589" r:id="rId27"/>
    <p:sldId id="650" r:id="rId28"/>
    <p:sldId id="651" r:id="rId29"/>
    <p:sldId id="629" r:id="rId30"/>
    <p:sldId id="630" r:id="rId31"/>
    <p:sldId id="631" r:id="rId32"/>
    <p:sldId id="552" r:id="rId33"/>
  </p:sldIdLst>
  <p:sldSz cx="9144000" cy="6858000" type="screen4x3"/>
  <p:notesSz cx="6797675" cy="9874250"/>
  <p:defaultTextStyle>
    <a:defPPr>
      <a:defRPr lang="zh-CN"/>
    </a:defPPr>
    <a:lvl1pPr algn="l" rtl="0" fontAlgn="base">
      <a:spcBef>
        <a:spcPct val="0"/>
      </a:spcBef>
      <a:spcAft>
        <a:spcPct val="0"/>
      </a:spcAft>
      <a:defRPr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宋体" charset="-122"/>
        <a:cs typeface="+mn-cs"/>
      </a:defRPr>
    </a:lvl2pPr>
    <a:lvl3pPr marL="914400" algn="l" rtl="0" fontAlgn="base">
      <a:spcBef>
        <a:spcPct val="0"/>
      </a:spcBef>
      <a:spcAft>
        <a:spcPct val="0"/>
      </a:spcAft>
      <a:defRPr kern="1200">
        <a:solidFill>
          <a:schemeClr val="tx1"/>
        </a:solidFill>
        <a:latin typeface="Arial" charset="0"/>
        <a:ea typeface="宋体" charset="-122"/>
        <a:cs typeface="+mn-cs"/>
      </a:defRPr>
    </a:lvl3pPr>
    <a:lvl4pPr marL="1371600" algn="l" rtl="0" fontAlgn="base">
      <a:spcBef>
        <a:spcPct val="0"/>
      </a:spcBef>
      <a:spcAft>
        <a:spcPct val="0"/>
      </a:spcAft>
      <a:defRPr kern="1200">
        <a:solidFill>
          <a:schemeClr val="tx1"/>
        </a:solidFill>
        <a:latin typeface="Arial" charset="0"/>
        <a:ea typeface="宋体" charset="-122"/>
        <a:cs typeface="+mn-cs"/>
      </a:defRPr>
    </a:lvl4pPr>
    <a:lvl5pPr marL="1828800" algn="l"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0033CC"/>
    <a:srgbClr val="00B050"/>
    <a:srgbClr val="CCFFFF"/>
    <a:srgbClr val="3E5392"/>
    <a:srgbClr val="FF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DA37D80-6434-44D0-A028-1B22A696006F}" styleName="浅色样式 3 - 强调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BC89EF96-8CEA-46FF-86C4-4CE0E7609802}" styleName="浅色样式 3 - 强调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E3FDE45-AF77-4B5C-9715-49D594BDF05E}" styleName="浅色样式 1 - 强调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B301B821-A1FF-4177-AEE7-76D212191A09}" styleName="中度样式 1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CF1AB2-1976-4502-BF36-3FF5EA218861}" styleName="中度样式 4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505E3EF-67EA-436B-97B2-0124C06EBD24}" styleName="中度样式 4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C083E6E3-FA7D-4D7B-A595-EF9225AFEA82}" styleName="浅色样式 1 - 强调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BDBED569-4797-4DF1-A0F4-6AAB3CD982D8}" styleName="浅色样式 3 - 强调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8799B23B-EC83-4686-B30A-512413B5E67A}" styleName="浅色样式 3 - 强调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22838BEF-8BB2-4498-84A7-C5851F593DF1}" styleName="中度样式 4 - 强调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4C1A8A3-306A-4EB7-A6B1-4F7E0EB9C5D6}" styleName="中度样式 3 - 强调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26" autoAdjust="0"/>
    <p:restoredTop sz="67396" autoAdjust="0"/>
  </p:normalViewPr>
  <p:slideViewPr>
    <p:cSldViewPr>
      <p:cViewPr>
        <p:scale>
          <a:sx n="150" d="100"/>
          <a:sy n="150" d="100"/>
        </p:scale>
        <p:origin x="-210" y="-306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6582"/>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handoutMaster" Target="handoutMasters/handoutMaster1.xml"/><Relationship Id="rId8" Type="http://schemas.openxmlformats.org/officeDocument/2006/relationships/slide" Target="slides/slide7.xml"/><Relationship Id="rId3" Type="http://schemas.openxmlformats.org/officeDocument/2006/relationships/slide" Target="slides/slide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4.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6400" cy="493713"/>
          </a:xfrm>
          <a:prstGeom prst="rect">
            <a:avLst/>
          </a:prstGeom>
        </p:spPr>
        <p:txBody>
          <a:bodyPr vert="horz" lIns="91440" tIns="45720" rIns="91440" bIns="45720" rtlCol="0"/>
          <a:lstStyle>
            <a:lvl1pPr algn="l" eaLnBrk="0" hangingPunct="0">
              <a:defRPr sz="1200">
                <a:cs typeface="+mn-cs"/>
              </a:defRPr>
            </a:lvl1pPr>
          </a:lstStyle>
          <a:p>
            <a:pPr>
              <a:defRPr/>
            </a:pPr>
            <a:endParaRPr lang="zh-CN" altLang="en-US"/>
          </a:p>
        </p:txBody>
      </p:sp>
      <p:sp>
        <p:nvSpPr>
          <p:cNvPr id="3" name="日期占位符 2"/>
          <p:cNvSpPr>
            <a:spLocks noGrp="1"/>
          </p:cNvSpPr>
          <p:nvPr>
            <p:ph type="dt" sz="quarter" idx="1"/>
          </p:nvPr>
        </p:nvSpPr>
        <p:spPr>
          <a:xfrm>
            <a:off x="3849688" y="0"/>
            <a:ext cx="2946400" cy="493713"/>
          </a:xfrm>
          <a:prstGeom prst="rect">
            <a:avLst/>
          </a:prstGeom>
        </p:spPr>
        <p:txBody>
          <a:bodyPr vert="horz" lIns="91440" tIns="45720" rIns="91440" bIns="45720" rtlCol="0"/>
          <a:lstStyle>
            <a:lvl1pPr algn="r" eaLnBrk="0" hangingPunct="0">
              <a:defRPr sz="1200">
                <a:cs typeface="+mn-cs"/>
              </a:defRPr>
            </a:lvl1pPr>
          </a:lstStyle>
          <a:p>
            <a:pPr>
              <a:defRPr/>
            </a:pPr>
            <a:fld id="{2A916C84-61F0-48A7-99DA-A5EC6885E342}" type="datetimeFigureOut">
              <a:rPr lang="zh-CN" altLang="en-US"/>
              <a:pPr>
                <a:defRPr/>
              </a:pPr>
              <a:t>2017/6/5</a:t>
            </a:fld>
            <a:endParaRPr lang="zh-CN" altLang="en-US"/>
          </a:p>
        </p:txBody>
      </p:sp>
      <p:sp>
        <p:nvSpPr>
          <p:cNvPr id="4" name="页脚占位符 3"/>
          <p:cNvSpPr>
            <a:spLocks noGrp="1"/>
          </p:cNvSpPr>
          <p:nvPr>
            <p:ph type="ftr" sz="quarter" idx="2"/>
          </p:nvPr>
        </p:nvSpPr>
        <p:spPr>
          <a:xfrm>
            <a:off x="0" y="9378950"/>
            <a:ext cx="2946400" cy="493713"/>
          </a:xfrm>
          <a:prstGeom prst="rect">
            <a:avLst/>
          </a:prstGeom>
        </p:spPr>
        <p:txBody>
          <a:bodyPr vert="horz" lIns="91440" tIns="45720" rIns="91440" bIns="45720" rtlCol="0" anchor="b"/>
          <a:lstStyle>
            <a:lvl1pPr algn="l" eaLnBrk="0" hangingPunct="0">
              <a:defRPr sz="1200">
                <a:cs typeface="+mn-cs"/>
              </a:defRPr>
            </a:lvl1pPr>
          </a:lstStyle>
          <a:p>
            <a:pPr>
              <a:defRPr/>
            </a:pPr>
            <a:endParaRPr lang="zh-CN" altLang="en-US"/>
          </a:p>
        </p:txBody>
      </p:sp>
      <p:sp>
        <p:nvSpPr>
          <p:cNvPr id="5" name="灯片编号占位符 4"/>
          <p:cNvSpPr>
            <a:spLocks noGrp="1"/>
          </p:cNvSpPr>
          <p:nvPr>
            <p:ph type="sldNum" sz="quarter" idx="3"/>
          </p:nvPr>
        </p:nvSpPr>
        <p:spPr>
          <a:xfrm>
            <a:off x="3849688" y="9378950"/>
            <a:ext cx="2946400" cy="493713"/>
          </a:xfrm>
          <a:prstGeom prst="rect">
            <a:avLst/>
          </a:prstGeom>
        </p:spPr>
        <p:txBody>
          <a:bodyPr vert="horz" lIns="91440" tIns="45720" rIns="91440" bIns="45720" rtlCol="0" anchor="b"/>
          <a:lstStyle>
            <a:lvl1pPr algn="r" eaLnBrk="0" hangingPunct="0">
              <a:defRPr sz="1200">
                <a:cs typeface="+mn-cs"/>
              </a:defRPr>
            </a:lvl1pPr>
          </a:lstStyle>
          <a:p>
            <a:pPr>
              <a:defRPr/>
            </a:pPr>
            <a:fld id="{ECBC97C1-B076-4B86-ABA9-8E1DB58D5F69}" type="slidenum">
              <a:rPr lang="zh-CN" altLang="en-US"/>
              <a:pPr>
                <a:defRPr/>
              </a:pPr>
              <a:t>‹#›</a:t>
            </a:fld>
            <a:endParaRPr lang="zh-CN" altLang="en-US"/>
          </a:p>
        </p:txBody>
      </p:sp>
    </p:spTree>
    <p:extLst>
      <p:ext uri="{BB962C8B-B14F-4D97-AF65-F5344CB8AC3E}">
        <p14:creationId xmlns:p14="http://schemas.microsoft.com/office/powerpoint/2010/main" val="398007087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6400" cy="493713"/>
          </a:xfrm>
          <a:prstGeom prst="rect">
            <a:avLst/>
          </a:prstGeom>
        </p:spPr>
        <p:txBody>
          <a:bodyPr vert="horz" lIns="91440" tIns="45720" rIns="91440" bIns="45720" rtlCol="0"/>
          <a:lstStyle>
            <a:lvl1pPr algn="l" eaLnBrk="0" hangingPunct="0">
              <a:defRPr sz="1200">
                <a:latin typeface="Arial" pitchFamily="34" charset="0"/>
                <a:ea typeface="宋体" pitchFamily="2" charset="-122"/>
                <a:cs typeface="+mn-cs"/>
              </a:defRPr>
            </a:lvl1pPr>
          </a:lstStyle>
          <a:p>
            <a:pPr>
              <a:defRPr/>
            </a:pPr>
            <a:endParaRPr lang="zh-CN" altLang="en-US"/>
          </a:p>
        </p:txBody>
      </p:sp>
      <p:sp>
        <p:nvSpPr>
          <p:cNvPr id="3" name="日期占位符 2"/>
          <p:cNvSpPr>
            <a:spLocks noGrp="1"/>
          </p:cNvSpPr>
          <p:nvPr>
            <p:ph type="dt" idx="1"/>
          </p:nvPr>
        </p:nvSpPr>
        <p:spPr>
          <a:xfrm>
            <a:off x="3849688" y="0"/>
            <a:ext cx="2946400" cy="493713"/>
          </a:xfrm>
          <a:prstGeom prst="rect">
            <a:avLst/>
          </a:prstGeom>
        </p:spPr>
        <p:txBody>
          <a:bodyPr vert="horz" lIns="91440" tIns="45720" rIns="91440" bIns="45720" rtlCol="0"/>
          <a:lstStyle>
            <a:lvl1pPr algn="r" eaLnBrk="0" hangingPunct="0">
              <a:defRPr sz="1200">
                <a:latin typeface="Arial" pitchFamily="34" charset="0"/>
                <a:ea typeface="宋体" pitchFamily="2" charset="-122"/>
                <a:cs typeface="+mn-cs"/>
              </a:defRPr>
            </a:lvl1pPr>
          </a:lstStyle>
          <a:p>
            <a:pPr>
              <a:defRPr/>
            </a:pPr>
            <a:fld id="{3F70F5C7-12B3-4F7E-9BEF-F3D2A3B778A0}" type="datetimeFigureOut">
              <a:rPr lang="zh-CN" altLang="en-US"/>
              <a:pPr>
                <a:defRPr/>
              </a:pPr>
              <a:t>2017/6/5</a:t>
            </a:fld>
            <a:endParaRPr lang="zh-CN" altLang="en-US"/>
          </a:p>
        </p:txBody>
      </p:sp>
      <p:sp>
        <p:nvSpPr>
          <p:cNvPr id="4" name="幻灯片图像占位符 3"/>
          <p:cNvSpPr>
            <a:spLocks noGrp="1" noRot="1" noChangeAspect="1"/>
          </p:cNvSpPr>
          <p:nvPr>
            <p:ph type="sldImg" idx="2"/>
          </p:nvPr>
        </p:nvSpPr>
        <p:spPr>
          <a:xfrm>
            <a:off x="931863" y="741363"/>
            <a:ext cx="4933950" cy="3702050"/>
          </a:xfrm>
          <a:prstGeom prst="rect">
            <a:avLst/>
          </a:prstGeom>
          <a:noFill/>
          <a:ln w="12700">
            <a:solidFill>
              <a:prstClr val="black"/>
            </a:solidFill>
          </a:ln>
        </p:spPr>
        <p:txBody>
          <a:bodyPr vert="horz" lIns="91440" tIns="45720" rIns="91440" bIns="45720" rtlCol="0" anchor="ctr"/>
          <a:lstStyle/>
          <a:p>
            <a:pPr lvl="0"/>
            <a:endParaRPr lang="zh-CN" altLang="en-US" noProof="0" smtClean="0"/>
          </a:p>
        </p:txBody>
      </p:sp>
      <p:sp>
        <p:nvSpPr>
          <p:cNvPr id="5" name="备注占位符 4"/>
          <p:cNvSpPr>
            <a:spLocks noGrp="1"/>
          </p:cNvSpPr>
          <p:nvPr>
            <p:ph type="body" sz="quarter" idx="3"/>
          </p:nvPr>
        </p:nvSpPr>
        <p:spPr>
          <a:xfrm>
            <a:off x="679450" y="4691063"/>
            <a:ext cx="5438775" cy="4443412"/>
          </a:xfrm>
          <a:prstGeom prst="rect">
            <a:avLst/>
          </a:prstGeom>
        </p:spPr>
        <p:txBody>
          <a:bodyPr vert="horz" lIns="91440" tIns="45720" rIns="91440" bIns="45720" rtlCol="0"/>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6" name="页脚占位符 5"/>
          <p:cNvSpPr>
            <a:spLocks noGrp="1"/>
          </p:cNvSpPr>
          <p:nvPr>
            <p:ph type="ftr" sz="quarter" idx="4"/>
          </p:nvPr>
        </p:nvSpPr>
        <p:spPr>
          <a:xfrm>
            <a:off x="0" y="9378950"/>
            <a:ext cx="2946400" cy="493713"/>
          </a:xfrm>
          <a:prstGeom prst="rect">
            <a:avLst/>
          </a:prstGeom>
        </p:spPr>
        <p:txBody>
          <a:bodyPr vert="horz" lIns="91440" tIns="45720" rIns="91440" bIns="45720" rtlCol="0" anchor="b"/>
          <a:lstStyle>
            <a:lvl1pPr algn="l" eaLnBrk="0" hangingPunct="0">
              <a:defRPr sz="1200">
                <a:latin typeface="Arial" pitchFamily="34" charset="0"/>
                <a:ea typeface="宋体" pitchFamily="2" charset="-122"/>
                <a:cs typeface="+mn-cs"/>
              </a:defRPr>
            </a:lvl1pPr>
          </a:lstStyle>
          <a:p>
            <a:pPr>
              <a:defRPr/>
            </a:pPr>
            <a:endParaRPr lang="zh-CN" altLang="en-US"/>
          </a:p>
        </p:txBody>
      </p:sp>
      <p:sp>
        <p:nvSpPr>
          <p:cNvPr id="7" name="灯片编号占位符 6"/>
          <p:cNvSpPr>
            <a:spLocks noGrp="1"/>
          </p:cNvSpPr>
          <p:nvPr>
            <p:ph type="sldNum" sz="quarter" idx="5"/>
          </p:nvPr>
        </p:nvSpPr>
        <p:spPr>
          <a:xfrm>
            <a:off x="3849688" y="9378950"/>
            <a:ext cx="2946400" cy="493713"/>
          </a:xfrm>
          <a:prstGeom prst="rect">
            <a:avLst/>
          </a:prstGeom>
        </p:spPr>
        <p:txBody>
          <a:bodyPr vert="horz" lIns="91440" tIns="45720" rIns="91440" bIns="45720" rtlCol="0" anchor="b"/>
          <a:lstStyle>
            <a:lvl1pPr algn="r" eaLnBrk="0" hangingPunct="0">
              <a:defRPr sz="1200">
                <a:latin typeface="Arial" pitchFamily="34" charset="0"/>
                <a:ea typeface="宋体" pitchFamily="2" charset="-122"/>
                <a:cs typeface="+mn-cs"/>
              </a:defRPr>
            </a:lvl1pPr>
          </a:lstStyle>
          <a:p>
            <a:pPr>
              <a:defRPr/>
            </a:pPr>
            <a:fld id="{A0761306-F971-4BE0-B5E7-52EEE4E11031}" type="slidenum">
              <a:rPr lang="zh-CN" altLang="en-US"/>
              <a:pPr>
                <a:defRPr/>
              </a:pPr>
              <a:t>‹#›</a:t>
            </a:fld>
            <a:endParaRPr lang="zh-CN" altLang="en-US"/>
          </a:p>
        </p:txBody>
      </p:sp>
    </p:spTree>
    <p:extLst>
      <p:ext uri="{BB962C8B-B14F-4D97-AF65-F5344CB8AC3E}">
        <p14:creationId xmlns:p14="http://schemas.microsoft.com/office/powerpoint/2010/main" val="2296527998"/>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72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smtClean="0"/>
          </a:p>
        </p:txBody>
      </p:sp>
      <p:sp>
        <p:nvSpPr>
          <p:cNvPr id="30724" name="灯片编号占位符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defRPr/>
            </a:pPr>
            <a:fld id="{66EE1346-3F1F-4200-866F-8D252AE50AAB}" type="slidenum">
              <a:rPr lang="zh-CN" altLang="en-US" smtClean="0"/>
              <a:pPr>
                <a:defRPr/>
              </a:pPr>
              <a:t>1</a:t>
            </a:fld>
            <a:endParaRPr lang="en-US" altLang="zh-CN" smtClean="0"/>
          </a:p>
        </p:txBody>
      </p:sp>
    </p:spTree>
    <p:extLst>
      <p:ext uri="{BB962C8B-B14F-4D97-AF65-F5344CB8AC3E}">
        <p14:creationId xmlns:p14="http://schemas.microsoft.com/office/powerpoint/2010/main" val="6799672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备注占位符 2"/>
              <p:cNvSpPr>
                <a:spLocks noGrp="1"/>
              </p:cNvSpPr>
              <p:nvPr>
                <p:ph type="body" idx="1"/>
              </p:nvPr>
            </p:nvSpPr>
            <p:spPr/>
            <p:txBody>
              <a:bodyPr/>
              <a:lstStyle/>
              <a:p>
                <a:r>
                  <a:rPr lang="zh-CN" altLang="en-US" sz="1200" kern="1200" dirty="0" smtClean="0">
                    <a:solidFill>
                      <a:schemeClr val="tx1"/>
                    </a:solidFill>
                    <a:effectLst/>
                    <a:latin typeface="+mn-lt"/>
                    <a:ea typeface="+mn-ea"/>
                    <a:cs typeface="+mn-cs"/>
                  </a:rPr>
                  <a:t>有限元 单元  时间 我们选取（</a:t>
                </a:r>
                <a:r>
                  <a:rPr lang="en-US" altLang="zh-CN" sz="1200" kern="1200" dirty="0" smtClean="0">
                    <a:solidFill>
                      <a:schemeClr val="tx1"/>
                    </a:solidFill>
                    <a:effectLst/>
                    <a:latin typeface="+mn-lt"/>
                    <a:ea typeface="+mn-ea"/>
                    <a:cs typeface="+mn-cs"/>
                  </a:rPr>
                  <a:t>0,0</a:t>
                </a:r>
                <a:r>
                  <a:rPr lang="zh-CN" altLang="en-US" sz="1200" kern="1200" dirty="0" smtClean="0">
                    <a:solidFill>
                      <a:schemeClr val="tx1"/>
                    </a:solidFill>
                    <a:effectLst/>
                    <a:latin typeface="+mn-lt"/>
                    <a:ea typeface="+mn-ea"/>
                    <a:cs typeface="+mn-cs"/>
                  </a:rPr>
                  <a:t>）位置作为激励点，（</a:t>
                </a:r>
                <a:r>
                  <a:rPr lang="en-US" altLang="zh-CN" sz="1200" kern="1200" dirty="0" smtClean="0">
                    <a:solidFill>
                      <a:schemeClr val="tx1"/>
                    </a:solidFill>
                    <a:effectLst/>
                    <a:latin typeface="+mn-lt"/>
                    <a:ea typeface="+mn-ea"/>
                    <a:cs typeface="+mn-cs"/>
                  </a:rPr>
                  <a:t>0,100</a:t>
                </a:r>
                <a:r>
                  <a:rPr lang="zh-CN" altLang="en-US"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0,350</a:t>
                </a:r>
                <a:r>
                  <a:rPr lang="zh-CN" altLang="en-US" sz="1200" kern="1200" dirty="0" smtClean="0">
                    <a:solidFill>
                      <a:schemeClr val="tx1"/>
                    </a:solidFill>
                    <a:effectLst/>
                    <a:latin typeface="+mn-lt"/>
                    <a:ea typeface="+mn-ea"/>
                    <a:cs typeface="+mn-cs"/>
                  </a:rPr>
                  <a:t>）位置作为接收点，在选择激励信号时参考了频散曲线。</a:t>
                </a:r>
                <a:endParaRPr lang="en-US" altLang="zh-CN" sz="1200" kern="1200" dirty="0" smtClean="0">
                  <a:solidFill>
                    <a:schemeClr val="tx1"/>
                  </a:solidFill>
                  <a:effectLst/>
                  <a:latin typeface="+mn-lt"/>
                  <a:ea typeface="+mn-ea"/>
                  <a:cs typeface="+mn-cs"/>
                </a:endParaRPr>
              </a:p>
              <a:p>
                <a:endParaRPr lang="en-US" altLang="zh-CN" sz="1200" kern="1200" dirty="0" smtClean="0">
                  <a:solidFill>
                    <a:schemeClr val="tx1"/>
                  </a:solidFill>
                  <a:effectLst/>
                  <a:latin typeface="+mn-lt"/>
                  <a:ea typeface="+mn-ea"/>
                  <a:cs typeface="+mn-cs"/>
                </a:endParaRPr>
              </a:p>
              <a:p>
                <a:endParaRPr lang="en-US" altLang="zh-CN" sz="1200" kern="1200" dirty="0" smtClean="0">
                  <a:solidFill>
                    <a:schemeClr val="tx1"/>
                  </a:solidFill>
                  <a:effectLst/>
                  <a:latin typeface="+mn-lt"/>
                  <a:ea typeface="+mn-ea"/>
                  <a:cs typeface="+mn-cs"/>
                </a:endParaRPr>
              </a:p>
              <a:p>
                <a:endParaRPr lang="en-US" altLang="zh-CN" sz="1200" kern="1200" dirty="0" smtClean="0">
                  <a:solidFill>
                    <a:schemeClr val="tx1"/>
                  </a:solidFill>
                  <a:effectLst/>
                  <a:latin typeface="+mn-lt"/>
                  <a:ea typeface="+mn-ea"/>
                  <a:cs typeface="+mn-cs"/>
                </a:endParaRPr>
              </a:p>
              <a:p>
                <a:r>
                  <a:rPr lang="zh-CN" altLang="zh-CN" sz="1200" kern="1200" dirty="0" smtClean="0">
                    <a:solidFill>
                      <a:schemeClr val="tx1"/>
                    </a:solidFill>
                    <a:effectLst/>
                    <a:latin typeface="+mn-lt"/>
                    <a:ea typeface="+mn-ea"/>
                    <a:cs typeface="+mn-cs"/>
                  </a:rPr>
                  <a:t>当频厚积</a:t>
                </a:r>
                <a14:m>
                  <m:oMath xmlns:m="http://schemas.openxmlformats.org/officeDocument/2006/math">
                    <m:r>
                      <m:rPr>
                        <m:sty m:val="p"/>
                      </m:rPr>
                      <a:rPr lang="en-US" altLang="zh-CN" sz="1200" kern="1200">
                        <a:solidFill>
                          <a:schemeClr val="tx1"/>
                        </a:solidFill>
                        <a:effectLst/>
                        <a:latin typeface="+mn-lt"/>
                        <a:ea typeface="+mn-ea"/>
                        <a:cs typeface="+mn-cs"/>
                      </a:rPr>
                      <m:t>f</m:t>
                    </m:r>
                    <m:r>
                      <a:rPr lang="en-US" altLang="zh-CN" sz="1200" kern="1200">
                        <a:solidFill>
                          <a:schemeClr val="tx1"/>
                        </a:solidFill>
                        <a:effectLst/>
                        <a:latin typeface="+mn-lt"/>
                        <a:ea typeface="+mn-ea"/>
                        <a:cs typeface="+mn-cs"/>
                      </a:rPr>
                      <m:t>⋅</m:t>
                    </m:r>
                    <m:r>
                      <m:rPr>
                        <m:sty m:val="p"/>
                      </m:rPr>
                      <a:rPr lang="en-US" altLang="zh-CN" sz="1200" kern="1200">
                        <a:solidFill>
                          <a:schemeClr val="tx1"/>
                        </a:solidFill>
                        <a:effectLst/>
                        <a:latin typeface="+mn-lt"/>
                        <a:ea typeface="+mn-ea"/>
                        <a:cs typeface="+mn-cs"/>
                      </a:rPr>
                      <m:t>d</m:t>
                    </m:r>
                    <m:r>
                      <a:rPr lang="en-US" altLang="zh-CN" sz="1200" kern="1200">
                        <a:solidFill>
                          <a:schemeClr val="tx1"/>
                        </a:solidFill>
                        <a:effectLst/>
                        <a:latin typeface="+mn-lt"/>
                        <a:ea typeface="+mn-ea"/>
                        <a:cs typeface="+mn-cs"/>
                      </a:rPr>
                      <m:t>&lt;1500</m:t>
                    </m:r>
                    <m:r>
                      <m:rPr>
                        <m:sty m:val="p"/>
                      </m:rPr>
                      <a:rPr lang="en-US" altLang="zh-CN" sz="1200" kern="1200">
                        <a:solidFill>
                          <a:schemeClr val="tx1"/>
                        </a:solidFill>
                        <a:effectLst/>
                        <a:latin typeface="+mn-lt"/>
                        <a:ea typeface="+mn-ea"/>
                        <a:cs typeface="+mn-cs"/>
                      </a:rPr>
                      <m:t>Hz</m:t>
                    </m:r>
                    <m:r>
                      <a:rPr lang="en-US" altLang="zh-CN" sz="1200" kern="1200">
                        <a:solidFill>
                          <a:schemeClr val="tx1"/>
                        </a:solidFill>
                        <a:effectLst/>
                        <a:latin typeface="+mn-lt"/>
                        <a:ea typeface="+mn-ea"/>
                        <a:cs typeface="+mn-cs"/>
                      </a:rPr>
                      <m:t>.</m:t>
                    </m:r>
                    <m:r>
                      <m:rPr>
                        <m:sty m:val="p"/>
                      </m:rPr>
                      <a:rPr lang="en-US" altLang="zh-CN" sz="1200" kern="1200">
                        <a:solidFill>
                          <a:schemeClr val="tx1"/>
                        </a:solidFill>
                        <a:effectLst/>
                        <a:latin typeface="+mn-lt"/>
                        <a:ea typeface="+mn-ea"/>
                        <a:cs typeface="+mn-cs"/>
                      </a:rPr>
                      <m:t>m</m:t>
                    </m:r>
                  </m:oMath>
                </a14:m>
                <a:r>
                  <a:rPr lang="zh-CN" altLang="zh-CN" sz="1200" kern="1200" dirty="0">
                    <a:solidFill>
                      <a:schemeClr val="tx1"/>
                    </a:solidFill>
                    <a:effectLst/>
                    <a:latin typeface="+mn-lt"/>
                    <a:ea typeface="+mn-ea"/>
                    <a:cs typeface="+mn-cs"/>
                  </a:rPr>
                  <a:t>时，铝板中的</a:t>
                </a:r>
                <a:r>
                  <a:rPr lang="en-US" altLang="zh-CN" sz="1200" kern="1200" dirty="0">
                    <a:solidFill>
                      <a:schemeClr val="tx1"/>
                    </a:solidFill>
                    <a:effectLst/>
                    <a:latin typeface="+mn-lt"/>
                    <a:ea typeface="+mn-ea"/>
                    <a:cs typeface="+mn-cs"/>
                  </a:rPr>
                  <a:t>Lamb</a:t>
                </a:r>
                <a:r>
                  <a:rPr lang="zh-CN" altLang="zh-CN" sz="1200" kern="1200" dirty="0">
                    <a:solidFill>
                      <a:schemeClr val="tx1"/>
                    </a:solidFill>
                    <a:effectLst/>
                    <a:latin typeface="+mn-lt"/>
                    <a:ea typeface="+mn-ea"/>
                    <a:cs typeface="+mn-cs"/>
                  </a:rPr>
                  <a:t>波只有</a:t>
                </a:r>
                <a:r>
                  <a:rPr lang="en-US" altLang="zh-CN" sz="1200" kern="1200" dirty="0">
                    <a:solidFill>
                      <a:schemeClr val="tx1"/>
                    </a:solidFill>
                    <a:effectLst/>
                    <a:latin typeface="+mn-lt"/>
                    <a:ea typeface="+mn-ea"/>
                    <a:cs typeface="+mn-cs"/>
                  </a:rPr>
                  <a:t>A</a:t>
                </a:r>
                <a:r>
                  <a:rPr lang="en-US" altLang="zh-CN" sz="1200" kern="1200" baseline="-25000" dirty="0">
                    <a:solidFill>
                      <a:schemeClr val="tx1"/>
                    </a:solidFill>
                    <a:effectLst/>
                    <a:latin typeface="+mn-lt"/>
                    <a:ea typeface="+mn-ea"/>
                    <a:cs typeface="+mn-cs"/>
                  </a:rPr>
                  <a:t>0</a:t>
                </a:r>
                <a:r>
                  <a:rPr lang="zh-CN" altLang="zh-CN" sz="1200" kern="1200" dirty="0">
                    <a:solidFill>
                      <a:schemeClr val="tx1"/>
                    </a:solidFill>
                    <a:effectLst/>
                    <a:latin typeface="+mn-lt"/>
                    <a:ea typeface="+mn-ea"/>
                    <a:cs typeface="+mn-cs"/>
                  </a:rPr>
                  <a:t>与</a:t>
                </a:r>
                <a:r>
                  <a:rPr lang="en-US" altLang="zh-CN" sz="1200" kern="1200" dirty="0">
                    <a:solidFill>
                      <a:schemeClr val="tx1"/>
                    </a:solidFill>
                    <a:effectLst/>
                    <a:latin typeface="+mn-lt"/>
                    <a:ea typeface="+mn-ea"/>
                    <a:cs typeface="+mn-cs"/>
                  </a:rPr>
                  <a:t>S</a:t>
                </a:r>
                <a:r>
                  <a:rPr lang="en-US" altLang="zh-CN" sz="1200" kern="1200" baseline="-25000" dirty="0">
                    <a:solidFill>
                      <a:schemeClr val="tx1"/>
                    </a:solidFill>
                    <a:effectLst/>
                    <a:latin typeface="+mn-lt"/>
                    <a:ea typeface="+mn-ea"/>
                    <a:cs typeface="+mn-cs"/>
                  </a:rPr>
                  <a:t>0</a:t>
                </a:r>
                <a:r>
                  <a:rPr lang="zh-CN" altLang="zh-CN" sz="1200" kern="1200" dirty="0">
                    <a:solidFill>
                      <a:schemeClr val="tx1"/>
                    </a:solidFill>
                    <a:effectLst/>
                    <a:latin typeface="+mn-lt"/>
                    <a:ea typeface="+mn-ea"/>
                    <a:cs typeface="+mn-cs"/>
                  </a:rPr>
                  <a:t>两个模态，信号识别较为容易；同时，当频厚积进一步满足</a:t>
                </a:r>
                <a14:m>
                  <m:oMath xmlns:m="http://schemas.openxmlformats.org/officeDocument/2006/math">
                    <m:r>
                      <m:rPr>
                        <m:sty m:val="p"/>
                      </m:rPr>
                      <a:rPr lang="en-US" altLang="zh-CN" sz="1200" kern="1200">
                        <a:solidFill>
                          <a:schemeClr val="tx1"/>
                        </a:solidFill>
                        <a:effectLst/>
                        <a:latin typeface="+mn-lt"/>
                        <a:ea typeface="+mn-ea"/>
                        <a:cs typeface="+mn-cs"/>
                      </a:rPr>
                      <m:t>f</m:t>
                    </m:r>
                    <m:r>
                      <a:rPr lang="en-US" altLang="zh-CN" sz="1200" kern="1200">
                        <a:solidFill>
                          <a:schemeClr val="tx1"/>
                        </a:solidFill>
                        <a:effectLst/>
                        <a:latin typeface="+mn-lt"/>
                        <a:ea typeface="+mn-ea"/>
                        <a:cs typeface="+mn-cs"/>
                      </a:rPr>
                      <m:t>⋅</m:t>
                    </m:r>
                    <m:r>
                      <m:rPr>
                        <m:sty m:val="p"/>
                      </m:rPr>
                      <a:rPr lang="en-US" altLang="zh-CN" sz="1200" kern="1200">
                        <a:solidFill>
                          <a:schemeClr val="tx1"/>
                        </a:solidFill>
                        <a:effectLst/>
                        <a:latin typeface="+mn-lt"/>
                        <a:ea typeface="+mn-ea"/>
                        <a:cs typeface="+mn-cs"/>
                      </a:rPr>
                      <m:t>d</m:t>
                    </m:r>
                    <m:r>
                      <a:rPr lang="en-US" altLang="zh-CN" sz="1200" kern="1200">
                        <a:solidFill>
                          <a:schemeClr val="tx1"/>
                        </a:solidFill>
                        <a:effectLst/>
                        <a:latin typeface="+mn-lt"/>
                        <a:ea typeface="+mn-ea"/>
                        <a:cs typeface="+mn-cs"/>
                      </a:rPr>
                      <m:t>&lt;1000</m:t>
                    </m:r>
                    <m:r>
                      <m:rPr>
                        <m:sty m:val="p"/>
                      </m:rPr>
                      <a:rPr lang="en-US" altLang="zh-CN" sz="1200" kern="1200">
                        <a:solidFill>
                          <a:schemeClr val="tx1"/>
                        </a:solidFill>
                        <a:effectLst/>
                        <a:latin typeface="+mn-lt"/>
                        <a:ea typeface="+mn-ea"/>
                        <a:cs typeface="+mn-cs"/>
                      </a:rPr>
                      <m:t>Hz</m:t>
                    </m:r>
                    <m:r>
                      <a:rPr lang="en-US" altLang="zh-CN" sz="1200" kern="1200">
                        <a:solidFill>
                          <a:schemeClr val="tx1"/>
                        </a:solidFill>
                        <a:effectLst/>
                        <a:latin typeface="+mn-lt"/>
                        <a:ea typeface="+mn-ea"/>
                        <a:cs typeface="+mn-cs"/>
                      </a:rPr>
                      <m:t>.</m:t>
                    </m:r>
                    <m:r>
                      <m:rPr>
                        <m:sty m:val="p"/>
                      </m:rPr>
                      <a:rPr lang="en-US" altLang="zh-CN" sz="1200" kern="1200">
                        <a:solidFill>
                          <a:schemeClr val="tx1"/>
                        </a:solidFill>
                        <a:effectLst/>
                        <a:latin typeface="+mn-lt"/>
                        <a:ea typeface="+mn-ea"/>
                        <a:cs typeface="+mn-cs"/>
                      </a:rPr>
                      <m:t>m</m:t>
                    </m:r>
                  </m:oMath>
                </a14:m>
                <a:r>
                  <a:rPr lang="zh-CN" altLang="zh-CN" sz="1200" kern="1200" dirty="0">
                    <a:solidFill>
                      <a:schemeClr val="tx1"/>
                    </a:solidFill>
                    <a:effectLst/>
                    <a:latin typeface="+mn-lt"/>
                    <a:ea typeface="+mn-ea"/>
                    <a:cs typeface="+mn-cs"/>
                  </a:rPr>
                  <a:t>时，</a:t>
                </a:r>
                <a:r>
                  <a:rPr lang="en-US" altLang="zh-CN" sz="1200" kern="1200" dirty="0">
                    <a:solidFill>
                      <a:schemeClr val="tx1"/>
                    </a:solidFill>
                    <a:effectLst/>
                    <a:latin typeface="+mn-lt"/>
                    <a:ea typeface="+mn-ea"/>
                    <a:cs typeface="+mn-cs"/>
                  </a:rPr>
                  <a:t>S</a:t>
                </a:r>
                <a:r>
                  <a:rPr lang="en-US" altLang="zh-CN" sz="1200" kern="1200" baseline="-25000" dirty="0">
                    <a:solidFill>
                      <a:schemeClr val="tx1"/>
                    </a:solidFill>
                    <a:effectLst/>
                    <a:latin typeface="+mn-lt"/>
                    <a:ea typeface="+mn-ea"/>
                    <a:cs typeface="+mn-cs"/>
                  </a:rPr>
                  <a:t>0</a:t>
                </a:r>
                <a:r>
                  <a:rPr lang="zh-CN" altLang="zh-CN" sz="1200" kern="1200" dirty="0">
                    <a:solidFill>
                      <a:schemeClr val="tx1"/>
                    </a:solidFill>
                    <a:effectLst/>
                    <a:latin typeface="+mn-lt"/>
                    <a:ea typeface="+mn-ea"/>
                    <a:cs typeface="+mn-cs"/>
                  </a:rPr>
                  <a:t>波群速度随频厚积变化幅度较小，且远远大于</a:t>
                </a:r>
                <a:r>
                  <a:rPr lang="en-US" altLang="zh-CN" sz="1200" kern="1200" dirty="0">
                    <a:solidFill>
                      <a:schemeClr val="tx1"/>
                    </a:solidFill>
                    <a:effectLst/>
                    <a:latin typeface="+mn-lt"/>
                    <a:ea typeface="+mn-ea"/>
                    <a:cs typeface="+mn-cs"/>
                  </a:rPr>
                  <a:t>A</a:t>
                </a:r>
                <a:r>
                  <a:rPr lang="en-US" altLang="zh-CN" sz="1200" kern="1200" baseline="-25000" dirty="0">
                    <a:solidFill>
                      <a:schemeClr val="tx1"/>
                    </a:solidFill>
                    <a:effectLst/>
                    <a:latin typeface="+mn-lt"/>
                    <a:ea typeface="+mn-ea"/>
                    <a:cs typeface="+mn-cs"/>
                  </a:rPr>
                  <a:t>0</a:t>
                </a:r>
                <a:r>
                  <a:rPr lang="zh-CN" altLang="zh-CN" sz="1200" kern="1200" dirty="0">
                    <a:solidFill>
                      <a:schemeClr val="tx1"/>
                    </a:solidFill>
                    <a:effectLst/>
                    <a:latin typeface="+mn-lt"/>
                    <a:ea typeface="+mn-ea"/>
                    <a:cs typeface="+mn-cs"/>
                  </a:rPr>
                  <a:t>波群速度，故利用此频厚积区间内的</a:t>
                </a:r>
                <a:r>
                  <a:rPr lang="en-US" altLang="zh-CN" sz="1200" kern="1200" dirty="0">
                    <a:solidFill>
                      <a:schemeClr val="tx1"/>
                    </a:solidFill>
                    <a:effectLst/>
                    <a:latin typeface="+mn-lt"/>
                    <a:ea typeface="+mn-ea"/>
                    <a:cs typeface="+mn-cs"/>
                  </a:rPr>
                  <a:t>S</a:t>
                </a:r>
                <a:r>
                  <a:rPr lang="en-US" altLang="zh-CN" sz="1200" kern="1200" baseline="-25000" dirty="0">
                    <a:solidFill>
                      <a:schemeClr val="tx1"/>
                    </a:solidFill>
                    <a:effectLst/>
                    <a:latin typeface="+mn-lt"/>
                    <a:ea typeface="+mn-ea"/>
                    <a:cs typeface="+mn-cs"/>
                  </a:rPr>
                  <a:t>0</a:t>
                </a:r>
                <a:r>
                  <a:rPr lang="zh-CN" altLang="zh-CN" sz="1200" kern="1200" dirty="0">
                    <a:solidFill>
                      <a:schemeClr val="tx1"/>
                    </a:solidFill>
                    <a:effectLst/>
                    <a:latin typeface="+mn-lt"/>
                    <a:ea typeface="+mn-ea"/>
                    <a:cs typeface="+mn-cs"/>
                  </a:rPr>
                  <a:t>波进行损伤检测有望取得较好效果。基于上述分析，我们选取中心频率为</a:t>
                </a:r>
                <a:r>
                  <a:rPr lang="en-US" altLang="zh-CN" sz="1200" kern="1200" dirty="0">
                    <a:solidFill>
                      <a:schemeClr val="tx1"/>
                    </a:solidFill>
                    <a:effectLst/>
                    <a:latin typeface="+mn-lt"/>
                    <a:ea typeface="+mn-ea"/>
                    <a:cs typeface="+mn-cs"/>
                  </a:rPr>
                  <a:t>383kHz</a:t>
                </a:r>
                <a:r>
                  <a:rPr lang="zh-CN" altLang="zh-CN" sz="1200" kern="1200" dirty="0">
                    <a:solidFill>
                      <a:schemeClr val="tx1"/>
                    </a:solidFill>
                    <a:effectLst/>
                    <a:latin typeface="+mn-lt"/>
                    <a:ea typeface="+mn-ea"/>
                    <a:cs typeface="+mn-cs"/>
                  </a:rPr>
                  <a:t>的</a:t>
                </a:r>
                <a:r>
                  <a:rPr lang="en-US" altLang="zh-CN" sz="1200" kern="1200" dirty="0">
                    <a:solidFill>
                      <a:schemeClr val="tx1"/>
                    </a:solidFill>
                    <a:effectLst/>
                    <a:latin typeface="+mn-lt"/>
                    <a:ea typeface="+mn-ea"/>
                    <a:cs typeface="+mn-cs"/>
                  </a:rPr>
                  <a:t>5.5</a:t>
                </a:r>
                <a:r>
                  <a:rPr lang="zh-CN" altLang="zh-CN" sz="1200" kern="1200" dirty="0">
                    <a:solidFill>
                      <a:schemeClr val="tx1"/>
                    </a:solidFill>
                    <a:effectLst/>
                    <a:latin typeface="+mn-lt"/>
                    <a:ea typeface="+mn-ea"/>
                    <a:cs typeface="+mn-cs"/>
                  </a:rPr>
                  <a:t>周期</a:t>
                </a:r>
                <a:r>
                  <a:rPr lang="en-US" altLang="zh-CN" sz="1200" kern="1200" dirty="0" err="1">
                    <a:solidFill>
                      <a:schemeClr val="tx1"/>
                    </a:solidFill>
                    <a:effectLst/>
                    <a:latin typeface="+mn-lt"/>
                    <a:ea typeface="+mn-ea"/>
                    <a:cs typeface="+mn-cs"/>
                  </a:rPr>
                  <a:t>Hanning</a:t>
                </a:r>
                <a:r>
                  <a:rPr lang="zh-CN" altLang="zh-CN" sz="1200" kern="1200" dirty="0">
                    <a:solidFill>
                      <a:schemeClr val="tx1"/>
                    </a:solidFill>
                    <a:effectLst/>
                    <a:latin typeface="+mn-lt"/>
                    <a:ea typeface="+mn-ea"/>
                    <a:cs typeface="+mn-cs"/>
                  </a:rPr>
                  <a:t>窗调幅正弦信号作为激励</a:t>
                </a:r>
                <a:r>
                  <a:rPr lang="zh-CN" altLang="zh-CN" sz="1200" kern="1200" dirty="0" smtClean="0">
                    <a:solidFill>
                      <a:schemeClr val="tx1"/>
                    </a:solidFill>
                    <a:effectLst/>
                    <a:latin typeface="+mn-lt"/>
                    <a:ea typeface="+mn-ea"/>
                    <a:cs typeface="+mn-cs"/>
                  </a:rPr>
                  <a:t>信号</a:t>
                </a:r>
                <a:endParaRPr lang="zh-CN" altLang="en-US" dirty="0"/>
              </a:p>
            </p:txBody>
          </p:sp>
        </mc:Choice>
        <mc:Fallback>
          <p:sp>
            <p:nvSpPr>
              <p:cNvPr id="3" name="备注占位符 2"/>
              <p:cNvSpPr>
                <a:spLocks noGrp="1"/>
              </p:cNvSpPr>
              <p:nvPr>
                <p:ph type="body" idx="1"/>
              </p:nvPr>
            </p:nvSpPr>
            <p:spPr/>
            <p:txBody>
              <a:bodyPr/>
              <a:lstStyle/>
              <a:p>
                <a:r>
                  <a:rPr lang="zh-CN" altLang="en-US" sz="1200" kern="1200" dirty="0" smtClean="0">
                    <a:solidFill>
                      <a:schemeClr val="tx1"/>
                    </a:solidFill>
                    <a:effectLst/>
                    <a:latin typeface="+mn-lt"/>
                    <a:ea typeface="+mn-ea"/>
                    <a:cs typeface="+mn-cs"/>
                  </a:rPr>
                  <a:t>有限元 单元  时间 我们选取（</a:t>
                </a:r>
                <a:r>
                  <a:rPr lang="en-US" altLang="zh-CN" sz="1200" kern="1200" dirty="0" smtClean="0">
                    <a:solidFill>
                      <a:schemeClr val="tx1"/>
                    </a:solidFill>
                    <a:effectLst/>
                    <a:latin typeface="+mn-lt"/>
                    <a:ea typeface="+mn-ea"/>
                    <a:cs typeface="+mn-cs"/>
                  </a:rPr>
                  <a:t>0,0</a:t>
                </a:r>
                <a:r>
                  <a:rPr lang="zh-CN" altLang="en-US" sz="1200" kern="1200" dirty="0" smtClean="0">
                    <a:solidFill>
                      <a:schemeClr val="tx1"/>
                    </a:solidFill>
                    <a:effectLst/>
                    <a:latin typeface="+mn-lt"/>
                    <a:ea typeface="+mn-ea"/>
                    <a:cs typeface="+mn-cs"/>
                  </a:rPr>
                  <a:t>）位置作为激励点，（</a:t>
                </a:r>
                <a:r>
                  <a:rPr lang="en-US" altLang="zh-CN" sz="1200" kern="1200" dirty="0" smtClean="0">
                    <a:solidFill>
                      <a:schemeClr val="tx1"/>
                    </a:solidFill>
                    <a:effectLst/>
                    <a:latin typeface="+mn-lt"/>
                    <a:ea typeface="+mn-ea"/>
                    <a:cs typeface="+mn-cs"/>
                  </a:rPr>
                  <a:t>0,100</a:t>
                </a:r>
                <a:r>
                  <a:rPr lang="zh-CN" altLang="en-US"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0,350</a:t>
                </a:r>
                <a:r>
                  <a:rPr lang="zh-CN" altLang="en-US" sz="1200" kern="1200" dirty="0" smtClean="0">
                    <a:solidFill>
                      <a:schemeClr val="tx1"/>
                    </a:solidFill>
                    <a:effectLst/>
                    <a:latin typeface="+mn-lt"/>
                    <a:ea typeface="+mn-ea"/>
                    <a:cs typeface="+mn-cs"/>
                  </a:rPr>
                  <a:t>）位置作为接收点，在选择激励信号时参考了频散曲线。</a:t>
                </a:r>
                <a:endParaRPr lang="en-US" altLang="zh-CN" sz="1200" kern="1200" dirty="0" smtClean="0">
                  <a:solidFill>
                    <a:schemeClr val="tx1"/>
                  </a:solidFill>
                  <a:effectLst/>
                  <a:latin typeface="+mn-lt"/>
                  <a:ea typeface="+mn-ea"/>
                  <a:cs typeface="+mn-cs"/>
                </a:endParaRPr>
              </a:p>
              <a:p>
                <a:endParaRPr lang="en-US" altLang="zh-CN" sz="1200" kern="1200" dirty="0" smtClean="0">
                  <a:solidFill>
                    <a:schemeClr val="tx1"/>
                  </a:solidFill>
                  <a:effectLst/>
                  <a:latin typeface="+mn-lt"/>
                  <a:ea typeface="+mn-ea"/>
                  <a:cs typeface="+mn-cs"/>
                </a:endParaRPr>
              </a:p>
              <a:p>
                <a:endParaRPr lang="en-US" altLang="zh-CN" sz="1200" kern="1200" dirty="0" smtClean="0">
                  <a:solidFill>
                    <a:schemeClr val="tx1"/>
                  </a:solidFill>
                  <a:effectLst/>
                  <a:latin typeface="+mn-lt"/>
                  <a:ea typeface="+mn-ea"/>
                  <a:cs typeface="+mn-cs"/>
                </a:endParaRPr>
              </a:p>
              <a:p>
                <a:endParaRPr lang="en-US" altLang="zh-CN" sz="1200" kern="1200" dirty="0" smtClean="0">
                  <a:solidFill>
                    <a:schemeClr val="tx1"/>
                  </a:solidFill>
                  <a:effectLst/>
                  <a:latin typeface="+mn-lt"/>
                  <a:ea typeface="+mn-ea"/>
                  <a:cs typeface="+mn-cs"/>
                </a:endParaRPr>
              </a:p>
              <a:p>
                <a:r>
                  <a:rPr lang="zh-CN" altLang="zh-CN" sz="1200" kern="1200" dirty="0" smtClean="0">
                    <a:solidFill>
                      <a:schemeClr val="tx1"/>
                    </a:solidFill>
                    <a:effectLst/>
                    <a:latin typeface="+mn-lt"/>
                    <a:ea typeface="+mn-ea"/>
                    <a:cs typeface="+mn-cs"/>
                  </a:rPr>
                  <a:t>当频厚积</a:t>
                </a:r>
                <a:r>
                  <a:rPr lang="en-US" altLang="zh-CN" sz="1200" i="0" kern="1200">
                    <a:solidFill>
                      <a:schemeClr val="tx1"/>
                    </a:solidFill>
                    <a:effectLst/>
                    <a:latin typeface="+mn-lt"/>
                    <a:ea typeface="+mn-ea"/>
                    <a:cs typeface="+mn-cs"/>
                  </a:rPr>
                  <a:t>f⋅d&lt;1500Hz.m</a:t>
                </a:r>
                <a:r>
                  <a:rPr lang="zh-CN" altLang="zh-CN" sz="1200" kern="1200" dirty="0">
                    <a:solidFill>
                      <a:schemeClr val="tx1"/>
                    </a:solidFill>
                    <a:effectLst/>
                    <a:latin typeface="+mn-lt"/>
                    <a:ea typeface="+mn-ea"/>
                    <a:cs typeface="+mn-cs"/>
                  </a:rPr>
                  <a:t>时，铝板中的</a:t>
                </a:r>
                <a:r>
                  <a:rPr lang="en-US" altLang="zh-CN" sz="1200" kern="1200" dirty="0">
                    <a:solidFill>
                      <a:schemeClr val="tx1"/>
                    </a:solidFill>
                    <a:effectLst/>
                    <a:latin typeface="+mn-lt"/>
                    <a:ea typeface="+mn-ea"/>
                    <a:cs typeface="+mn-cs"/>
                  </a:rPr>
                  <a:t>Lamb</a:t>
                </a:r>
                <a:r>
                  <a:rPr lang="zh-CN" altLang="zh-CN" sz="1200" kern="1200" dirty="0">
                    <a:solidFill>
                      <a:schemeClr val="tx1"/>
                    </a:solidFill>
                    <a:effectLst/>
                    <a:latin typeface="+mn-lt"/>
                    <a:ea typeface="+mn-ea"/>
                    <a:cs typeface="+mn-cs"/>
                  </a:rPr>
                  <a:t>波只有</a:t>
                </a:r>
                <a:r>
                  <a:rPr lang="en-US" altLang="zh-CN" sz="1200" kern="1200" dirty="0">
                    <a:solidFill>
                      <a:schemeClr val="tx1"/>
                    </a:solidFill>
                    <a:effectLst/>
                    <a:latin typeface="+mn-lt"/>
                    <a:ea typeface="+mn-ea"/>
                    <a:cs typeface="+mn-cs"/>
                  </a:rPr>
                  <a:t>A</a:t>
                </a:r>
                <a:r>
                  <a:rPr lang="en-US" altLang="zh-CN" sz="1200" kern="1200" baseline="-25000" dirty="0">
                    <a:solidFill>
                      <a:schemeClr val="tx1"/>
                    </a:solidFill>
                    <a:effectLst/>
                    <a:latin typeface="+mn-lt"/>
                    <a:ea typeface="+mn-ea"/>
                    <a:cs typeface="+mn-cs"/>
                  </a:rPr>
                  <a:t>0</a:t>
                </a:r>
                <a:r>
                  <a:rPr lang="zh-CN" altLang="zh-CN" sz="1200" kern="1200" dirty="0">
                    <a:solidFill>
                      <a:schemeClr val="tx1"/>
                    </a:solidFill>
                    <a:effectLst/>
                    <a:latin typeface="+mn-lt"/>
                    <a:ea typeface="+mn-ea"/>
                    <a:cs typeface="+mn-cs"/>
                  </a:rPr>
                  <a:t>与</a:t>
                </a:r>
                <a:r>
                  <a:rPr lang="en-US" altLang="zh-CN" sz="1200" kern="1200" dirty="0">
                    <a:solidFill>
                      <a:schemeClr val="tx1"/>
                    </a:solidFill>
                    <a:effectLst/>
                    <a:latin typeface="+mn-lt"/>
                    <a:ea typeface="+mn-ea"/>
                    <a:cs typeface="+mn-cs"/>
                  </a:rPr>
                  <a:t>S</a:t>
                </a:r>
                <a:r>
                  <a:rPr lang="en-US" altLang="zh-CN" sz="1200" kern="1200" baseline="-25000" dirty="0">
                    <a:solidFill>
                      <a:schemeClr val="tx1"/>
                    </a:solidFill>
                    <a:effectLst/>
                    <a:latin typeface="+mn-lt"/>
                    <a:ea typeface="+mn-ea"/>
                    <a:cs typeface="+mn-cs"/>
                  </a:rPr>
                  <a:t>0</a:t>
                </a:r>
                <a:r>
                  <a:rPr lang="zh-CN" altLang="zh-CN" sz="1200" kern="1200" dirty="0">
                    <a:solidFill>
                      <a:schemeClr val="tx1"/>
                    </a:solidFill>
                    <a:effectLst/>
                    <a:latin typeface="+mn-lt"/>
                    <a:ea typeface="+mn-ea"/>
                    <a:cs typeface="+mn-cs"/>
                  </a:rPr>
                  <a:t>两个模态，信号识别较为容易；同时，当频厚积进一步满足</a:t>
                </a:r>
                <a:r>
                  <a:rPr lang="en-US" altLang="zh-CN" sz="1200" i="0" kern="1200">
                    <a:solidFill>
                      <a:schemeClr val="tx1"/>
                    </a:solidFill>
                    <a:effectLst/>
                    <a:latin typeface="+mn-lt"/>
                    <a:ea typeface="+mn-ea"/>
                    <a:cs typeface="+mn-cs"/>
                  </a:rPr>
                  <a:t>f⋅d&lt;1000Hz.m</a:t>
                </a:r>
                <a:r>
                  <a:rPr lang="zh-CN" altLang="zh-CN" sz="1200" kern="1200" dirty="0">
                    <a:solidFill>
                      <a:schemeClr val="tx1"/>
                    </a:solidFill>
                    <a:effectLst/>
                    <a:latin typeface="+mn-lt"/>
                    <a:ea typeface="+mn-ea"/>
                    <a:cs typeface="+mn-cs"/>
                  </a:rPr>
                  <a:t>时，</a:t>
                </a:r>
                <a:r>
                  <a:rPr lang="en-US" altLang="zh-CN" sz="1200" kern="1200" dirty="0">
                    <a:solidFill>
                      <a:schemeClr val="tx1"/>
                    </a:solidFill>
                    <a:effectLst/>
                    <a:latin typeface="+mn-lt"/>
                    <a:ea typeface="+mn-ea"/>
                    <a:cs typeface="+mn-cs"/>
                  </a:rPr>
                  <a:t>S</a:t>
                </a:r>
                <a:r>
                  <a:rPr lang="en-US" altLang="zh-CN" sz="1200" kern="1200" baseline="-25000" dirty="0">
                    <a:solidFill>
                      <a:schemeClr val="tx1"/>
                    </a:solidFill>
                    <a:effectLst/>
                    <a:latin typeface="+mn-lt"/>
                    <a:ea typeface="+mn-ea"/>
                    <a:cs typeface="+mn-cs"/>
                  </a:rPr>
                  <a:t>0</a:t>
                </a:r>
                <a:r>
                  <a:rPr lang="zh-CN" altLang="zh-CN" sz="1200" kern="1200" dirty="0">
                    <a:solidFill>
                      <a:schemeClr val="tx1"/>
                    </a:solidFill>
                    <a:effectLst/>
                    <a:latin typeface="+mn-lt"/>
                    <a:ea typeface="+mn-ea"/>
                    <a:cs typeface="+mn-cs"/>
                  </a:rPr>
                  <a:t>波群速度随频厚积变化幅度较小，且远远大于</a:t>
                </a:r>
                <a:r>
                  <a:rPr lang="en-US" altLang="zh-CN" sz="1200" kern="1200" dirty="0">
                    <a:solidFill>
                      <a:schemeClr val="tx1"/>
                    </a:solidFill>
                    <a:effectLst/>
                    <a:latin typeface="+mn-lt"/>
                    <a:ea typeface="+mn-ea"/>
                    <a:cs typeface="+mn-cs"/>
                  </a:rPr>
                  <a:t>A</a:t>
                </a:r>
                <a:r>
                  <a:rPr lang="en-US" altLang="zh-CN" sz="1200" kern="1200" baseline="-25000" dirty="0">
                    <a:solidFill>
                      <a:schemeClr val="tx1"/>
                    </a:solidFill>
                    <a:effectLst/>
                    <a:latin typeface="+mn-lt"/>
                    <a:ea typeface="+mn-ea"/>
                    <a:cs typeface="+mn-cs"/>
                  </a:rPr>
                  <a:t>0</a:t>
                </a:r>
                <a:r>
                  <a:rPr lang="zh-CN" altLang="zh-CN" sz="1200" kern="1200" dirty="0">
                    <a:solidFill>
                      <a:schemeClr val="tx1"/>
                    </a:solidFill>
                    <a:effectLst/>
                    <a:latin typeface="+mn-lt"/>
                    <a:ea typeface="+mn-ea"/>
                    <a:cs typeface="+mn-cs"/>
                  </a:rPr>
                  <a:t>波群速度，故利用此频厚积区间内的</a:t>
                </a:r>
                <a:r>
                  <a:rPr lang="en-US" altLang="zh-CN" sz="1200" kern="1200" dirty="0">
                    <a:solidFill>
                      <a:schemeClr val="tx1"/>
                    </a:solidFill>
                    <a:effectLst/>
                    <a:latin typeface="+mn-lt"/>
                    <a:ea typeface="+mn-ea"/>
                    <a:cs typeface="+mn-cs"/>
                  </a:rPr>
                  <a:t>S</a:t>
                </a:r>
                <a:r>
                  <a:rPr lang="en-US" altLang="zh-CN" sz="1200" kern="1200" baseline="-25000" dirty="0">
                    <a:solidFill>
                      <a:schemeClr val="tx1"/>
                    </a:solidFill>
                    <a:effectLst/>
                    <a:latin typeface="+mn-lt"/>
                    <a:ea typeface="+mn-ea"/>
                    <a:cs typeface="+mn-cs"/>
                  </a:rPr>
                  <a:t>0</a:t>
                </a:r>
                <a:r>
                  <a:rPr lang="zh-CN" altLang="zh-CN" sz="1200" kern="1200" dirty="0">
                    <a:solidFill>
                      <a:schemeClr val="tx1"/>
                    </a:solidFill>
                    <a:effectLst/>
                    <a:latin typeface="+mn-lt"/>
                    <a:ea typeface="+mn-ea"/>
                    <a:cs typeface="+mn-cs"/>
                  </a:rPr>
                  <a:t>波进行损伤检测有望取得较好效果。基于上述分析，我们选取中心频率为</a:t>
                </a:r>
                <a:r>
                  <a:rPr lang="en-US" altLang="zh-CN" sz="1200" kern="1200" dirty="0">
                    <a:solidFill>
                      <a:schemeClr val="tx1"/>
                    </a:solidFill>
                    <a:effectLst/>
                    <a:latin typeface="+mn-lt"/>
                    <a:ea typeface="+mn-ea"/>
                    <a:cs typeface="+mn-cs"/>
                  </a:rPr>
                  <a:t>383kHz</a:t>
                </a:r>
                <a:r>
                  <a:rPr lang="zh-CN" altLang="zh-CN" sz="1200" kern="1200" dirty="0">
                    <a:solidFill>
                      <a:schemeClr val="tx1"/>
                    </a:solidFill>
                    <a:effectLst/>
                    <a:latin typeface="+mn-lt"/>
                    <a:ea typeface="+mn-ea"/>
                    <a:cs typeface="+mn-cs"/>
                  </a:rPr>
                  <a:t>的</a:t>
                </a:r>
                <a:r>
                  <a:rPr lang="en-US" altLang="zh-CN" sz="1200" kern="1200" dirty="0">
                    <a:solidFill>
                      <a:schemeClr val="tx1"/>
                    </a:solidFill>
                    <a:effectLst/>
                    <a:latin typeface="+mn-lt"/>
                    <a:ea typeface="+mn-ea"/>
                    <a:cs typeface="+mn-cs"/>
                  </a:rPr>
                  <a:t>5.5</a:t>
                </a:r>
                <a:r>
                  <a:rPr lang="zh-CN" altLang="zh-CN" sz="1200" kern="1200" dirty="0">
                    <a:solidFill>
                      <a:schemeClr val="tx1"/>
                    </a:solidFill>
                    <a:effectLst/>
                    <a:latin typeface="+mn-lt"/>
                    <a:ea typeface="+mn-ea"/>
                    <a:cs typeface="+mn-cs"/>
                  </a:rPr>
                  <a:t>周期</a:t>
                </a:r>
                <a:r>
                  <a:rPr lang="en-US" altLang="zh-CN" sz="1200" kern="1200" dirty="0" err="1">
                    <a:solidFill>
                      <a:schemeClr val="tx1"/>
                    </a:solidFill>
                    <a:effectLst/>
                    <a:latin typeface="+mn-lt"/>
                    <a:ea typeface="+mn-ea"/>
                    <a:cs typeface="+mn-cs"/>
                  </a:rPr>
                  <a:t>Hanning</a:t>
                </a:r>
                <a:r>
                  <a:rPr lang="zh-CN" altLang="zh-CN" sz="1200" kern="1200" dirty="0">
                    <a:solidFill>
                      <a:schemeClr val="tx1"/>
                    </a:solidFill>
                    <a:effectLst/>
                    <a:latin typeface="+mn-lt"/>
                    <a:ea typeface="+mn-ea"/>
                    <a:cs typeface="+mn-cs"/>
                  </a:rPr>
                  <a:t>窗调幅正弦信号作为激励</a:t>
                </a:r>
                <a:r>
                  <a:rPr lang="zh-CN" altLang="zh-CN" sz="1200" kern="1200" dirty="0" smtClean="0">
                    <a:solidFill>
                      <a:schemeClr val="tx1"/>
                    </a:solidFill>
                    <a:effectLst/>
                    <a:latin typeface="+mn-lt"/>
                    <a:ea typeface="+mn-ea"/>
                    <a:cs typeface="+mn-cs"/>
                  </a:rPr>
                  <a:t>信号</a:t>
                </a:r>
                <a:endParaRPr lang="zh-CN" altLang="en-US" dirty="0"/>
              </a:p>
            </p:txBody>
          </p:sp>
        </mc:Fallback>
      </mc:AlternateContent>
      <p:sp>
        <p:nvSpPr>
          <p:cNvPr id="4" name="灯片编号占位符 3"/>
          <p:cNvSpPr>
            <a:spLocks noGrp="1"/>
          </p:cNvSpPr>
          <p:nvPr>
            <p:ph type="sldNum" sz="quarter" idx="10"/>
          </p:nvPr>
        </p:nvSpPr>
        <p:spPr/>
        <p:txBody>
          <a:bodyPr/>
          <a:lstStyle/>
          <a:p>
            <a:pPr>
              <a:defRPr/>
            </a:pPr>
            <a:fld id="{A0761306-F971-4BE0-B5E7-52EEE4E11031}" type="slidenum">
              <a:rPr lang="zh-CN" altLang="en-US" smtClean="0"/>
              <a:pPr>
                <a:defRPr/>
              </a:pPr>
              <a:t>10</a:t>
            </a:fld>
            <a:endParaRPr lang="zh-CN" altLang="en-US"/>
          </a:p>
        </p:txBody>
      </p:sp>
    </p:spTree>
    <p:extLst>
      <p:ext uri="{BB962C8B-B14F-4D97-AF65-F5344CB8AC3E}">
        <p14:creationId xmlns:p14="http://schemas.microsoft.com/office/powerpoint/2010/main" val="20647912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A0761306-F971-4BE0-B5E7-52EEE4E11031}" type="slidenum">
              <a:rPr lang="zh-CN" altLang="en-US" smtClean="0"/>
              <a:pPr>
                <a:defRPr/>
              </a:pPr>
              <a:t>11</a:t>
            </a:fld>
            <a:endParaRPr lang="zh-CN" altLang="en-US"/>
          </a:p>
        </p:txBody>
      </p:sp>
    </p:spTree>
    <p:extLst>
      <p:ext uri="{BB962C8B-B14F-4D97-AF65-F5344CB8AC3E}">
        <p14:creationId xmlns:p14="http://schemas.microsoft.com/office/powerpoint/2010/main" val="35603732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smtClean="0"/>
              <a:t>接下来我们进行了二维板中孔洞缺陷的单级评估，模型仍是</a:t>
            </a:r>
            <a:r>
              <a:rPr lang="en-US" altLang="zh-CN" dirty="0" smtClean="0"/>
              <a:t>800</a:t>
            </a:r>
            <a:r>
              <a:rPr lang="zh-CN" altLang="en-US" dirty="0" smtClean="0"/>
              <a:t>*</a:t>
            </a:r>
            <a:r>
              <a:rPr lang="en-US" altLang="zh-CN" dirty="0" smtClean="0"/>
              <a:t>800</a:t>
            </a:r>
            <a:r>
              <a:rPr lang="zh-CN" altLang="en-US" dirty="0" smtClean="0"/>
              <a:t>的铝板，布片方式如图所示。其中中心位置为激励点，检测区域</a:t>
            </a:r>
            <a:r>
              <a:rPr lang="en-US" altLang="zh-CN" dirty="0" smtClean="0"/>
              <a:t>4</a:t>
            </a:r>
            <a:r>
              <a:rPr lang="zh-CN" altLang="en-US" dirty="0" smtClean="0"/>
              <a:t>个象限的角点为接收点，在右图中可明显看出孔</a:t>
            </a:r>
            <a:r>
              <a:rPr lang="zh-CN" altLang="zh-CN" sz="1200" kern="1200" dirty="0" smtClean="0">
                <a:solidFill>
                  <a:schemeClr val="tx1"/>
                </a:solidFill>
                <a:effectLst/>
                <a:latin typeface="+mn-lt"/>
                <a:ea typeface="+mn-ea"/>
                <a:cs typeface="+mn-cs"/>
              </a:rPr>
              <a:t>损伤界面对</a:t>
            </a:r>
            <a:r>
              <a:rPr lang="en-US" altLang="zh-CN" sz="1200" kern="1200" dirty="0" smtClean="0">
                <a:solidFill>
                  <a:schemeClr val="tx1"/>
                </a:solidFill>
                <a:effectLst/>
                <a:latin typeface="+mn-lt"/>
                <a:ea typeface="+mn-ea"/>
                <a:cs typeface="+mn-cs"/>
              </a:rPr>
              <a:t>Lamb</a:t>
            </a:r>
            <a:r>
              <a:rPr lang="zh-CN" altLang="zh-CN" sz="1200" kern="1200" dirty="0" smtClean="0">
                <a:solidFill>
                  <a:schemeClr val="tx1"/>
                </a:solidFill>
                <a:effectLst/>
                <a:latin typeface="+mn-lt"/>
                <a:ea typeface="+mn-ea"/>
                <a:cs typeface="+mn-cs"/>
              </a:rPr>
              <a:t>波的反射作用</a:t>
            </a:r>
            <a:r>
              <a:rPr lang="zh-CN" altLang="en-US" sz="1200" kern="1200" dirty="0" smtClean="0">
                <a:solidFill>
                  <a:schemeClr val="tx1"/>
                </a:solidFill>
                <a:effectLst/>
                <a:latin typeface="+mn-lt"/>
                <a:ea typeface="+mn-ea"/>
                <a:cs typeface="+mn-cs"/>
              </a:rPr>
              <a:t>。</a:t>
            </a:r>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pPr>
              <a:defRPr/>
            </a:pPr>
            <a:fld id="{A0761306-F971-4BE0-B5E7-52EEE4E11031}" type="slidenum">
              <a:rPr lang="zh-CN" altLang="en-US" smtClean="0"/>
              <a:pPr>
                <a:defRPr/>
              </a:pPr>
              <a:t>12</a:t>
            </a:fld>
            <a:endParaRPr lang="zh-CN" altLang="en-US"/>
          </a:p>
        </p:txBody>
      </p:sp>
    </p:spTree>
    <p:extLst>
      <p:ext uri="{BB962C8B-B14F-4D97-AF65-F5344CB8AC3E}">
        <p14:creationId xmlns:p14="http://schemas.microsoft.com/office/powerpoint/2010/main" val="3331278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effectLst/>
                <a:latin typeface="+mn-lt"/>
                <a:ea typeface="+mn-ea"/>
                <a:cs typeface="+mn-cs"/>
              </a:rPr>
              <a:t>我们</a:t>
            </a:r>
            <a:r>
              <a:rPr lang="zh-CN" altLang="zh-CN" sz="1200" kern="1200" dirty="0" smtClean="0">
                <a:solidFill>
                  <a:schemeClr val="tx1"/>
                </a:solidFill>
                <a:effectLst/>
                <a:latin typeface="+mn-lt"/>
                <a:ea typeface="+mn-ea"/>
                <a:cs typeface="+mn-cs"/>
              </a:rPr>
              <a:t>分别测得完好结构与含损伤结构中</a:t>
            </a:r>
            <a:r>
              <a:rPr lang="zh-CN" altLang="en-US" sz="1200" kern="1200" dirty="0" smtClean="0">
                <a:solidFill>
                  <a:schemeClr val="tx1"/>
                </a:solidFill>
                <a:effectLst/>
                <a:latin typeface="+mn-lt"/>
                <a:ea typeface="+mn-ea"/>
                <a:cs typeface="+mn-cs"/>
              </a:rPr>
              <a:t>各</a:t>
            </a:r>
            <a:r>
              <a:rPr lang="zh-CN" altLang="zh-CN" sz="1200" kern="1200" dirty="0" smtClean="0">
                <a:solidFill>
                  <a:schemeClr val="tx1"/>
                </a:solidFill>
                <a:effectLst/>
                <a:latin typeface="+mn-lt"/>
                <a:ea typeface="+mn-ea"/>
                <a:cs typeface="+mn-cs"/>
              </a:rPr>
              <a:t>接收点的接收信号</a:t>
            </a:r>
            <a:r>
              <a:rPr lang="zh-CN" altLang="en-US" sz="1200" kern="1200" dirty="0" smtClean="0">
                <a:solidFill>
                  <a:schemeClr val="tx1"/>
                </a:solidFill>
                <a:effectLst/>
                <a:latin typeface="+mn-lt"/>
                <a:ea typeface="+mn-ea"/>
                <a:cs typeface="+mn-cs"/>
              </a:rPr>
              <a:t>，即为每组图中的图</a:t>
            </a:r>
            <a:r>
              <a:rPr lang="en-US" altLang="zh-CN" sz="1200" kern="1200" dirty="0" smtClean="0">
                <a:solidFill>
                  <a:schemeClr val="tx1"/>
                </a:solidFill>
                <a:effectLst/>
                <a:latin typeface="+mn-lt"/>
                <a:ea typeface="+mn-ea"/>
                <a:cs typeface="+mn-cs"/>
              </a:rPr>
              <a:t>1</a:t>
            </a:r>
            <a:r>
              <a:rPr lang="zh-CN" altLang="en-US" sz="1200" kern="1200" dirty="0" smtClean="0">
                <a:solidFill>
                  <a:schemeClr val="tx1"/>
                </a:solidFill>
                <a:effectLst/>
                <a:latin typeface="+mn-lt"/>
                <a:ea typeface="+mn-ea"/>
                <a:cs typeface="+mn-cs"/>
              </a:rPr>
              <a:t>与图</a:t>
            </a:r>
            <a:r>
              <a:rPr lang="en-US" altLang="zh-CN" sz="1200" kern="1200" dirty="0" smtClean="0">
                <a:solidFill>
                  <a:schemeClr val="tx1"/>
                </a:solidFill>
                <a:effectLst/>
                <a:latin typeface="+mn-lt"/>
                <a:ea typeface="+mn-ea"/>
                <a:cs typeface="+mn-cs"/>
              </a:rPr>
              <a:t>2</a:t>
            </a:r>
            <a:r>
              <a:rPr lang="zh-CN" altLang="zh-CN" sz="1200" kern="1200" dirty="0" smtClean="0">
                <a:solidFill>
                  <a:schemeClr val="tx1"/>
                </a:solidFill>
                <a:effectLst/>
                <a:latin typeface="+mn-lt"/>
                <a:ea typeface="+mn-ea"/>
                <a:cs typeface="+mn-cs"/>
              </a:rPr>
              <a:t>，各自进行归一化后作差，</a:t>
            </a:r>
            <a:r>
              <a:rPr lang="zh-CN" altLang="en-US" sz="1200" kern="1200" dirty="0" smtClean="0">
                <a:solidFill>
                  <a:schemeClr val="tx1"/>
                </a:solidFill>
                <a:effectLst/>
                <a:latin typeface="+mn-lt"/>
                <a:ea typeface="+mn-ea"/>
                <a:cs typeface="+mn-cs"/>
              </a:rPr>
              <a:t>即可得到由损伤边界反射产生的信号，即图</a:t>
            </a:r>
            <a:r>
              <a:rPr lang="en-US" altLang="zh-CN" sz="1200" kern="1200" dirty="0" smtClean="0">
                <a:solidFill>
                  <a:schemeClr val="tx1"/>
                </a:solidFill>
                <a:effectLst/>
                <a:latin typeface="+mn-lt"/>
                <a:ea typeface="+mn-ea"/>
                <a:cs typeface="+mn-cs"/>
              </a:rPr>
              <a:t>3</a:t>
            </a:r>
            <a:r>
              <a:rPr lang="zh-CN" altLang="en-US" sz="1200" kern="1200" dirty="0" smtClean="0">
                <a:solidFill>
                  <a:schemeClr val="tx1"/>
                </a:solidFill>
                <a:effectLst/>
                <a:latin typeface="+mn-lt"/>
                <a:ea typeface="+mn-ea"/>
                <a:cs typeface="+mn-cs"/>
              </a:rPr>
              <a:t>。继而通过互相关算法得到损伤信号相对于入射信号的延迟时间。</a:t>
            </a:r>
            <a:endParaRPr lang="en-US" altLang="zh-CN" dirty="0" smtClean="0"/>
          </a:p>
          <a:p>
            <a:endParaRPr lang="en-US" altLang="zh-CN" sz="1200" kern="1200" dirty="0" smtClean="0">
              <a:solidFill>
                <a:schemeClr val="tx1"/>
              </a:solidFill>
              <a:effectLst/>
              <a:latin typeface="+mn-lt"/>
              <a:ea typeface="+mn-ea"/>
              <a:cs typeface="+mn-cs"/>
            </a:endParaRPr>
          </a:p>
          <a:p>
            <a:r>
              <a:rPr lang="zh-CN" altLang="en-US" sz="1200" kern="1200" dirty="0" smtClean="0">
                <a:solidFill>
                  <a:schemeClr val="tx1"/>
                </a:solidFill>
                <a:effectLst/>
                <a:latin typeface="+mn-lt"/>
                <a:ea typeface="+mn-ea"/>
                <a:cs typeface="+mn-cs"/>
              </a:rPr>
              <a:t>我们</a:t>
            </a:r>
            <a:r>
              <a:rPr lang="zh-CN" altLang="en-US" dirty="0" smtClean="0"/>
              <a:t>将各延迟时间带入左侧的方程中，可得到与孔洞相切的</a:t>
            </a:r>
            <a:r>
              <a:rPr lang="en-US" altLang="zh-CN" dirty="0" smtClean="0"/>
              <a:t>4</a:t>
            </a:r>
            <a:r>
              <a:rPr lang="zh-CN" altLang="en-US" dirty="0" smtClean="0"/>
              <a:t>个椭圆。</a:t>
            </a:r>
            <a:endParaRPr lang="en-US" altLang="zh-CN" dirty="0" smtClean="0"/>
          </a:p>
          <a:p>
            <a:endParaRPr lang="en-US" altLang="zh-CN"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dirty="0" smtClean="0"/>
              <a:t>我们模拟得到的孔洞位置为（</a:t>
            </a:r>
            <a:r>
              <a:rPr lang="en-US" altLang="zh-CN" dirty="0" smtClean="0"/>
              <a:t>105</a:t>
            </a:r>
            <a:r>
              <a:rPr lang="zh-CN" altLang="en-US" dirty="0" smtClean="0"/>
              <a:t>，</a:t>
            </a:r>
            <a:r>
              <a:rPr lang="en-US" altLang="zh-CN" dirty="0" smtClean="0"/>
              <a:t>-31.5</a:t>
            </a:r>
            <a:r>
              <a:rPr lang="zh-CN" altLang="en-US" dirty="0" smtClean="0"/>
              <a:t>），损伤直径为</a:t>
            </a:r>
            <a:r>
              <a:rPr lang="en-US" altLang="zh-CN" dirty="0" smtClean="0"/>
              <a:t>28.16mm</a:t>
            </a:r>
            <a:r>
              <a:rPr lang="zh-CN" altLang="en-US" dirty="0" smtClean="0"/>
              <a:t>，误差分别在</a:t>
            </a:r>
            <a:r>
              <a:rPr lang="en-US" altLang="zh-CN" dirty="0" smtClean="0"/>
              <a:t>16%</a:t>
            </a:r>
            <a:r>
              <a:rPr lang="zh-CN" altLang="en-US" dirty="0" smtClean="0"/>
              <a:t>与</a:t>
            </a:r>
            <a:r>
              <a:rPr lang="en-US" altLang="zh-CN" dirty="0" smtClean="0"/>
              <a:t>302%</a:t>
            </a:r>
            <a:r>
              <a:rPr lang="zh-CN" altLang="en-US" dirty="0" smtClean="0"/>
              <a:t>左右，误差较大。</a:t>
            </a:r>
          </a:p>
          <a:p>
            <a:endParaRPr lang="zh-CN" altLang="en-US" dirty="0"/>
          </a:p>
        </p:txBody>
      </p:sp>
      <p:sp>
        <p:nvSpPr>
          <p:cNvPr id="4" name="灯片编号占位符 3"/>
          <p:cNvSpPr>
            <a:spLocks noGrp="1"/>
          </p:cNvSpPr>
          <p:nvPr>
            <p:ph type="sldNum" sz="quarter" idx="10"/>
          </p:nvPr>
        </p:nvSpPr>
        <p:spPr/>
        <p:txBody>
          <a:bodyPr/>
          <a:lstStyle/>
          <a:p>
            <a:pPr>
              <a:defRPr/>
            </a:pPr>
            <a:fld id="{A0761306-F971-4BE0-B5E7-52EEE4E11031}" type="slidenum">
              <a:rPr lang="zh-CN" altLang="en-US" smtClean="0"/>
              <a:pPr>
                <a:defRPr/>
              </a:pPr>
              <a:t>13</a:t>
            </a:fld>
            <a:endParaRPr lang="zh-CN" altLang="en-US"/>
          </a:p>
        </p:txBody>
      </p:sp>
    </p:spTree>
    <p:extLst>
      <p:ext uri="{BB962C8B-B14F-4D97-AF65-F5344CB8AC3E}">
        <p14:creationId xmlns:p14="http://schemas.microsoft.com/office/powerpoint/2010/main" val="9745862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我们试图通过额外补充数据来提升检测精度。我们任意选取两个角点处的压电片，分别作为激励与接收点，得到图中所示的各个椭圆，从中任选一个椭圆作为补充数据，与原有</a:t>
            </a:r>
            <a:r>
              <a:rPr lang="en-US" altLang="zh-CN" dirty="0" smtClean="0"/>
              <a:t>4</a:t>
            </a:r>
            <a:r>
              <a:rPr lang="zh-CN" altLang="en-US" dirty="0" smtClean="0"/>
              <a:t>个椭圆一同用于损伤评估。</a:t>
            </a:r>
            <a:endParaRPr lang="en-US" altLang="zh-CN" dirty="0" smtClean="0"/>
          </a:p>
          <a:p>
            <a:endParaRPr lang="en-US" altLang="zh-CN" dirty="0" smtClean="0"/>
          </a:p>
          <a:p>
            <a:r>
              <a:rPr lang="zh-CN" altLang="en-US" dirty="0" smtClean="0"/>
              <a:t>选择不同压电片对作为补充数据时得到的损伤评估结果如图所示。</a:t>
            </a:r>
            <a:endParaRPr lang="en-US" altLang="zh-CN" dirty="0" smtClean="0"/>
          </a:p>
          <a:p>
            <a:endParaRPr lang="en-US" altLang="zh-CN" dirty="0" smtClean="0"/>
          </a:p>
          <a:p>
            <a:r>
              <a:rPr lang="zh-CN" altLang="en-US" dirty="0" smtClean="0"/>
              <a:t>我们发现，选取第一象限加载第四象限</a:t>
            </a:r>
            <a:r>
              <a:rPr lang="zh-CN" altLang="en-US" b="0" dirty="0" smtClean="0"/>
              <a:t>接收的</a:t>
            </a:r>
            <a:r>
              <a:rPr lang="zh-CN" altLang="en-US" sz="1200" b="0" dirty="0" smtClean="0">
                <a:latin typeface="宋体" panose="02010600030101010101" pitchFamily="2" charset="-122"/>
                <a:ea typeface="+mn-ea"/>
                <a:cs typeface="Times New Roman" panose="02020603050405020304" pitchFamily="18" charset="0"/>
              </a:rPr>
              <a:t>椭圆时损伤评估的精度提升最为明显，而这一椭圆恰好为延迟时间最小的一个，也是定位椭圆与损伤位置相切处曲率最小的一个。</a:t>
            </a:r>
            <a:endParaRPr lang="en-US" altLang="zh-CN" dirty="0" smtClean="0"/>
          </a:p>
          <a:p>
            <a:endParaRPr lang="en-US" altLang="zh-CN"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1" dirty="0" smtClean="0">
              <a:latin typeface="宋体" panose="02010600030101010101" pitchFamily="2" charset="-122"/>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1" dirty="0" smtClean="0">
                <a:latin typeface="宋体" panose="02010600030101010101" pitchFamily="2" charset="-122"/>
                <a:ea typeface="+mn-ea"/>
                <a:cs typeface="Times New Roman" panose="02020603050405020304" pitchFamily="18" charset="0"/>
              </a:rPr>
              <a:t>据此，我们认为，在补充</a:t>
            </a:r>
            <a:r>
              <a:rPr lang="en-US" altLang="zh-CN" sz="1200" b="1" dirty="0" smtClean="0">
                <a:latin typeface="宋体" panose="02010600030101010101" pitchFamily="2" charset="-122"/>
                <a:ea typeface="+mn-ea"/>
                <a:cs typeface="Times New Roman" panose="02020603050405020304" pitchFamily="18" charset="0"/>
              </a:rPr>
              <a:t>PZT1-PZT4</a:t>
            </a:r>
            <a:r>
              <a:rPr lang="zh-CN" altLang="en-US" sz="1200" b="1" dirty="0" smtClean="0">
                <a:latin typeface="宋体" panose="02010600030101010101" pitchFamily="2" charset="-122"/>
                <a:ea typeface="+mn-ea"/>
                <a:cs typeface="Times New Roman" panose="02020603050405020304" pitchFamily="18" charset="0"/>
              </a:rPr>
              <a:t>椭圆基础上，舍掉原有椭圆中延迟时间较长的两个（</a:t>
            </a:r>
            <a:r>
              <a:rPr lang="en-US" altLang="zh-CN" sz="1200" b="1" dirty="0" smtClean="0">
                <a:latin typeface="宋体" panose="02010600030101010101" pitchFamily="2" charset="-122"/>
                <a:ea typeface="+mn-ea"/>
                <a:cs typeface="Times New Roman" panose="02020603050405020304" pitchFamily="18" charset="0"/>
              </a:rPr>
              <a:t>PZT0-PZT2</a:t>
            </a:r>
            <a:r>
              <a:rPr lang="zh-CN" altLang="en-US" sz="1200" b="1" dirty="0" smtClean="0">
                <a:latin typeface="宋体" panose="02010600030101010101" pitchFamily="2" charset="-122"/>
                <a:ea typeface="+mn-ea"/>
                <a:cs typeface="Times New Roman" panose="02020603050405020304" pitchFamily="18" charset="0"/>
              </a:rPr>
              <a:t>、</a:t>
            </a:r>
            <a:r>
              <a:rPr lang="en-US" altLang="zh-CN" sz="1200" b="1" dirty="0" smtClean="0">
                <a:latin typeface="宋体" panose="02010600030101010101" pitchFamily="2" charset="-122"/>
                <a:ea typeface="+mn-ea"/>
                <a:cs typeface="Times New Roman" panose="02020603050405020304" pitchFamily="18" charset="0"/>
              </a:rPr>
              <a:t>PZT0-PZT3</a:t>
            </a:r>
            <a:r>
              <a:rPr lang="zh-CN" altLang="en-US" sz="1200" b="1" dirty="0" smtClean="0">
                <a:latin typeface="宋体" panose="02010600030101010101" pitchFamily="2" charset="-122"/>
                <a:ea typeface="+mn-ea"/>
                <a:cs typeface="Times New Roman" panose="02020603050405020304" pitchFamily="18" charset="0"/>
              </a:rPr>
              <a:t>），有望进一步提升精度！</a:t>
            </a:r>
          </a:p>
        </p:txBody>
      </p:sp>
      <p:sp>
        <p:nvSpPr>
          <p:cNvPr id="4" name="灯片编号占位符 3"/>
          <p:cNvSpPr>
            <a:spLocks noGrp="1"/>
          </p:cNvSpPr>
          <p:nvPr>
            <p:ph type="sldNum" sz="quarter" idx="10"/>
          </p:nvPr>
        </p:nvSpPr>
        <p:spPr/>
        <p:txBody>
          <a:bodyPr/>
          <a:lstStyle/>
          <a:p>
            <a:pPr>
              <a:defRPr/>
            </a:pPr>
            <a:fld id="{A0761306-F971-4BE0-B5E7-52EEE4E11031}" type="slidenum">
              <a:rPr lang="zh-CN" altLang="en-US" smtClean="0"/>
              <a:pPr>
                <a:defRPr/>
              </a:pPr>
              <a:t>14</a:t>
            </a:fld>
            <a:endParaRPr lang="zh-CN" altLang="en-US"/>
          </a:p>
        </p:txBody>
      </p:sp>
    </p:spTree>
    <p:extLst>
      <p:ext uri="{BB962C8B-B14F-4D97-AF65-F5344CB8AC3E}">
        <p14:creationId xmlns:p14="http://schemas.microsoft.com/office/powerpoint/2010/main" val="27032981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基于这种猜想，我们提出了一种多级损伤定位方法。</a:t>
            </a:r>
            <a:endParaRPr lang="en-US" altLang="zh-CN" dirty="0" smtClean="0"/>
          </a:p>
          <a:p>
            <a:endParaRPr lang="en-US" altLang="zh-CN" dirty="0" smtClean="0"/>
          </a:p>
          <a:p>
            <a:r>
              <a:rPr lang="zh-CN" altLang="en-US" dirty="0" smtClean="0"/>
              <a:t>按照监测区域两对角线将检测区域分为</a:t>
            </a:r>
            <a:r>
              <a:rPr lang="en-US" altLang="zh-CN" dirty="0" smtClean="0"/>
              <a:t>4</a:t>
            </a:r>
            <a:r>
              <a:rPr lang="zh-CN" altLang="en-US" dirty="0" smtClean="0"/>
              <a:t>个子区域。</a:t>
            </a:r>
            <a:endParaRPr lang="en-US" altLang="zh-CN" dirty="0" smtClean="0"/>
          </a:p>
          <a:p>
            <a:r>
              <a:rPr lang="zh-CN" altLang="en-US" dirty="0" smtClean="0"/>
              <a:t>首先根据中心激励</a:t>
            </a:r>
            <a:r>
              <a:rPr lang="en-US" altLang="zh-CN" dirty="0" smtClean="0"/>
              <a:t>4</a:t>
            </a:r>
            <a:r>
              <a:rPr lang="zh-CN" altLang="en-US" dirty="0" smtClean="0"/>
              <a:t>个角点接收的一级测试方法，得到损伤所处的子区域；</a:t>
            </a:r>
            <a:endParaRPr lang="en-US" altLang="zh-CN" dirty="0" smtClean="0"/>
          </a:p>
          <a:p>
            <a:r>
              <a:rPr lang="zh-CN" altLang="en-US" dirty="0" smtClean="0"/>
              <a:t>再补充测量一组数据，利用围成该子区域的</a:t>
            </a:r>
            <a:r>
              <a:rPr lang="en-US" altLang="zh-CN" dirty="0" smtClean="0"/>
              <a:t>3</a:t>
            </a:r>
            <a:r>
              <a:rPr lang="zh-CN" altLang="en-US" dirty="0" smtClean="0"/>
              <a:t>个椭圆进行损伤评估。</a:t>
            </a:r>
            <a:endParaRPr lang="en-US" altLang="zh-CN" dirty="0" smtClean="0"/>
          </a:p>
          <a:p>
            <a:endParaRPr lang="en-US" altLang="zh-CN" dirty="0" smtClean="0"/>
          </a:p>
          <a:p>
            <a:r>
              <a:rPr lang="zh-CN" altLang="en-US" dirty="0" smtClean="0"/>
              <a:t>如在本文的算例中，穿孔损伤位于</a:t>
            </a:r>
            <a:r>
              <a:rPr lang="en-US" altLang="zh-CN" dirty="0" smtClean="0"/>
              <a:t>A014</a:t>
            </a:r>
            <a:r>
              <a:rPr lang="zh-CN" altLang="en-US" dirty="0" smtClean="0"/>
              <a:t>区域，所以可以补充</a:t>
            </a:r>
            <a:r>
              <a:rPr lang="en-US" altLang="zh-CN" dirty="0" smtClean="0"/>
              <a:t>pzt1</a:t>
            </a:r>
            <a:r>
              <a:rPr lang="zh-CN" altLang="en-US" dirty="0" smtClean="0"/>
              <a:t>激励</a:t>
            </a:r>
            <a:r>
              <a:rPr lang="en-US" altLang="zh-CN" dirty="0" smtClean="0"/>
              <a:t>pzt4</a:t>
            </a:r>
            <a:r>
              <a:rPr lang="zh-CN" altLang="en-US" dirty="0" smtClean="0"/>
              <a:t>接收的数据</a:t>
            </a:r>
            <a:endParaRPr lang="en-US" altLang="zh-CN" dirty="0" smtClean="0"/>
          </a:p>
          <a:p>
            <a:endParaRPr lang="en-US" altLang="zh-CN" dirty="0" smtClean="0"/>
          </a:p>
          <a:p>
            <a:r>
              <a:rPr lang="zh-CN" altLang="en-US" dirty="0" smtClean="0"/>
              <a:t>评估结果如下图所示</a:t>
            </a:r>
            <a:endParaRPr lang="en-US" altLang="zh-CN" dirty="0" smtClean="0"/>
          </a:p>
          <a:p>
            <a:endParaRPr lang="en-US" altLang="zh-CN" dirty="0" smtClean="0"/>
          </a:p>
          <a:p>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pPr>
              <a:defRPr/>
            </a:pPr>
            <a:fld id="{A0761306-F971-4BE0-B5E7-52EEE4E11031}" type="slidenum">
              <a:rPr lang="zh-CN" altLang="en-US" smtClean="0"/>
              <a:pPr>
                <a:defRPr/>
              </a:pPr>
              <a:t>15</a:t>
            </a:fld>
            <a:endParaRPr lang="zh-CN" altLang="en-US"/>
          </a:p>
        </p:txBody>
      </p:sp>
    </p:spTree>
    <p:extLst>
      <p:ext uri="{BB962C8B-B14F-4D97-AF65-F5344CB8AC3E}">
        <p14:creationId xmlns:p14="http://schemas.microsoft.com/office/powerpoint/2010/main" val="1089314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mn-ea"/>
                <a:cs typeface="+mn-cs"/>
              </a:rPr>
              <a:t>我们将利用单级检测方法与多级检测方法得到的损伤评估结果</a:t>
            </a:r>
            <a:r>
              <a:rPr lang="zh-CN" altLang="en-US" sz="1200" kern="1200" dirty="0" smtClean="0">
                <a:solidFill>
                  <a:schemeClr val="tx1"/>
                </a:solidFill>
                <a:effectLst/>
                <a:latin typeface="+mn-lt"/>
                <a:ea typeface="+mn-ea"/>
                <a:cs typeface="+mn-cs"/>
              </a:rPr>
              <a:t>一并列示</a:t>
            </a:r>
            <a:r>
              <a:rPr lang="zh-CN" altLang="zh-CN" sz="1200" kern="1200" dirty="0" smtClean="0">
                <a:solidFill>
                  <a:schemeClr val="tx1"/>
                </a:solidFill>
                <a:effectLst/>
                <a:latin typeface="+mn-lt"/>
                <a:ea typeface="+mn-ea"/>
                <a:cs typeface="+mn-cs"/>
              </a:rPr>
              <a:t>。</a:t>
            </a:r>
            <a:endParaRPr lang="en-US" altLang="zh-CN" sz="1200" kern="1200" dirty="0" smtClean="0">
              <a:solidFill>
                <a:schemeClr val="tx1"/>
              </a:solidFill>
              <a:effectLst/>
              <a:latin typeface="+mn-lt"/>
              <a:ea typeface="+mn-ea"/>
              <a:cs typeface="+mn-cs"/>
            </a:endParaRPr>
          </a:p>
          <a:p>
            <a:r>
              <a:rPr lang="zh-CN" altLang="zh-CN" sz="1200" kern="1200" dirty="0" smtClean="0">
                <a:solidFill>
                  <a:schemeClr val="tx1"/>
                </a:solidFill>
                <a:effectLst/>
                <a:latin typeface="+mn-lt"/>
                <a:ea typeface="+mn-ea"/>
                <a:cs typeface="+mn-cs"/>
              </a:rPr>
              <a:t>结果显示，</a:t>
            </a:r>
            <a:endParaRPr lang="en-US" altLang="zh-CN" sz="1200" kern="1200" dirty="0" smtClean="0">
              <a:solidFill>
                <a:schemeClr val="tx1"/>
              </a:solidFill>
              <a:effectLst/>
              <a:latin typeface="+mn-lt"/>
              <a:ea typeface="+mn-ea"/>
              <a:cs typeface="+mn-cs"/>
            </a:endParaRPr>
          </a:p>
          <a:p>
            <a:r>
              <a:rPr lang="en-US" altLang="zh-CN" sz="1200" kern="1200" dirty="0" smtClean="0">
                <a:solidFill>
                  <a:schemeClr val="tx1"/>
                </a:solidFill>
                <a:effectLst/>
                <a:latin typeface="+mn-lt"/>
                <a:ea typeface="+mn-ea"/>
                <a:cs typeface="+mn-cs"/>
              </a:rPr>
              <a:t>1.</a:t>
            </a:r>
            <a:r>
              <a:rPr lang="zh-CN" altLang="zh-CN" sz="1200" kern="1200" dirty="0" smtClean="0">
                <a:solidFill>
                  <a:schemeClr val="tx1"/>
                </a:solidFill>
                <a:effectLst/>
                <a:latin typeface="+mn-lt"/>
                <a:ea typeface="+mn-ea"/>
                <a:cs typeface="+mn-cs"/>
              </a:rPr>
              <a:t>采用中心激励</a:t>
            </a:r>
            <a:r>
              <a:rPr lang="en-US" altLang="zh-CN" sz="1200" kern="1200" dirty="0" smtClean="0">
                <a:solidFill>
                  <a:schemeClr val="tx1"/>
                </a:solidFill>
                <a:effectLst/>
                <a:latin typeface="+mn-lt"/>
                <a:ea typeface="+mn-ea"/>
                <a:cs typeface="+mn-cs"/>
              </a:rPr>
              <a:t>4</a:t>
            </a:r>
            <a:r>
              <a:rPr lang="zh-CN" altLang="zh-CN" sz="1200" kern="1200" dirty="0" smtClean="0">
                <a:solidFill>
                  <a:schemeClr val="tx1"/>
                </a:solidFill>
                <a:effectLst/>
                <a:latin typeface="+mn-lt"/>
                <a:ea typeface="+mn-ea"/>
                <a:cs typeface="+mn-cs"/>
              </a:rPr>
              <a:t>角点接收的方式进行检测，仅可得到损伤的大致位置，但无法实现精确定位，更无法对穿孔损伤的尺寸进行评估；</a:t>
            </a:r>
            <a:endParaRPr lang="en-US" altLang="zh-CN" sz="1200" kern="1200" dirty="0" smtClean="0">
              <a:solidFill>
                <a:schemeClr val="tx1"/>
              </a:solidFill>
              <a:effectLst/>
              <a:latin typeface="+mn-lt"/>
              <a:ea typeface="+mn-ea"/>
              <a:cs typeface="+mn-cs"/>
            </a:endParaRPr>
          </a:p>
          <a:p>
            <a:r>
              <a:rPr lang="en-US" altLang="zh-CN" sz="1200" kern="1200" dirty="0" smtClean="0">
                <a:solidFill>
                  <a:schemeClr val="tx1"/>
                </a:solidFill>
                <a:effectLst/>
                <a:latin typeface="+mn-lt"/>
                <a:ea typeface="+mn-ea"/>
                <a:cs typeface="+mn-cs"/>
              </a:rPr>
              <a:t>2.</a:t>
            </a:r>
            <a:r>
              <a:rPr lang="zh-CN" altLang="zh-CN" sz="1200" kern="1200" dirty="0" smtClean="0">
                <a:solidFill>
                  <a:schemeClr val="tx1"/>
                </a:solidFill>
                <a:effectLst/>
                <a:latin typeface="+mn-lt"/>
                <a:ea typeface="+mn-ea"/>
                <a:cs typeface="+mn-cs"/>
              </a:rPr>
              <a:t>在单级检测方法基础上加入适当数据作为补充，可实现穿孔损伤的精确定位，同时可初步判断其直径，但在损伤尺寸判断方面仍存在较大误差</a:t>
            </a:r>
            <a:endParaRPr lang="en-US" altLang="zh-CN" sz="1200" kern="1200" dirty="0" smtClean="0">
              <a:solidFill>
                <a:schemeClr val="tx1"/>
              </a:solidFill>
              <a:effectLst/>
              <a:latin typeface="+mn-lt"/>
              <a:ea typeface="+mn-ea"/>
              <a:cs typeface="+mn-cs"/>
            </a:endParaRPr>
          </a:p>
          <a:p>
            <a:r>
              <a:rPr lang="en-US" altLang="zh-CN" sz="1200" kern="1200" dirty="0" smtClean="0">
                <a:solidFill>
                  <a:schemeClr val="tx1"/>
                </a:solidFill>
                <a:effectLst/>
                <a:latin typeface="+mn-lt"/>
                <a:ea typeface="+mn-ea"/>
                <a:cs typeface="+mn-cs"/>
              </a:rPr>
              <a:t>3.</a:t>
            </a:r>
            <a:r>
              <a:rPr lang="zh-CN" altLang="zh-CN" sz="1200" kern="1200" dirty="0" smtClean="0">
                <a:solidFill>
                  <a:schemeClr val="tx1"/>
                </a:solidFill>
                <a:effectLst/>
                <a:latin typeface="+mn-lt"/>
                <a:ea typeface="+mn-ea"/>
                <a:cs typeface="+mn-cs"/>
              </a:rPr>
              <a:t>采用本文提出的多级检测方法进行损伤评估，不但能够在无需新增压电片的情况下实现损伤的精确定位，且能大幅减小损伤尺寸评估误差</a:t>
            </a:r>
            <a:endParaRPr lang="zh-CN" altLang="en-US" dirty="0"/>
          </a:p>
        </p:txBody>
      </p:sp>
      <p:sp>
        <p:nvSpPr>
          <p:cNvPr id="4" name="灯片编号占位符 3"/>
          <p:cNvSpPr>
            <a:spLocks noGrp="1"/>
          </p:cNvSpPr>
          <p:nvPr>
            <p:ph type="sldNum" sz="quarter" idx="10"/>
          </p:nvPr>
        </p:nvSpPr>
        <p:spPr/>
        <p:txBody>
          <a:bodyPr/>
          <a:lstStyle/>
          <a:p>
            <a:pPr>
              <a:defRPr/>
            </a:pPr>
            <a:fld id="{A0761306-F971-4BE0-B5E7-52EEE4E11031}" type="slidenum">
              <a:rPr lang="zh-CN" altLang="en-US" smtClean="0"/>
              <a:pPr>
                <a:defRPr/>
              </a:pPr>
              <a:t>16</a:t>
            </a:fld>
            <a:endParaRPr lang="zh-CN" altLang="en-US"/>
          </a:p>
        </p:txBody>
      </p:sp>
    </p:spTree>
    <p:extLst>
      <p:ext uri="{BB962C8B-B14F-4D97-AF65-F5344CB8AC3E}">
        <p14:creationId xmlns:p14="http://schemas.microsoft.com/office/powerpoint/2010/main" val="23636035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smtClean="0"/>
          </a:p>
        </p:txBody>
      </p:sp>
      <p:sp>
        <p:nvSpPr>
          <p:cNvPr id="31748" name="灯片编号占位符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defRPr/>
            </a:pPr>
            <a:fld id="{5D7B8559-943B-4667-97D0-4ABBE4DED847}" type="slidenum">
              <a:rPr lang="zh-CN" altLang="en-US" smtClean="0">
                <a:solidFill>
                  <a:prstClr val="black"/>
                </a:solidFill>
              </a:rPr>
              <a:pPr>
                <a:defRPr/>
              </a:pPr>
              <a:t>17</a:t>
            </a:fld>
            <a:endParaRPr lang="zh-CN" altLang="en-US" smtClean="0">
              <a:solidFill>
                <a:prstClr val="black"/>
              </a:solidFill>
            </a:endParaRPr>
          </a:p>
        </p:txBody>
      </p:sp>
    </p:spTree>
    <p:extLst>
      <p:ext uri="{BB962C8B-B14F-4D97-AF65-F5344CB8AC3E}">
        <p14:creationId xmlns:p14="http://schemas.microsoft.com/office/powerpoint/2010/main" val="26246606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smtClean="0">
                <a:solidFill>
                  <a:schemeClr val="tx1"/>
                </a:solidFill>
                <a:effectLst/>
                <a:latin typeface="+mn-lt"/>
                <a:ea typeface="+mn-ea"/>
                <a:cs typeface="+mn-cs"/>
              </a:rPr>
              <a:t>采用与</a:t>
            </a:r>
            <a:r>
              <a:rPr lang="zh-CN" altLang="zh-CN" sz="1200" kern="1200" dirty="0" smtClean="0">
                <a:solidFill>
                  <a:schemeClr val="tx1"/>
                </a:solidFill>
                <a:effectLst/>
                <a:latin typeface="+mn-lt"/>
                <a:ea typeface="+mn-ea"/>
                <a:cs typeface="+mn-cs"/>
              </a:rPr>
              <a:t>第二章中</a:t>
            </a:r>
            <a:r>
              <a:rPr lang="zh-CN" altLang="en-US" sz="1200" kern="1200" dirty="0" smtClean="0">
                <a:solidFill>
                  <a:schemeClr val="tx1"/>
                </a:solidFill>
                <a:effectLst/>
                <a:latin typeface="+mn-lt"/>
                <a:ea typeface="+mn-ea"/>
                <a:cs typeface="+mn-cs"/>
              </a:rPr>
              <a:t>类似</a:t>
            </a:r>
            <a:r>
              <a:rPr lang="zh-CN" altLang="zh-CN" sz="1200" kern="1200" dirty="0" smtClean="0">
                <a:solidFill>
                  <a:schemeClr val="tx1"/>
                </a:solidFill>
                <a:effectLst/>
                <a:latin typeface="+mn-lt"/>
                <a:ea typeface="+mn-ea"/>
                <a:cs typeface="+mn-cs"/>
              </a:rPr>
              <a:t>的数值模拟，将正方形</a:t>
            </a:r>
            <a:r>
              <a:rPr lang="zh-CN" altLang="zh-CN" sz="1200" kern="1200" dirty="0">
                <a:solidFill>
                  <a:schemeClr val="tx1"/>
                </a:solidFill>
                <a:effectLst/>
                <a:latin typeface="+mn-lt"/>
                <a:ea typeface="+mn-ea"/>
                <a:cs typeface="+mn-cs"/>
              </a:rPr>
              <a:t>检测区域的边长设定为变量</a:t>
            </a:r>
            <a:r>
              <a:rPr lang="en-US" altLang="zh-CN" sz="1200" i="1" kern="1200" dirty="0">
                <a:solidFill>
                  <a:schemeClr val="tx1"/>
                </a:solidFill>
                <a:effectLst/>
                <a:latin typeface="+mn-lt"/>
                <a:ea typeface="+mn-ea"/>
                <a:cs typeface="+mn-cs"/>
              </a:rPr>
              <a:t>d</a:t>
            </a:r>
            <a:r>
              <a:rPr lang="zh-CN" altLang="zh-CN" sz="1200" kern="1200" dirty="0">
                <a:solidFill>
                  <a:schemeClr val="tx1"/>
                </a:solidFill>
                <a:effectLst/>
                <a:latin typeface="+mn-lt"/>
                <a:ea typeface="+mn-ea"/>
                <a:cs typeface="+mn-cs"/>
              </a:rPr>
              <a:t>，分别在</a:t>
            </a:r>
            <a:r>
              <a:rPr lang="en-US" altLang="zh-CN" sz="1200" i="1" kern="1200" dirty="0">
                <a:solidFill>
                  <a:schemeClr val="tx1"/>
                </a:solidFill>
                <a:effectLst/>
                <a:latin typeface="+mn-lt"/>
                <a:ea typeface="+mn-ea"/>
                <a:cs typeface="+mn-cs"/>
              </a:rPr>
              <a:t>d</a:t>
            </a:r>
            <a:r>
              <a:rPr lang="en-US" altLang="zh-CN" sz="1200" kern="1200" dirty="0">
                <a:solidFill>
                  <a:schemeClr val="tx1"/>
                </a:solidFill>
                <a:effectLst/>
                <a:latin typeface="+mn-lt"/>
                <a:ea typeface="+mn-ea"/>
                <a:cs typeface="+mn-cs"/>
              </a:rPr>
              <a:t>=220mm</a:t>
            </a:r>
            <a:r>
              <a:rPr lang="zh-CN" altLang="zh-CN" sz="1200" kern="1200" dirty="0">
                <a:solidFill>
                  <a:schemeClr val="tx1"/>
                </a:solidFill>
                <a:effectLst/>
                <a:latin typeface="+mn-lt"/>
                <a:ea typeface="+mn-ea"/>
                <a:cs typeface="+mn-cs"/>
              </a:rPr>
              <a:t>、</a:t>
            </a:r>
            <a:r>
              <a:rPr lang="en-US" altLang="zh-CN" sz="1200" i="1" kern="1200" dirty="0">
                <a:solidFill>
                  <a:schemeClr val="tx1"/>
                </a:solidFill>
                <a:effectLst/>
                <a:latin typeface="+mn-lt"/>
                <a:ea typeface="+mn-ea"/>
                <a:cs typeface="+mn-cs"/>
              </a:rPr>
              <a:t>d</a:t>
            </a:r>
            <a:r>
              <a:rPr lang="en-US" altLang="zh-CN" sz="1200" kern="1200" dirty="0">
                <a:solidFill>
                  <a:schemeClr val="tx1"/>
                </a:solidFill>
                <a:effectLst/>
                <a:latin typeface="+mn-lt"/>
                <a:ea typeface="+mn-ea"/>
                <a:cs typeface="+mn-cs"/>
              </a:rPr>
              <a:t>=240mm</a:t>
            </a:r>
            <a:r>
              <a:rPr lang="zh-CN" altLang="zh-CN" sz="1200" kern="1200" dirty="0">
                <a:solidFill>
                  <a:schemeClr val="tx1"/>
                </a:solidFill>
                <a:effectLst/>
                <a:latin typeface="+mn-lt"/>
                <a:ea typeface="+mn-ea"/>
                <a:cs typeface="+mn-cs"/>
              </a:rPr>
              <a:t>、</a:t>
            </a:r>
            <a:r>
              <a:rPr lang="en-US" altLang="zh-CN" sz="1200" i="1" kern="1200" dirty="0">
                <a:solidFill>
                  <a:schemeClr val="tx1"/>
                </a:solidFill>
                <a:effectLst/>
                <a:latin typeface="+mn-lt"/>
                <a:ea typeface="+mn-ea"/>
                <a:cs typeface="+mn-cs"/>
              </a:rPr>
              <a:t>d</a:t>
            </a:r>
            <a:r>
              <a:rPr lang="en-US" altLang="zh-CN" sz="1200" kern="1200" dirty="0">
                <a:solidFill>
                  <a:schemeClr val="tx1"/>
                </a:solidFill>
                <a:effectLst/>
                <a:latin typeface="+mn-lt"/>
                <a:ea typeface="+mn-ea"/>
                <a:cs typeface="+mn-cs"/>
              </a:rPr>
              <a:t>=280mm</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d=300mm</a:t>
            </a:r>
            <a:r>
              <a:rPr lang="zh-CN" altLang="zh-CN" sz="1200" kern="1200" dirty="0">
                <a:solidFill>
                  <a:schemeClr val="tx1"/>
                </a:solidFill>
                <a:effectLst/>
                <a:latin typeface="+mn-lt"/>
                <a:ea typeface="+mn-ea"/>
                <a:cs typeface="+mn-cs"/>
              </a:rPr>
              <a:t>、</a:t>
            </a:r>
            <a:r>
              <a:rPr lang="en-US" altLang="zh-CN" sz="1200" i="1" kern="1200" dirty="0">
                <a:solidFill>
                  <a:schemeClr val="tx1"/>
                </a:solidFill>
                <a:effectLst/>
                <a:latin typeface="+mn-lt"/>
                <a:ea typeface="+mn-ea"/>
                <a:cs typeface="+mn-cs"/>
              </a:rPr>
              <a:t>d</a:t>
            </a:r>
            <a:r>
              <a:rPr lang="en-US" altLang="zh-CN" sz="1200" kern="1200" dirty="0">
                <a:solidFill>
                  <a:schemeClr val="tx1"/>
                </a:solidFill>
                <a:effectLst/>
                <a:latin typeface="+mn-lt"/>
                <a:ea typeface="+mn-ea"/>
                <a:cs typeface="+mn-cs"/>
              </a:rPr>
              <a:t>=320mm</a:t>
            </a:r>
            <a:r>
              <a:rPr lang="zh-CN" altLang="zh-CN" sz="1200" kern="1200" dirty="0">
                <a:solidFill>
                  <a:schemeClr val="tx1"/>
                </a:solidFill>
                <a:effectLst/>
                <a:latin typeface="+mn-lt"/>
                <a:ea typeface="+mn-ea"/>
                <a:cs typeface="+mn-cs"/>
              </a:rPr>
              <a:t>、</a:t>
            </a:r>
            <a:r>
              <a:rPr lang="en-US" altLang="zh-CN" sz="1200" i="1" kern="1200" dirty="0">
                <a:solidFill>
                  <a:schemeClr val="tx1"/>
                </a:solidFill>
                <a:effectLst/>
                <a:latin typeface="+mn-lt"/>
                <a:ea typeface="+mn-ea"/>
                <a:cs typeface="+mn-cs"/>
              </a:rPr>
              <a:t>d</a:t>
            </a:r>
            <a:r>
              <a:rPr lang="en-US" altLang="zh-CN" sz="1200" kern="1200" dirty="0">
                <a:solidFill>
                  <a:schemeClr val="tx1"/>
                </a:solidFill>
                <a:effectLst/>
                <a:latin typeface="+mn-lt"/>
                <a:ea typeface="+mn-ea"/>
                <a:cs typeface="+mn-cs"/>
              </a:rPr>
              <a:t>=340mm</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d=360mm</a:t>
            </a:r>
            <a:r>
              <a:rPr lang="zh-CN" altLang="zh-CN" sz="1200" kern="1200" dirty="0">
                <a:solidFill>
                  <a:schemeClr val="tx1"/>
                </a:solidFill>
                <a:effectLst/>
                <a:latin typeface="+mn-lt"/>
                <a:ea typeface="+mn-ea"/>
                <a:cs typeface="+mn-cs"/>
              </a:rPr>
              <a:t>条件下进行</a:t>
            </a:r>
            <a:r>
              <a:rPr lang="zh-CN" altLang="zh-CN" sz="1200" kern="1200" dirty="0" smtClean="0">
                <a:solidFill>
                  <a:schemeClr val="tx1"/>
                </a:solidFill>
                <a:effectLst/>
                <a:latin typeface="+mn-lt"/>
                <a:ea typeface="+mn-ea"/>
                <a:cs typeface="+mn-cs"/>
              </a:rPr>
              <a:t>分析</a:t>
            </a:r>
            <a:endParaRPr lang="en-US" altLang="zh-CN" sz="1200" kern="1200" dirty="0" smtClean="0">
              <a:solidFill>
                <a:schemeClr val="tx1"/>
              </a:solidFill>
              <a:effectLst/>
              <a:latin typeface="+mn-lt"/>
              <a:ea typeface="+mn-ea"/>
              <a:cs typeface="+mn-cs"/>
            </a:endParaRPr>
          </a:p>
          <a:p>
            <a:endParaRPr lang="en-US" altLang="zh-CN" sz="1200" kern="1200" dirty="0" smtClean="0">
              <a:solidFill>
                <a:schemeClr val="tx1"/>
              </a:solidFill>
              <a:effectLst/>
              <a:latin typeface="+mn-lt"/>
              <a:ea typeface="+mn-ea"/>
              <a:cs typeface="+mn-cs"/>
            </a:endParaRPr>
          </a:p>
          <a:p>
            <a:r>
              <a:rPr lang="zh-CN" altLang="en-US" sz="1200" kern="1200" dirty="0" smtClean="0">
                <a:solidFill>
                  <a:schemeClr val="tx1"/>
                </a:solidFill>
                <a:effectLst/>
                <a:latin typeface="+mn-lt"/>
                <a:ea typeface="+mn-ea"/>
                <a:cs typeface="+mn-cs"/>
              </a:rPr>
              <a:t>从而利用互相关方法得到了各检测区域下的延迟时间</a:t>
            </a:r>
            <a:endParaRPr lang="zh-CN" altLang="en-US" dirty="0"/>
          </a:p>
        </p:txBody>
      </p:sp>
      <p:sp>
        <p:nvSpPr>
          <p:cNvPr id="4" name="灯片编号占位符 3"/>
          <p:cNvSpPr>
            <a:spLocks noGrp="1"/>
          </p:cNvSpPr>
          <p:nvPr>
            <p:ph type="sldNum" sz="quarter" idx="10"/>
          </p:nvPr>
        </p:nvSpPr>
        <p:spPr/>
        <p:txBody>
          <a:bodyPr/>
          <a:lstStyle/>
          <a:p>
            <a:pPr>
              <a:defRPr/>
            </a:pPr>
            <a:fld id="{A0761306-F971-4BE0-B5E7-52EEE4E11031}" type="slidenum">
              <a:rPr lang="zh-CN" altLang="en-US" smtClean="0"/>
              <a:pPr>
                <a:defRPr/>
              </a:pPr>
              <a:t>18</a:t>
            </a:fld>
            <a:endParaRPr lang="zh-CN" altLang="en-US"/>
          </a:p>
        </p:txBody>
      </p:sp>
    </p:spTree>
    <p:extLst>
      <p:ext uri="{BB962C8B-B14F-4D97-AF65-F5344CB8AC3E}">
        <p14:creationId xmlns:p14="http://schemas.microsoft.com/office/powerpoint/2010/main" val="28148840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mn-ea"/>
                    <a:cs typeface="+mn-cs"/>
                  </a:rPr>
                  <a:t>采用表中</a:t>
                </a:r>
                <a:r>
                  <a:rPr lang="zh-CN" altLang="zh-CN" sz="1200" kern="1200" dirty="0">
                    <a:solidFill>
                      <a:schemeClr val="tx1"/>
                    </a:solidFill>
                    <a:effectLst/>
                    <a:latin typeface="+mn-lt"/>
                    <a:ea typeface="+mn-ea"/>
                    <a:cs typeface="+mn-cs"/>
                  </a:rPr>
                  <a:t>的延迟时间，并利用</a:t>
                </a:r>
                <a14:m>
                  <m:oMath xmlns:m="http://schemas.openxmlformats.org/officeDocument/2006/math">
                    <m:sSub>
                      <m:sSubPr>
                        <m:ctrlPr>
                          <a:rPr lang="zh-CN" altLang="zh-CN" sz="1200" i="1" kern="1200">
                            <a:solidFill>
                              <a:schemeClr val="tx1"/>
                            </a:solidFill>
                            <a:effectLst/>
                            <a:latin typeface="+mn-lt"/>
                            <a:ea typeface="+mn-ea"/>
                            <a:cs typeface="+mn-cs"/>
                          </a:rPr>
                        </m:ctrlPr>
                      </m:sSubPr>
                      <m:e>
                        <m:r>
                          <a:rPr lang="en-US" altLang="zh-CN" sz="1200" i="1" kern="1200">
                            <a:solidFill>
                              <a:schemeClr val="tx1"/>
                            </a:solidFill>
                            <a:effectLst/>
                            <a:latin typeface="+mn-lt"/>
                            <a:ea typeface="+mn-ea"/>
                            <a:cs typeface="+mn-cs"/>
                          </a:rPr>
                          <m:t>𝑆</m:t>
                        </m:r>
                      </m:e>
                      <m:sub>
                        <m:r>
                          <a:rPr lang="en-US" altLang="zh-CN" sz="1200" i="1" kern="1200">
                            <a:solidFill>
                              <a:schemeClr val="tx1"/>
                            </a:solidFill>
                            <a:effectLst/>
                            <a:latin typeface="+mn-lt"/>
                            <a:ea typeface="+mn-ea"/>
                            <a:cs typeface="+mn-cs"/>
                          </a:rPr>
                          <m:t>0</m:t>
                        </m:r>
                      </m:sub>
                    </m:sSub>
                  </m:oMath>
                </a14:m>
                <a:r>
                  <a:rPr lang="zh-CN" altLang="zh-CN" sz="1200" kern="1200" dirty="0">
                    <a:solidFill>
                      <a:schemeClr val="tx1"/>
                    </a:solidFill>
                    <a:effectLst/>
                    <a:latin typeface="+mn-lt"/>
                    <a:ea typeface="+mn-ea"/>
                    <a:cs typeface="+mn-cs"/>
                  </a:rPr>
                  <a:t>波群速度</a:t>
                </a:r>
                <a14:m>
                  <m:oMath xmlns:m="http://schemas.openxmlformats.org/officeDocument/2006/math">
                    <m:r>
                      <a:rPr lang="en-US" altLang="zh-CN" sz="1200" i="1" kern="1200">
                        <a:solidFill>
                          <a:schemeClr val="tx1"/>
                        </a:solidFill>
                        <a:effectLst/>
                        <a:latin typeface="+mn-lt"/>
                        <a:ea typeface="+mn-ea"/>
                        <a:cs typeface="+mn-cs"/>
                      </a:rPr>
                      <m:t>𝑣</m:t>
                    </m:r>
                    <m:r>
                      <a:rPr lang="en-US" altLang="zh-CN" sz="1200" kern="1200">
                        <a:solidFill>
                          <a:schemeClr val="tx1"/>
                        </a:solidFill>
                        <a:effectLst/>
                        <a:latin typeface="+mn-lt"/>
                        <a:ea typeface="+mn-ea"/>
                        <a:cs typeface="+mn-cs"/>
                      </a:rPr>
                      <m:t>=5074</m:t>
                    </m:r>
                    <m:r>
                      <a:rPr lang="en-US" altLang="zh-CN" sz="1200" i="1" kern="1200">
                        <a:solidFill>
                          <a:schemeClr val="tx1"/>
                        </a:solidFill>
                        <a:effectLst/>
                        <a:latin typeface="+mn-lt"/>
                        <a:ea typeface="+mn-ea"/>
                        <a:cs typeface="+mn-cs"/>
                      </a:rPr>
                      <m:t>𝑚</m:t>
                    </m:r>
                    <m:r>
                      <a:rPr lang="en-US" altLang="zh-CN" sz="1200" i="1" kern="1200">
                        <a:solidFill>
                          <a:schemeClr val="tx1"/>
                        </a:solidFill>
                        <a:effectLst/>
                        <a:latin typeface="+mn-lt"/>
                        <a:ea typeface="+mn-ea"/>
                        <a:cs typeface="+mn-cs"/>
                      </a:rPr>
                      <m:t>/</m:t>
                    </m:r>
                    <m:r>
                      <a:rPr lang="en-US" altLang="zh-CN" sz="1200" i="1" kern="1200">
                        <a:solidFill>
                          <a:schemeClr val="tx1"/>
                        </a:solidFill>
                        <a:effectLst/>
                        <a:latin typeface="+mn-lt"/>
                        <a:ea typeface="+mn-ea"/>
                        <a:cs typeface="+mn-cs"/>
                      </a:rPr>
                      <m:t>𝑠</m:t>
                    </m:r>
                  </m:oMath>
                </a14:m>
                <a:r>
                  <a:rPr lang="zh-CN" altLang="zh-CN" sz="1200" kern="1200" dirty="0">
                    <a:solidFill>
                      <a:schemeClr val="tx1"/>
                    </a:solidFill>
                    <a:effectLst/>
                    <a:latin typeface="+mn-lt"/>
                    <a:ea typeface="+mn-ea"/>
                    <a:cs typeface="+mn-cs"/>
                  </a:rPr>
                  <a:t>，我们分别得到检测区域边长</a:t>
                </a:r>
                <a:r>
                  <a:rPr lang="en-US" altLang="zh-CN" sz="1200" i="1" kern="1200" dirty="0">
                    <a:solidFill>
                      <a:schemeClr val="tx1"/>
                    </a:solidFill>
                    <a:effectLst/>
                    <a:latin typeface="+mn-lt"/>
                    <a:ea typeface="+mn-ea"/>
                    <a:cs typeface="+mn-cs"/>
                  </a:rPr>
                  <a:t>d</a:t>
                </a:r>
                <a:r>
                  <a:rPr lang="zh-CN" altLang="zh-CN" sz="1200" kern="1200" dirty="0">
                    <a:solidFill>
                      <a:schemeClr val="tx1"/>
                    </a:solidFill>
                    <a:effectLst/>
                    <a:latin typeface="+mn-lt"/>
                    <a:ea typeface="+mn-ea"/>
                    <a:cs typeface="+mn-cs"/>
                  </a:rPr>
                  <a:t>取不同值时的损伤评估区域</a:t>
                </a:r>
                <a:r>
                  <a:rPr lang="zh-CN" altLang="zh-CN" sz="1200" kern="1200" dirty="0" smtClean="0">
                    <a:solidFill>
                      <a:schemeClr val="tx1"/>
                    </a:solidFill>
                    <a:effectLst/>
                    <a:latin typeface="+mn-lt"/>
                    <a:ea typeface="+mn-ea"/>
                    <a:cs typeface="+mn-cs"/>
                  </a:rPr>
                  <a:t>示意图。</a:t>
                </a:r>
                <a:endParaRPr lang="en-US" altLang="zh-CN" sz="1200" kern="1200" dirty="0" smtClean="0">
                  <a:solidFill>
                    <a:schemeClr val="tx1"/>
                  </a:solidFill>
                  <a:effectLst/>
                  <a:latin typeface="+mn-lt"/>
                  <a:ea typeface="+mn-ea"/>
                  <a:cs typeface="+mn-cs"/>
                </a:endParaRPr>
              </a:p>
              <a:p>
                <a:endParaRPr lang="en-US" altLang="zh-CN" sz="1200" kern="1200" dirty="0" smtClean="0">
                  <a:solidFill>
                    <a:schemeClr val="tx1"/>
                  </a:solidFill>
                  <a:effectLst/>
                  <a:latin typeface="+mn-lt"/>
                  <a:ea typeface="+mn-ea"/>
                  <a:cs typeface="+mn-cs"/>
                </a:endParaRPr>
              </a:p>
              <a:p>
                <a:r>
                  <a:rPr lang="zh-CN" altLang="zh-CN" sz="1200" kern="1200" dirty="0" smtClean="0">
                    <a:solidFill>
                      <a:schemeClr val="tx1"/>
                    </a:solidFill>
                    <a:effectLst/>
                    <a:latin typeface="+mn-lt"/>
                    <a:ea typeface="+mn-ea"/>
                    <a:cs typeface="+mn-cs"/>
                  </a:rPr>
                  <a:t>图</a:t>
                </a:r>
                <a:r>
                  <a:rPr lang="zh-CN" altLang="zh-CN" sz="1200" kern="1200" dirty="0">
                    <a:solidFill>
                      <a:schemeClr val="tx1"/>
                    </a:solidFill>
                    <a:effectLst/>
                    <a:latin typeface="+mn-lt"/>
                    <a:ea typeface="+mn-ea"/>
                    <a:cs typeface="+mn-cs"/>
                  </a:rPr>
                  <a:t>中红色、绿色、蓝色圆形区域分别为真实损伤、单级检测结果、多级检测结果，红色曲线为多级方法所采用的</a:t>
                </a:r>
                <a14:m>
                  <m:oMath xmlns:m="http://schemas.openxmlformats.org/officeDocument/2006/math">
                    <m:r>
                      <m:rPr>
                        <m:sty m:val="p"/>
                      </m:rPr>
                      <a:rPr lang="en-US" altLang="zh-CN" sz="1200" kern="1200">
                        <a:solidFill>
                          <a:schemeClr val="tx1"/>
                        </a:solidFill>
                        <a:effectLst/>
                        <a:latin typeface="+mn-lt"/>
                        <a:ea typeface="+mn-ea"/>
                        <a:cs typeface="+mn-cs"/>
                      </a:rPr>
                      <m:t>Δ</m:t>
                    </m:r>
                    <m:sSub>
                      <m:sSubPr>
                        <m:ctrlPr>
                          <a:rPr lang="zh-CN" altLang="zh-CN" sz="1200" i="1" kern="1200">
                            <a:solidFill>
                              <a:schemeClr val="tx1"/>
                            </a:solidFill>
                            <a:effectLst/>
                            <a:latin typeface="+mn-lt"/>
                            <a:ea typeface="+mn-ea"/>
                            <a:cs typeface="+mn-cs"/>
                          </a:rPr>
                        </m:ctrlPr>
                      </m:sSubPr>
                      <m:e>
                        <m:r>
                          <a:rPr lang="en-US" altLang="zh-CN" sz="1200" i="1" kern="1200">
                            <a:solidFill>
                              <a:schemeClr val="tx1"/>
                            </a:solidFill>
                            <a:effectLst/>
                            <a:latin typeface="+mn-lt"/>
                            <a:ea typeface="+mn-ea"/>
                            <a:cs typeface="+mn-cs"/>
                          </a:rPr>
                          <m:t>𝑡</m:t>
                        </m:r>
                      </m:e>
                      <m:sub>
                        <m:r>
                          <a:rPr lang="en-US" altLang="zh-CN" sz="1200" i="1" kern="1200">
                            <a:solidFill>
                              <a:schemeClr val="tx1"/>
                            </a:solidFill>
                            <a:effectLst/>
                            <a:latin typeface="+mn-lt"/>
                            <a:ea typeface="+mn-ea"/>
                            <a:cs typeface="+mn-cs"/>
                          </a:rPr>
                          <m:t>01</m:t>
                        </m:r>
                      </m:sub>
                    </m:sSub>
                  </m:oMath>
                </a14:m>
                <a:r>
                  <a:rPr lang="zh-CN" altLang="zh-CN" sz="1200" kern="1200" dirty="0">
                    <a:solidFill>
                      <a:schemeClr val="tx1"/>
                    </a:solidFill>
                    <a:effectLst/>
                    <a:latin typeface="+mn-lt"/>
                    <a:ea typeface="+mn-ea"/>
                    <a:cs typeface="+mn-cs"/>
                  </a:rPr>
                  <a:t>、</a:t>
                </a:r>
                <a14:m>
                  <m:oMath xmlns:m="http://schemas.openxmlformats.org/officeDocument/2006/math">
                    <m:r>
                      <m:rPr>
                        <m:sty m:val="p"/>
                      </m:rPr>
                      <a:rPr lang="en-US" altLang="zh-CN" sz="1200" kern="1200">
                        <a:solidFill>
                          <a:schemeClr val="tx1"/>
                        </a:solidFill>
                        <a:effectLst/>
                        <a:latin typeface="+mn-lt"/>
                        <a:ea typeface="+mn-ea"/>
                        <a:cs typeface="+mn-cs"/>
                      </a:rPr>
                      <m:t>Δ</m:t>
                    </m:r>
                    <m:sSub>
                      <m:sSubPr>
                        <m:ctrlPr>
                          <a:rPr lang="zh-CN" altLang="zh-CN" sz="1200" i="1" kern="1200">
                            <a:solidFill>
                              <a:schemeClr val="tx1"/>
                            </a:solidFill>
                            <a:effectLst/>
                            <a:latin typeface="+mn-lt"/>
                            <a:ea typeface="+mn-ea"/>
                            <a:cs typeface="+mn-cs"/>
                          </a:rPr>
                        </m:ctrlPr>
                      </m:sSubPr>
                      <m:e>
                        <m:r>
                          <a:rPr lang="en-US" altLang="zh-CN" sz="1200" i="1" kern="1200">
                            <a:solidFill>
                              <a:schemeClr val="tx1"/>
                            </a:solidFill>
                            <a:effectLst/>
                            <a:latin typeface="+mn-lt"/>
                            <a:ea typeface="+mn-ea"/>
                            <a:cs typeface="+mn-cs"/>
                          </a:rPr>
                          <m:t>𝑡</m:t>
                        </m:r>
                      </m:e>
                      <m:sub>
                        <m:r>
                          <a:rPr lang="en-US" altLang="zh-CN" sz="1200" i="1" kern="1200">
                            <a:solidFill>
                              <a:schemeClr val="tx1"/>
                            </a:solidFill>
                            <a:effectLst/>
                            <a:latin typeface="+mn-lt"/>
                            <a:ea typeface="+mn-ea"/>
                            <a:cs typeface="+mn-cs"/>
                          </a:rPr>
                          <m:t>04</m:t>
                        </m:r>
                      </m:sub>
                    </m:sSub>
                  </m:oMath>
                </a14:m>
                <a:r>
                  <a:rPr lang="zh-CN" altLang="zh-CN" sz="1200" kern="1200" dirty="0">
                    <a:solidFill>
                      <a:schemeClr val="tx1"/>
                    </a:solidFill>
                    <a:effectLst/>
                    <a:latin typeface="+mn-lt"/>
                    <a:ea typeface="+mn-ea"/>
                    <a:cs typeface="+mn-cs"/>
                  </a:rPr>
                  <a:t>、</a:t>
                </a:r>
                <a14:m>
                  <m:oMath xmlns:m="http://schemas.openxmlformats.org/officeDocument/2006/math">
                    <m:r>
                      <m:rPr>
                        <m:sty m:val="p"/>
                      </m:rPr>
                      <a:rPr lang="en-US" altLang="zh-CN" sz="1200" kern="1200">
                        <a:solidFill>
                          <a:schemeClr val="tx1"/>
                        </a:solidFill>
                        <a:effectLst/>
                        <a:latin typeface="+mn-lt"/>
                        <a:ea typeface="+mn-ea"/>
                        <a:cs typeface="+mn-cs"/>
                      </a:rPr>
                      <m:t>Δ</m:t>
                    </m:r>
                    <m:sSub>
                      <m:sSubPr>
                        <m:ctrlPr>
                          <a:rPr lang="zh-CN" altLang="zh-CN" sz="1200" i="1" kern="1200">
                            <a:solidFill>
                              <a:schemeClr val="tx1"/>
                            </a:solidFill>
                            <a:effectLst/>
                            <a:latin typeface="+mn-lt"/>
                            <a:ea typeface="+mn-ea"/>
                            <a:cs typeface="+mn-cs"/>
                          </a:rPr>
                        </m:ctrlPr>
                      </m:sSubPr>
                      <m:e>
                        <m:r>
                          <a:rPr lang="en-US" altLang="zh-CN" sz="1200" i="1" kern="1200">
                            <a:solidFill>
                              <a:schemeClr val="tx1"/>
                            </a:solidFill>
                            <a:effectLst/>
                            <a:latin typeface="+mn-lt"/>
                            <a:ea typeface="+mn-ea"/>
                            <a:cs typeface="+mn-cs"/>
                          </a:rPr>
                          <m:t>𝑡</m:t>
                        </m:r>
                      </m:e>
                      <m:sub>
                        <m:r>
                          <a:rPr lang="en-US" altLang="zh-CN" sz="1200" i="1" kern="1200">
                            <a:solidFill>
                              <a:schemeClr val="tx1"/>
                            </a:solidFill>
                            <a:effectLst/>
                            <a:latin typeface="+mn-lt"/>
                            <a:ea typeface="+mn-ea"/>
                            <a:cs typeface="+mn-cs"/>
                          </a:rPr>
                          <m:t>14</m:t>
                        </m:r>
                      </m:sub>
                    </m:sSub>
                  </m:oMath>
                </a14:m>
                <a:r>
                  <a:rPr lang="zh-CN" altLang="zh-CN" sz="1200" kern="1200" dirty="0">
                    <a:solidFill>
                      <a:schemeClr val="tx1"/>
                    </a:solidFill>
                    <a:effectLst/>
                    <a:latin typeface="+mn-lt"/>
                    <a:ea typeface="+mn-ea"/>
                    <a:cs typeface="+mn-cs"/>
                  </a:rPr>
                  <a:t>所对应的定位椭圆。</a:t>
                </a:r>
                <a:endParaRPr lang="zh-CN" altLang="en-US" dirty="0"/>
              </a:p>
            </p:txBody>
          </p:sp>
        </mc:Choice>
        <mc:Fallback>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mn-ea"/>
                    <a:cs typeface="+mn-cs"/>
                  </a:rPr>
                  <a:t>采用表中</a:t>
                </a:r>
                <a:r>
                  <a:rPr lang="zh-CN" altLang="zh-CN" sz="1200" kern="1200" dirty="0">
                    <a:solidFill>
                      <a:schemeClr val="tx1"/>
                    </a:solidFill>
                    <a:effectLst/>
                    <a:latin typeface="+mn-lt"/>
                    <a:ea typeface="+mn-ea"/>
                    <a:cs typeface="+mn-cs"/>
                  </a:rPr>
                  <a:t>的延迟时间，并利用</a:t>
                </a:r>
                <a:r>
                  <a:rPr lang="en-US" altLang="zh-CN" sz="1200" i="0" kern="1200">
                    <a:solidFill>
                      <a:schemeClr val="tx1"/>
                    </a:solidFill>
                    <a:effectLst/>
                    <a:latin typeface="+mn-lt"/>
                    <a:ea typeface="+mn-ea"/>
                    <a:cs typeface="+mn-cs"/>
                  </a:rPr>
                  <a:t>𝑆</a:t>
                </a:r>
                <a:r>
                  <a:rPr lang="zh-CN" altLang="zh-CN" sz="1200" i="0" kern="1200">
                    <a:solidFill>
                      <a:schemeClr val="tx1"/>
                    </a:solidFill>
                    <a:effectLst/>
                    <a:latin typeface="+mn-lt"/>
                    <a:ea typeface="+mn-ea"/>
                    <a:cs typeface="+mn-cs"/>
                  </a:rPr>
                  <a:t>_</a:t>
                </a:r>
                <a:r>
                  <a:rPr lang="en-US" altLang="zh-CN" sz="1200" i="0" kern="1200">
                    <a:solidFill>
                      <a:schemeClr val="tx1"/>
                    </a:solidFill>
                    <a:effectLst/>
                    <a:latin typeface="+mn-lt"/>
                    <a:ea typeface="+mn-ea"/>
                    <a:cs typeface="+mn-cs"/>
                  </a:rPr>
                  <a:t>0</a:t>
                </a:r>
                <a:r>
                  <a:rPr lang="zh-CN" altLang="zh-CN" sz="1200" kern="1200" dirty="0">
                    <a:solidFill>
                      <a:schemeClr val="tx1"/>
                    </a:solidFill>
                    <a:effectLst/>
                    <a:latin typeface="+mn-lt"/>
                    <a:ea typeface="+mn-ea"/>
                    <a:cs typeface="+mn-cs"/>
                  </a:rPr>
                  <a:t>波群速度</a:t>
                </a:r>
                <a:r>
                  <a:rPr lang="en-US" altLang="zh-CN" sz="1200" i="0" kern="1200">
                    <a:solidFill>
                      <a:schemeClr val="tx1"/>
                    </a:solidFill>
                    <a:effectLst/>
                    <a:latin typeface="+mn-lt"/>
                    <a:ea typeface="+mn-ea"/>
                    <a:cs typeface="+mn-cs"/>
                  </a:rPr>
                  <a:t>𝑣=5074𝑚/𝑠</a:t>
                </a:r>
                <a:r>
                  <a:rPr lang="zh-CN" altLang="zh-CN" sz="1200" kern="1200" dirty="0">
                    <a:solidFill>
                      <a:schemeClr val="tx1"/>
                    </a:solidFill>
                    <a:effectLst/>
                    <a:latin typeface="+mn-lt"/>
                    <a:ea typeface="+mn-ea"/>
                    <a:cs typeface="+mn-cs"/>
                  </a:rPr>
                  <a:t>，我们分别得到检测区域边长</a:t>
                </a:r>
                <a:r>
                  <a:rPr lang="en-US" altLang="zh-CN" sz="1200" i="1" kern="1200" dirty="0">
                    <a:solidFill>
                      <a:schemeClr val="tx1"/>
                    </a:solidFill>
                    <a:effectLst/>
                    <a:latin typeface="+mn-lt"/>
                    <a:ea typeface="+mn-ea"/>
                    <a:cs typeface="+mn-cs"/>
                  </a:rPr>
                  <a:t>d</a:t>
                </a:r>
                <a:r>
                  <a:rPr lang="zh-CN" altLang="zh-CN" sz="1200" kern="1200" dirty="0">
                    <a:solidFill>
                      <a:schemeClr val="tx1"/>
                    </a:solidFill>
                    <a:effectLst/>
                    <a:latin typeface="+mn-lt"/>
                    <a:ea typeface="+mn-ea"/>
                    <a:cs typeface="+mn-cs"/>
                  </a:rPr>
                  <a:t>取不同值时的损伤评估区域</a:t>
                </a:r>
                <a:r>
                  <a:rPr lang="zh-CN" altLang="zh-CN" sz="1200" kern="1200" dirty="0" smtClean="0">
                    <a:solidFill>
                      <a:schemeClr val="tx1"/>
                    </a:solidFill>
                    <a:effectLst/>
                    <a:latin typeface="+mn-lt"/>
                    <a:ea typeface="+mn-ea"/>
                    <a:cs typeface="+mn-cs"/>
                  </a:rPr>
                  <a:t>示意图。</a:t>
                </a:r>
                <a:endParaRPr lang="en-US" altLang="zh-CN" sz="1200" kern="1200" dirty="0" smtClean="0">
                  <a:solidFill>
                    <a:schemeClr val="tx1"/>
                  </a:solidFill>
                  <a:effectLst/>
                  <a:latin typeface="+mn-lt"/>
                  <a:ea typeface="+mn-ea"/>
                  <a:cs typeface="+mn-cs"/>
                </a:endParaRPr>
              </a:p>
              <a:p>
                <a:endParaRPr lang="en-US" altLang="zh-CN" sz="1200" kern="1200" dirty="0" smtClean="0">
                  <a:solidFill>
                    <a:schemeClr val="tx1"/>
                  </a:solidFill>
                  <a:effectLst/>
                  <a:latin typeface="+mn-lt"/>
                  <a:ea typeface="+mn-ea"/>
                  <a:cs typeface="+mn-cs"/>
                </a:endParaRPr>
              </a:p>
              <a:p>
                <a:r>
                  <a:rPr lang="zh-CN" altLang="zh-CN" sz="1200" kern="1200" dirty="0" smtClean="0">
                    <a:solidFill>
                      <a:schemeClr val="tx1"/>
                    </a:solidFill>
                    <a:effectLst/>
                    <a:latin typeface="+mn-lt"/>
                    <a:ea typeface="+mn-ea"/>
                    <a:cs typeface="+mn-cs"/>
                  </a:rPr>
                  <a:t>图</a:t>
                </a:r>
                <a:r>
                  <a:rPr lang="zh-CN" altLang="zh-CN" sz="1200" kern="1200" dirty="0">
                    <a:solidFill>
                      <a:schemeClr val="tx1"/>
                    </a:solidFill>
                    <a:effectLst/>
                    <a:latin typeface="+mn-lt"/>
                    <a:ea typeface="+mn-ea"/>
                    <a:cs typeface="+mn-cs"/>
                  </a:rPr>
                  <a:t>中红色、绿色、蓝色圆形区域分别为真实损伤、单级检测结果、多级检测结果，红色曲线为多级方法所采用的</a:t>
                </a:r>
                <a:r>
                  <a:rPr lang="en-US" altLang="zh-CN" sz="1200" i="0" kern="1200">
                    <a:solidFill>
                      <a:schemeClr val="tx1"/>
                    </a:solidFill>
                    <a:effectLst/>
                    <a:latin typeface="+mn-lt"/>
                    <a:ea typeface="+mn-ea"/>
                    <a:cs typeface="+mn-cs"/>
                  </a:rPr>
                  <a:t>Δ𝑡</a:t>
                </a:r>
                <a:r>
                  <a:rPr lang="zh-CN" altLang="zh-CN" sz="1200" i="0" kern="1200">
                    <a:solidFill>
                      <a:schemeClr val="tx1"/>
                    </a:solidFill>
                    <a:effectLst/>
                    <a:latin typeface="+mn-lt"/>
                    <a:ea typeface="+mn-ea"/>
                    <a:cs typeface="+mn-cs"/>
                  </a:rPr>
                  <a:t>_</a:t>
                </a:r>
                <a:r>
                  <a:rPr lang="en-US" altLang="zh-CN" sz="1200" i="0" kern="1200">
                    <a:solidFill>
                      <a:schemeClr val="tx1"/>
                    </a:solidFill>
                    <a:effectLst/>
                    <a:latin typeface="+mn-lt"/>
                    <a:ea typeface="+mn-ea"/>
                    <a:cs typeface="+mn-cs"/>
                  </a:rPr>
                  <a:t>01</a:t>
                </a:r>
                <a:r>
                  <a:rPr lang="zh-CN" altLang="zh-CN" sz="1200" kern="1200" dirty="0">
                    <a:solidFill>
                      <a:schemeClr val="tx1"/>
                    </a:solidFill>
                    <a:effectLst/>
                    <a:latin typeface="+mn-lt"/>
                    <a:ea typeface="+mn-ea"/>
                    <a:cs typeface="+mn-cs"/>
                  </a:rPr>
                  <a:t>、</a:t>
                </a:r>
                <a:r>
                  <a:rPr lang="en-US" altLang="zh-CN" sz="1200" i="0" kern="1200">
                    <a:solidFill>
                      <a:schemeClr val="tx1"/>
                    </a:solidFill>
                    <a:effectLst/>
                    <a:latin typeface="+mn-lt"/>
                    <a:ea typeface="+mn-ea"/>
                    <a:cs typeface="+mn-cs"/>
                  </a:rPr>
                  <a:t>Δ𝑡</a:t>
                </a:r>
                <a:r>
                  <a:rPr lang="zh-CN" altLang="zh-CN" sz="1200" i="0" kern="1200">
                    <a:solidFill>
                      <a:schemeClr val="tx1"/>
                    </a:solidFill>
                    <a:effectLst/>
                    <a:latin typeface="+mn-lt"/>
                    <a:ea typeface="+mn-ea"/>
                    <a:cs typeface="+mn-cs"/>
                  </a:rPr>
                  <a:t>_</a:t>
                </a:r>
                <a:r>
                  <a:rPr lang="en-US" altLang="zh-CN" sz="1200" i="0" kern="1200">
                    <a:solidFill>
                      <a:schemeClr val="tx1"/>
                    </a:solidFill>
                    <a:effectLst/>
                    <a:latin typeface="+mn-lt"/>
                    <a:ea typeface="+mn-ea"/>
                    <a:cs typeface="+mn-cs"/>
                  </a:rPr>
                  <a:t>04</a:t>
                </a:r>
                <a:r>
                  <a:rPr lang="zh-CN" altLang="zh-CN" sz="1200" kern="1200" dirty="0">
                    <a:solidFill>
                      <a:schemeClr val="tx1"/>
                    </a:solidFill>
                    <a:effectLst/>
                    <a:latin typeface="+mn-lt"/>
                    <a:ea typeface="+mn-ea"/>
                    <a:cs typeface="+mn-cs"/>
                  </a:rPr>
                  <a:t>、</a:t>
                </a:r>
                <a:r>
                  <a:rPr lang="en-US" altLang="zh-CN" sz="1200" i="0" kern="1200">
                    <a:solidFill>
                      <a:schemeClr val="tx1"/>
                    </a:solidFill>
                    <a:effectLst/>
                    <a:latin typeface="+mn-lt"/>
                    <a:ea typeface="+mn-ea"/>
                    <a:cs typeface="+mn-cs"/>
                  </a:rPr>
                  <a:t>Δ𝑡</a:t>
                </a:r>
                <a:r>
                  <a:rPr lang="zh-CN" altLang="zh-CN" sz="1200" i="0" kern="1200">
                    <a:solidFill>
                      <a:schemeClr val="tx1"/>
                    </a:solidFill>
                    <a:effectLst/>
                    <a:latin typeface="+mn-lt"/>
                    <a:ea typeface="+mn-ea"/>
                    <a:cs typeface="+mn-cs"/>
                  </a:rPr>
                  <a:t>_</a:t>
                </a:r>
                <a:r>
                  <a:rPr lang="en-US" altLang="zh-CN" sz="1200" i="0" kern="1200">
                    <a:solidFill>
                      <a:schemeClr val="tx1"/>
                    </a:solidFill>
                    <a:effectLst/>
                    <a:latin typeface="+mn-lt"/>
                    <a:ea typeface="+mn-ea"/>
                    <a:cs typeface="+mn-cs"/>
                  </a:rPr>
                  <a:t>14</a:t>
                </a:r>
                <a:r>
                  <a:rPr lang="zh-CN" altLang="zh-CN" sz="1200" kern="1200" dirty="0">
                    <a:solidFill>
                      <a:schemeClr val="tx1"/>
                    </a:solidFill>
                    <a:effectLst/>
                    <a:latin typeface="+mn-lt"/>
                    <a:ea typeface="+mn-ea"/>
                    <a:cs typeface="+mn-cs"/>
                  </a:rPr>
                  <a:t>所对应的定位椭圆。</a:t>
                </a:r>
                <a:endParaRPr lang="zh-CN" altLang="en-US" dirty="0"/>
              </a:p>
            </p:txBody>
          </p:sp>
        </mc:Fallback>
      </mc:AlternateContent>
      <p:sp>
        <p:nvSpPr>
          <p:cNvPr id="4" name="灯片编号占位符 3"/>
          <p:cNvSpPr>
            <a:spLocks noGrp="1"/>
          </p:cNvSpPr>
          <p:nvPr>
            <p:ph type="sldNum" sz="quarter" idx="10"/>
          </p:nvPr>
        </p:nvSpPr>
        <p:spPr/>
        <p:txBody>
          <a:bodyPr/>
          <a:lstStyle/>
          <a:p>
            <a:pPr>
              <a:defRPr/>
            </a:pPr>
            <a:fld id="{A0761306-F971-4BE0-B5E7-52EEE4E11031}" type="slidenum">
              <a:rPr lang="zh-CN" altLang="en-US" smtClean="0"/>
              <a:pPr>
                <a:defRPr/>
              </a:pPr>
              <a:t>19</a:t>
            </a:fld>
            <a:endParaRPr lang="zh-CN" altLang="en-US"/>
          </a:p>
        </p:txBody>
      </p:sp>
    </p:spTree>
    <p:extLst>
      <p:ext uri="{BB962C8B-B14F-4D97-AF65-F5344CB8AC3E}">
        <p14:creationId xmlns:p14="http://schemas.microsoft.com/office/powerpoint/2010/main" val="32381216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smtClean="0"/>
          </a:p>
        </p:txBody>
      </p:sp>
      <p:sp>
        <p:nvSpPr>
          <p:cNvPr id="31748" name="灯片编号占位符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defRPr/>
            </a:pPr>
            <a:fld id="{5D7B8559-943B-4667-97D0-4ABBE4DED847}" type="slidenum">
              <a:rPr lang="zh-CN" altLang="en-US" smtClean="0"/>
              <a:pPr>
                <a:defRPr/>
              </a:pPr>
              <a:t>2</a:t>
            </a:fld>
            <a:endParaRPr lang="zh-CN" altLang="en-US" smtClean="0"/>
          </a:p>
        </p:txBody>
      </p:sp>
    </p:spTree>
    <p:extLst>
      <p:ext uri="{BB962C8B-B14F-4D97-AF65-F5344CB8AC3E}">
        <p14:creationId xmlns:p14="http://schemas.microsoft.com/office/powerpoint/2010/main" val="22700246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A0761306-F971-4BE0-B5E7-52EEE4E11031}" type="slidenum">
              <a:rPr lang="zh-CN" altLang="en-US" smtClean="0"/>
              <a:pPr>
                <a:defRPr/>
              </a:pPr>
              <a:t>20</a:t>
            </a:fld>
            <a:endParaRPr lang="zh-CN" altLang="en-US"/>
          </a:p>
        </p:txBody>
      </p:sp>
    </p:spTree>
    <p:extLst>
      <p:ext uri="{BB962C8B-B14F-4D97-AF65-F5344CB8AC3E}">
        <p14:creationId xmlns:p14="http://schemas.microsoft.com/office/powerpoint/2010/main" val="205732782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我们将各检测区域下的模拟结果一并列示，并得到了单级检测与多级检测</a:t>
            </a:r>
            <a:r>
              <a:rPr lang="zh-CN" altLang="zh-CN" sz="1200" kern="1200" dirty="0" smtClean="0">
                <a:solidFill>
                  <a:schemeClr val="tx1"/>
                </a:solidFill>
                <a:effectLst/>
                <a:latin typeface="+mn-lt"/>
                <a:ea typeface="+mn-ea"/>
                <a:cs typeface="+mn-cs"/>
              </a:rPr>
              <a:t>损伤定位和尺寸评估的误差与检测区域</a:t>
            </a:r>
            <a:r>
              <a:rPr lang="en-US" altLang="zh-CN" sz="1200" i="1" kern="1200" dirty="0" smtClean="0">
                <a:solidFill>
                  <a:schemeClr val="tx1"/>
                </a:solidFill>
                <a:effectLst/>
                <a:latin typeface="+mn-lt"/>
                <a:ea typeface="+mn-ea"/>
                <a:cs typeface="+mn-cs"/>
              </a:rPr>
              <a:t>d</a:t>
            </a:r>
            <a:r>
              <a:rPr lang="zh-CN" altLang="en-US" sz="1200" i="1" kern="1200" dirty="0" smtClean="0">
                <a:solidFill>
                  <a:schemeClr val="tx1"/>
                </a:solidFill>
                <a:effectLst/>
                <a:latin typeface="+mn-lt"/>
                <a:ea typeface="+mn-ea"/>
                <a:cs typeface="+mn-cs"/>
              </a:rPr>
              <a:t>之间</a:t>
            </a:r>
            <a:r>
              <a:rPr lang="zh-CN" altLang="zh-CN" sz="1200" kern="1200" dirty="0" smtClean="0">
                <a:solidFill>
                  <a:schemeClr val="tx1"/>
                </a:solidFill>
                <a:effectLst/>
                <a:latin typeface="+mn-lt"/>
                <a:ea typeface="+mn-ea"/>
                <a:cs typeface="+mn-cs"/>
              </a:rPr>
              <a:t>的关系</a:t>
            </a:r>
            <a:r>
              <a:rPr lang="zh-CN" altLang="en-US" sz="1200" kern="1200" dirty="0" smtClean="0">
                <a:solidFill>
                  <a:schemeClr val="tx1"/>
                </a:solidFill>
                <a:effectLst/>
                <a:latin typeface="+mn-lt"/>
                <a:ea typeface="+mn-ea"/>
                <a:cs typeface="+mn-cs"/>
              </a:rPr>
              <a:t>曲线。</a:t>
            </a:r>
            <a:endParaRPr lang="en-US" altLang="zh-CN" sz="1200" kern="1200" dirty="0" smtClean="0">
              <a:solidFill>
                <a:schemeClr val="tx1"/>
              </a:solidFill>
              <a:effectLst/>
              <a:latin typeface="+mn-lt"/>
              <a:ea typeface="+mn-ea"/>
              <a:cs typeface="+mn-cs"/>
            </a:endParaRPr>
          </a:p>
          <a:p>
            <a:r>
              <a:rPr lang="zh-CN" altLang="zh-CN" sz="1200" kern="1200" dirty="0" smtClean="0">
                <a:solidFill>
                  <a:schemeClr val="tx1"/>
                </a:solidFill>
                <a:effectLst/>
                <a:latin typeface="+mn-lt"/>
                <a:ea typeface="+mn-ea"/>
                <a:cs typeface="+mn-cs"/>
              </a:rPr>
              <a:t>从图中可以看出，在</a:t>
            </a:r>
            <a:r>
              <a:rPr lang="en-US" altLang="zh-CN" sz="1200" i="1" kern="1200" dirty="0" smtClean="0">
                <a:solidFill>
                  <a:schemeClr val="tx1"/>
                </a:solidFill>
                <a:effectLst/>
                <a:latin typeface="+mn-lt"/>
                <a:ea typeface="+mn-ea"/>
                <a:cs typeface="+mn-cs"/>
              </a:rPr>
              <a:t>d</a:t>
            </a:r>
            <a:r>
              <a:rPr lang="zh-CN" altLang="zh-CN" sz="1200" kern="1200" dirty="0" smtClean="0">
                <a:solidFill>
                  <a:schemeClr val="tx1"/>
                </a:solidFill>
                <a:effectLst/>
                <a:latin typeface="+mn-lt"/>
                <a:ea typeface="+mn-ea"/>
                <a:cs typeface="+mn-cs"/>
              </a:rPr>
              <a:t>取不同值时，多级检测方法对损伤定位、损伤尺寸评估的精度影响不同。</a:t>
            </a:r>
            <a:endParaRPr lang="en-US" altLang="zh-CN" sz="1200" kern="1200" dirty="0" smtClean="0">
              <a:solidFill>
                <a:schemeClr val="tx1"/>
              </a:solidFill>
              <a:effectLst/>
              <a:latin typeface="+mn-lt"/>
              <a:ea typeface="+mn-ea"/>
              <a:cs typeface="+mn-cs"/>
            </a:endParaRPr>
          </a:p>
          <a:p>
            <a:r>
              <a:rPr lang="zh-CN" altLang="zh-CN"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1</a:t>
            </a:r>
            <a:r>
              <a:rPr lang="zh-CN" altLang="zh-CN" sz="1200" kern="1200" dirty="0" smtClean="0">
                <a:solidFill>
                  <a:schemeClr val="tx1"/>
                </a:solidFill>
                <a:effectLst/>
                <a:latin typeface="+mn-lt"/>
                <a:ea typeface="+mn-ea"/>
                <a:cs typeface="+mn-cs"/>
              </a:rPr>
              <a:t>）对于较小的检测区域，采用多级方法精度提升效果明显；而对于较大的检测区域，该方法与单极检测方法均具备较高精度。</a:t>
            </a:r>
          </a:p>
          <a:p>
            <a:r>
              <a:rPr lang="zh-CN" altLang="zh-CN"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2</a:t>
            </a:r>
            <a:r>
              <a:rPr lang="zh-CN" altLang="zh-CN" sz="1200" kern="1200" dirty="0" smtClean="0">
                <a:solidFill>
                  <a:schemeClr val="tx1"/>
                </a:solidFill>
                <a:effectLst/>
                <a:latin typeface="+mn-lt"/>
                <a:ea typeface="+mn-ea"/>
                <a:cs typeface="+mn-cs"/>
              </a:rPr>
              <a:t>）采用单级检测方法的检测精度与测试区域大小有关，测试区域越大精度越高。</a:t>
            </a:r>
            <a:endParaRPr lang="en-US" altLang="zh-CN" sz="1200" kern="1200" dirty="0" smtClean="0">
              <a:solidFill>
                <a:schemeClr val="tx1"/>
              </a:solidFill>
              <a:effectLst/>
              <a:latin typeface="+mn-lt"/>
              <a:ea typeface="+mn-ea"/>
              <a:cs typeface="+mn-cs"/>
            </a:endParaRPr>
          </a:p>
          <a:p>
            <a:r>
              <a:rPr lang="zh-CN" altLang="en-US"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3</a:t>
            </a:r>
            <a:r>
              <a:rPr lang="zh-CN" altLang="en-US" sz="1200"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然而，在实际测试中，由于导波信号在传播过程中的衰减，导致大区域测试的信噪比降低，</a:t>
            </a:r>
            <a:r>
              <a:rPr lang="zh-CN" altLang="en-US" sz="1200" kern="1200" dirty="0" smtClean="0">
                <a:solidFill>
                  <a:schemeClr val="tx1"/>
                </a:solidFill>
                <a:effectLst/>
                <a:latin typeface="+mn-lt"/>
                <a:ea typeface="+mn-ea"/>
                <a:cs typeface="+mn-cs"/>
              </a:rPr>
              <a:t>且频散效应造成的信号衰减与误差积累，检测区域往往不能过大；</a:t>
            </a:r>
            <a:r>
              <a:rPr lang="zh-CN" altLang="zh-CN" sz="1200" kern="1200" dirty="0" smtClean="0">
                <a:solidFill>
                  <a:schemeClr val="tx1"/>
                </a:solidFill>
                <a:effectLst/>
                <a:latin typeface="+mn-lt"/>
                <a:ea typeface="+mn-ea"/>
                <a:cs typeface="+mn-cs"/>
              </a:rPr>
              <a:t>由于信号做差时会引入一定误差，往往需要保证在检测区域内仅包含单个损伤，这也使得检测区域不宜过大。</a:t>
            </a: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pPr>
              <a:defRPr/>
            </a:pPr>
            <a:fld id="{A0761306-F971-4BE0-B5E7-52EEE4E11031}" type="slidenum">
              <a:rPr lang="zh-CN" altLang="en-US" smtClean="0"/>
              <a:pPr>
                <a:defRPr/>
              </a:pPr>
              <a:t>21</a:t>
            </a:fld>
            <a:endParaRPr lang="zh-CN" altLang="en-US"/>
          </a:p>
        </p:txBody>
      </p:sp>
    </p:spTree>
    <p:extLst>
      <p:ext uri="{BB962C8B-B14F-4D97-AF65-F5344CB8AC3E}">
        <p14:creationId xmlns:p14="http://schemas.microsoft.com/office/powerpoint/2010/main" val="49947277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CN" altLang="zh-CN" sz="1200" kern="1200" dirty="0" smtClean="0">
                    <a:solidFill>
                      <a:schemeClr val="tx1"/>
                    </a:solidFill>
                    <a:effectLst/>
                    <a:latin typeface="+mn-lt"/>
                    <a:ea typeface="+mn-ea"/>
                    <a:cs typeface="+mn-cs"/>
                  </a:rPr>
                  <a:t>为了进一步分析多级检测方法的精度，</a:t>
                </a:r>
                <a:r>
                  <a:rPr lang="zh-CN" altLang="en-US" sz="1200" kern="1200" dirty="0" smtClean="0">
                    <a:solidFill>
                      <a:schemeClr val="tx1"/>
                    </a:solidFill>
                    <a:effectLst/>
                    <a:latin typeface="+mn-lt"/>
                    <a:ea typeface="+mn-ea"/>
                    <a:cs typeface="+mn-cs"/>
                  </a:rPr>
                  <a:t>我们</a:t>
                </a:r>
                <a:r>
                  <a:rPr lang="zh-CN" altLang="zh-CN" sz="1200" kern="1200" dirty="0" smtClean="0">
                    <a:solidFill>
                      <a:schemeClr val="tx1"/>
                    </a:solidFill>
                    <a:effectLst/>
                    <a:latin typeface="+mn-lt"/>
                    <a:ea typeface="+mn-ea"/>
                    <a:cs typeface="+mn-cs"/>
                  </a:rPr>
                  <a:t>固定检测边长</a:t>
                </a:r>
                <a:r>
                  <a:rPr lang="en-US" altLang="zh-CN" sz="1200" i="1" kern="1200" dirty="0">
                    <a:solidFill>
                      <a:schemeClr val="tx1"/>
                    </a:solidFill>
                    <a:effectLst/>
                    <a:latin typeface="+mn-lt"/>
                    <a:ea typeface="+mn-ea"/>
                    <a:cs typeface="+mn-cs"/>
                  </a:rPr>
                  <a:t>d</a:t>
                </a:r>
                <a:r>
                  <a:rPr lang="en-US" altLang="zh-CN" sz="1200" kern="1200" dirty="0">
                    <a:solidFill>
                      <a:schemeClr val="tx1"/>
                    </a:solidFill>
                    <a:effectLst/>
                    <a:latin typeface="+mn-lt"/>
                    <a:ea typeface="+mn-ea"/>
                    <a:cs typeface="+mn-cs"/>
                  </a:rPr>
                  <a:t>=260mm</a:t>
                </a:r>
                <a:r>
                  <a:rPr lang="zh-CN" altLang="zh-CN" sz="1200" kern="1200" dirty="0">
                    <a:solidFill>
                      <a:schemeClr val="tx1"/>
                    </a:solidFill>
                    <a:effectLst/>
                    <a:latin typeface="+mn-lt"/>
                    <a:ea typeface="+mn-ea"/>
                    <a:cs typeface="+mn-cs"/>
                  </a:rPr>
                  <a:t>，并于</a:t>
                </a:r>
                <a14:m>
                  <m:oMath xmlns:m="http://schemas.openxmlformats.org/officeDocument/2006/math">
                    <m:d>
                      <m:dPr>
                        <m:ctrlPr>
                          <a:rPr lang="zh-CN" altLang="zh-CN" sz="1200" i="1" kern="1200">
                            <a:solidFill>
                              <a:schemeClr val="tx1"/>
                            </a:solidFill>
                            <a:effectLst/>
                            <a:latin typeface="+mn-lt"/>
                            <a:ea typeface="+mn-ea"/>
                            <a:cs typeface="+mn-cs"/>
                          </a:rPr>
                        </m:ctrlPr>
                      </m:dPr>
                      <m:e>
                        <m:r>
                          <a:rPr lang="en-US" altLang="zh-CN" sz="1200" kern="1200">
                            <a:solidFill>
                              <a:schemeClr val="tx1"/>
                            </a:solidFill>
                            <a:effectLst/>
                            <a:latin typeface="+mn-lt"/>
                            <a:ea typeface="+mn-ea"/>
                            <a:cs typeface="+mn-cs"/>
                          </a:rPr>
                          <m:t>±130</m:t>
                        </m:r>
                        <m:r>
                          <m:rPr>
                            <m:sty m:val="p"/>
                          </m:rPr>
                          <a:rPr lang="en-US" altLang="zh-CN" sz="1200" kern="1200">
                            <a:solidFill>
                              <a:schemeClr val="tx1"/>
                            </a:solidFill>
                            <a:effectLst/>
                            <a:latin typeface="+mn-lt"/>
                            <a:ea typeface="+mn-ea"/>
                            <a:cs typeface="+mn-cs"/>
                          </a:rPr>
                          <m:t>mm</m:t>
                        </m:r>
                        <m:r>
                          <a:rPr lang="en-US" altLang="zh-CN" sz="1200" kern="1200">
                            <a:solidFill>
                              <a:schemeClr val="tx1"/>
                            </a:solidFill>
                            <a:effectLst/>
                            <a:latin typeface="+mn-lt"/>
                            <a:ea typeface="+mn-ea"/>
                            <a:cs typeface="+mn-cs"/>
                          </a:rPr>
                          <m:t>,±130</m:t>
                        </m:r>
                        <m:r>
                          <m:rPr>
                            <m:sty m:val="p"/>
                          </m:rPr>
                          <a:rPr lang="en-US" altLang="zh-CN" sz="1200" kern="1200">
                            <a:solidFill>
                              <a:schemeClr val="tx1"/>
                            </a:solidFill>
                            <a:effectLst/>
                            <a:latin typeface="+mn-lt"/>
                            <a:ea typeface="+mn-ea"/>
                            <a:cs typeface="+mn-cs"/>
                          </a:rPr>
                          <m:t>mm</m:t>
                        </m:r>
                      </m:e>
                    </m:d>
                  </m:oMath>
                </a14:m>
                <a:r>
                  <a:rPr lang="zh-CN" altLang="zh-CN" sz="1200" kern="1200" dirty="0">
                    <a:solidFill>
                      <a:schemeClr val="tx1"/>
                    </a:solidFill>
                    <a:effectLst/>
                    <a:latin typeface="+mn-lt"/>
                    <a:ea typeface="+mn-ea"/>
                    <a:cs typeface="+mn-cs"/>
                  </a:rPr>
                  <a:t>位置及</a:t>
                </a:r>
                <a14:m>
                  <m:oMath xmlns:m="http://schemas.openxmlformats.org/officeDocument/2006/math">
                    <m:d>
                      <m:dPr>
                        <m:ctrlPr>
                          <a:rPr lang="zh-CN" altLang="zh-CN" sz="1200" i="1" kern="1200">
                            <a:solidFill>
                              <a:schemeClr val="tx1"/>
                            </a:solidFill>
                            <a:effectLst/>
                            <a:latin typeface="+mn-lt"/>
                            <a:ea typeface="+mn-ea"/>
                            <a:cs typeface="+mn-cs"/>
                          </a:rPr>
                        </m:ctrlPr>
                      </m:dPr>
                      <m:e>
                        <m:r>
                          <a:rPr lang="en-US" altLang="zh-CN" sz="1200" kern="1200">
                            <a:solidFill>
                              <a:schemeClr val="tx1"/>
                            </a:solidFill>
                            <a:effectLst/>
                            <a:latin typeface="+mn-lt"/>
                            <a:ea typeface="+mn-ea"/>
                            <a:cs typeface="+mn-cs"/>
                          </a:rPr>
                          <m:t>0</m:t>
                        </m:r>
                        <m:r>
                          <m:rPr>
                            <m:sty m:val="p"/>
                          </m:rPr>
                          <a:rPr lang="en-US" altLang="zh-CN" sz="1200" kern="1200">
                            <a:solidFill>
                              <a:schemeClr val="tx1"/>
                            </a:solidFill>
                            <a:effectLst/>
                            <a:latin typeface="+mn-lt"/>
                            <a:ea typeface="+mn-ea"/>
                            <a:cs typeface="+mn-cs"/>
                          </a:rPr>
                          <m:t>mm</m:t>
                        </m:r>
                        <m:r>
                          <a:rPr lang="en-US" altLang="zh-CN" sz="1200" kern="1200">
                            <a:solidFill>
                              <a:schemeClr val="tx1"/>
                            </a:solidFill>
                            <a:effectLst/>
                            <a:latin typeface="+mn-lt"/>
                            <a:ea typeface="+mn-ea"/>
                            <a:cs typeface="+mn-cs"/>
                          </a:rPr>
                          <m:t>,0</m:t>
                        </m:r>
                        <m:r>
                          <m:rPr>
                            <m:sty m:val="p"/>
                          </m:rPr>
                          <a:rPr lang="en-US" altLang="zh-CN" sz="1200" kern="1200">
                            <a:solidFill>
                              <a:schemeClr val="tx1"/>
                            </a:solidFill>
                            <a:effectLst/>
                            <a:latin typeface="+mn-lt"/>
                            <a:ea typeface="+mn-ea"/>
                            <a:cs typeface="+mn-cs"/>
                          </a:rPr>
                          <m:t>mm</m:t>
                        </m:r>
                      </m:e>
                    </m:d>
                  </m:oMath>
                </a14:m>
                <a:r>
                  <a:rPr lang="zh-CN" altLang="zh-CN" sz="1200" kern="1200" dirty="0">
                    <a:solidFill>
                      <a:schemeClr val="tx1"/>
                    </a:solidFill>
                    <a:effectLst/>
                    <a:latin typeface="+mn-lt"/>
                    <a:ea typeface="+mn-ea"/>
                    <a:cs typeface="+mn-cs"/>
                  </a:rPr>
                  <a:t>共布置</a:t>
                </a:r>
                <a:r>
                  <a:rPr lang="en-US" altLang="zh-CN" sz="1200" kern="1200" dirty="0">
                    <a:solidFill>
                      <a:schemeClr val="tx1"/>
                    </a:solidFill>
                    <a:effectLst/>
                    <a:latin typeface="+mn-lt"/>
                    <a:ea typeface="+mn-ea"/>
                    <a:cs typeface="+mn-cs"/>
                  </a:rPr>
                  <a:t>5</a:t>
                </a:r>
                <a:r>
                  <a:rPr lang="zh-CN" altLang="zh-CN" sz="1200" kern="1200" dirty="0">
                    <a:solidFill>
                      <a:schemeClr val="tx1"/>
                    </a:solidFill>
                    <a:effectLst/>
                    <a:latin typeface="+mn-lt"/>
                    <a:ea typeface="+mn-ea"/>
                    <a:cs typeface="+mn-cs"/>
                  </a:rPr>
                  <a:t>枚压电片作为测点。仍于</a:t>
                </a:r>
                <a14:m>
                  <m:oMath xmlns:m="http://schemas.openxmlformats.org/officeDocument/2006/math">
                    <m:d>
                      <m:dPr>
                        <m:ctrlPr>
                          <a:rPr lang="zh-CN" altLang="zh-CN" sz="1200" i="1" kern="1200">
                            <a:solidFill>
                              <a:schemeClr val="tx1"/>
                            </a:solidFill>
                            <a:effectLst/>
                            <a:latin typeface="+mn-lt"/>
                            <a:ea typeface="+mn-ea"/>
                            <a:cs typeface="+mn-cs"/>
                          </a:rPr>
                        </m:ctrlPr>
                      </m:dPr>
                      <m:e>
                        <m:r>
                          <a:rPr lang="en-US" altLang="zh-CN" sz="1200" kern="1200">
                            <a:solidFill>
                              <a:schemeClr val="tx1"/>
                            </a:solidFill>
                            <a:effectLst/>
                            <a:latin typeface="+mn-lt"/>
                            <a:ea typeface="+mn-ea"/>
                            <a:cs typeface="+mn-cs"/>
                          </a:rPr>
                          <m:t>90</m:t>
                        </m:r>
                        <m:r>
                          <m:rPr>
                            <m:sty m:val="p"/>
                          </m:rPr>
                          <a:rPr lang="en-US" altLang="zh-CN" sz="1200" kern="1200">
                            <a:solidFill>
                              <a:schemeClr val="tx1"/>
                            </a:solidFill>
                            <a:effectLst/>
                            <a:latin typeface="+mn-lt"/>
                            <a:ea typeface="+mn-ea"/>
                            <a:cs typeface="+mn-cs"/>
                          </a:rPr>
                          <m:t>mm</m:t>
                        </m:r>
                        <m:r>
                          <a:rPr lang="en-US" altLang="zh-CN" sz="1200" kern="1200">
                            <a:solidFill>
                              <a:schemeClr val="tx1"/>
                            </a:solidFill>
                            <a:effectLst/>
                            <a:latin typeface="+mn-lt"/>
                            <a:ea typeface="+mn-ea"/>
                            <a:cs typeface="+mn-cs"/>
                          </a:rPr>
                          <m:t>,</m:t>
                        </m:r>
                        <m:r>
                          <a:rPr lang="en-US" altLang="zh-CN" sz="1200" i="1" kern="1200">
                            <a:solidFill>
                              <a:schemeClr val="tx1"/>
                            </a:solidFill>
                            <a:effectLst/>
                            <a:latin typeface="+mn-lt"/>
                            <a:ea typeface="+mn-ea"/>
                            <a:cs typeface="+mn-cs"/>
                          </a:rPr>
                          <m:t>−</m:t>
                        </m:r>
                        <m:r>
                          <a:rPr lang="en-US" altLang="zh-CN" sz="1200" kern="1200">
                            <a:solidFill>
                              <a:schemeClr val="tx1"/>
                            </a:solidFill>
                            <a:effectLst/>
                            <a:latin typeface="+mn-lt"/>
                            <a:ea typeface="+mn-ea"/>
                            <a:cs typeface="+mn-cs"/>
                          </a:rPr>
                          <m:t>30</m:t>
                        </m:r>
                        <m:r>
                          <m:rPr>
                            <m:sty m:val="p"/>
                          </m:rPr>
                          <a:rPr lang="en-US" altLang="zh-CN" sz="1200" kern="1200">
                            <a:solidFill>
                              <a:schemeClr val="tx1"/>
                            </a:solidFill>
                            <a:effectLst/>
                            <a:latin typeface="+mn-lt"/>
                            <a:ea typeface="+mn-ea"/>
                            <a:cs typeface="+mn-cs"/>
                          </a:rPr>
                          <m:t>mm</m:t>
                        </m:r>
                      </m:e>
                    </m:d>
                  </m:oMath>
                </a14:m>
                <a:r>
                  <a:rPr lang="zh-CN" altLang="zh-CN" sz="1200" kern="1200" dirty="0">
                    <a:solidFill>
                      <a:schemeClr val="tx1"/>
                    </a:solidFill>
                    <a:effectLst/>
                    <a:latin typeface="+mn-lt"/>
                    <a:ea typeface="+mn-ea"/>
                    <a:cs typeface="+mn-cs"/>
                  </a:rPr>
                  <a:t>处布置穿孔损伤，但将损伤直径</a:t>
                </a:r>
                <a14:m>
                  <m:oMath xmlns:m="http://schemas.openxmlformats.org/officeDocument/2006/math">
                    <m:r>
                      <m:rPr>
                        <m:sty m:val="p"/>
                      </m:rPr>
                      <a:rPr lang="en-US" altLang="zh-CN" sz="1200" kern="1200">
                        <a:solidFill>
                          <a:schemeClr val="tx1"/>
                        </a:solidFill>
                        <a:effectLst/>
                        <a:latin typeface="+mn-lt"/>
                        <a:ea typeface="+mn-ea"/>
                        <a:cs typeface="+mn-cs"/>
                      </a:rPr>
                      <m:t>Φ</m:t>
                    </m:r>
                  </m:oMath>
                </a14:m>
                <a:r>
                  <a:rPr lang="zh-CN" altLang="zh-CN" sz="1200" kern="1200" dirty="0">
                    <a:solidFill>
                      <a:schemeClr val="tx1"/>
                    </a:solidFill>
                    <a:effectLst/>
                    <a:latin typeface="+mn-lt"/>
                    <a:ea typeface="+mn-ea"/>
                    <a:cs typeface="+mn-cs"/>
                  </a:rPr>
                  <a:t>作为变量，分别取</a:t>
                </a:r>
                <a14:m>
                  <m:oMath xmlns:m="http://schemas.openxmlformats.org/officeDocument/2006/math">
                    <m:r>
                      <m:rPr>
                        <m:sty m:val="p"/>
                      </m:rPr>
                      <a:rPr lang="en-US" altLang="zh-CN" sz="1200" kern="1200">
                        <a:solidFill>
                          <a:schemeClr val="tx1"/>
                        </a:solidFill>
                        <a:effectLst/>
                        <a:latin typeface="+mn-lt"/>
                        <a:ea typeface="+mn-ea"/>
                        <a:cs typeface="+mn-cs"/>
                      </a:rPr>
                      <m:t>Φ</m:t>
                    </m:r>
                    <m:r>
                      <a:rPr lang="en-US" altLang="zh-CN" sz="1200" kern="1200">
                        <a:solidFill>
                          <a:schemeClr val="tx1"/>
                        </a:solidFill>
                        <a:effectLst/>
                        <a:latin typeface="+mn-lt"/>
                        <a:ea typeface="+mn-ea"/>
                        <a:cs typeface="+mn-cs"/>
                      </a:rPr>
                      <m:t>=10.5</m:t>
                    </m:r>
                    <m:r>
                      <m:rPr>
                        <m:sty m:val="p"/>
                      </m:rPr>
                      <a:rPr lang="en-US" altLang="zh-CN" sz="1200" kern="1200">
                        <a:solidFill>
                          <a:schemeClr val="tx1"/>
                        </a:solidFill>
                        <a:effectLst/>
                        <a:latin typeface="+mn-lt"/>
                        <a:ea typeface="+mn-ea"/>
                        <a:cs typeface="+mn-cs"/>
                      </a:rPr>
                      <m:t>mm</m:t>
                    </m:r>
                  </m:oMath>
                </a14:m>
                <a:r>
                  <a:rPr lang="zh-CN" altLang="zh-CN" sz="1200" kern="1200" dirty="0">
                    <a:solidFill>
                      <a:schemeClr val="tx1"/>
                    </a:solidFill>
                    <a:effectLst/>
                    <a:latin typeface="+mn-lt"/>
                    <a:ea typeface="+mn-ea"/>
                    <a:cs typeface="+mn-cs"/>
                  </a:rPr>
                  <a:t>、</a:t>
                </a:r>
                <a14:m>
                  <m:oMath xmlns:m="http://schemas.openxmlformats.org/officeDocument/2006/math">
                    <m:r>
                      <m:rPr>
                        <m:sty m:val="p"/>
                      </m:rPr>
                      <a:rPr lang="en-US" altLang="zh-CN" sz="1200" kern="1200">
                        <a:solidFill>
                          <a:schemeClr val="tx1"/>
                        </a:solidFill>
                        <a:effectLst/>
                        <a:latin typeface="+mn-lt"/>
                        <a:ea typeface="+mn-ea"/>
                        <a:cs typeface="+mn-cs"/>
                      </a:rPr>
                      <m:t>Φ</m:t>
                    </m:r>
                    <m:r>
                      <a:rPr lang="en-US" altLang="zh-CN" sz="1200" kern="1200">
                        <a:solidFill>
                          <a:schemeClr val="tx1"/>
                        </a:solidFill>
                        <a:effectLst/>
                        <a:latin typeface="+mn-lt"/>
                        <a:ea typeface="+mn-ea"/>
                        <a:cs typeface="+mn-cs"/>
                      </a:rPr>
                      <m:t>=14</m:t>
                    </m:r>
                    <m:r>
                      <m:rPr>
                        <m:sty m:val="p"/>
                      </m:rPr>
                      <a:rPr lang="en-US" altLang="zh-CN" sz="1200" kern="1200">
                        <a:solidFill>
                          <a:schemeClr val="tx1"/>
                        </a:solidFill>
                        <a:effectLst/>
                        <a:latin typeface="+mn-lt"/>
                        <a:ea typeface="+mn-ea"/>
                        <a:cs typeface="+mn-cs"/>
                      </a:rPr>
                      <m:t>mm</m:t>
                    </m:r>
                  </m:oMath>
                </a14:m>
                <a:r>
                  <a:rPr lang="zh-CN" altLang="zh-CN" sz="1200" kern="1200" dirty="0">
                    <a:solidFill>
                      <a:schemeClr val="tx1"/>
                    </a:solidFill>
                    <a:effectLst/>
                    <a:latin typeface="+mn-lt"/>
                    <a:ea typeface="+mn-ea"/>
                    <a:cs typeface="+mn-cs"/>
                  </a:rPr>
                  <a:t>、</a:t>
                </a:r>
                <a14:m>
                  <m:oMath xmlns:m="http://schemas.openxmlformats.org/officeDocument/2006/math">
                    <m:r>
                      <m:rPr>
                        <m:sty m:val="p"/>
                      </m:rPr>
                      <a:rPr lang="en-US" altLang="zh-CN" sz="1200" kern="1200">
                        <a:solidFill>
                          <a:schemeClr val="tx1"/>
                        </a:solidFill>
                        <a:effectLst/>
                        <a:latin typeface="+mn-lt"/>
                        <a:ea typeface="+mn-ea"/>
                        <a:cs typeface="+mn-cs"/>
                      </a:rPr>
                      <m:t>Φ</m:t>
                    </m:r>
                    <m:r>
                      <a:rPr lang="en-US" altLang="zh-CN" sz="1200" kern="1200">
                        <a:solidFill>
                          <a:schemeClr val="tx1"/>
                        </a:solidFill>
                        <a:effectLst/>
                        <a:latin typeface="+mn-lt"/>
                        <a:ea typeface="+mn-ea"/>
                        <a:cs typeface="+mn-cs"/>
                      </a:rPr>
                      <m:t>=17.5</m:t>
                    </m:r>
                    <m:r>
                      <m:rPr>
                        <m:sty m:val="p"/>
                      </m:rPr>
                      <a:rPr lang="en-US" altLang="zh-CN" sz="1200" kern="1200">
                        <a:solidFill>
                          <a:schemeClr val="tx1"/>
                        </a:solidFill>
                        <a:effectLst/>
                        <a:latin typeface="+mn-lt"/>
                        <a:ea typeface="+mn-ea"/>
                        <a:cs typeface="+mn-cs"/>
                      </a:rPr>
                      <m:t>mm</m:t>
                    </m:r>
                  </m:oMath>
                </a14:m>
                <a:r>
                  <a:rPr lang="zh-CN" altLang="zh-CN" sz="1200" kern="1200" dirty="0">
                    <a:solidFill>
                      <a:schemeClr val="tx1"/>
                    </a:solidFill>
                    <a:effectLst/>
                    <a:latin typeface="+mn-lt"/>
                    <a:ea typeface="+mn-ea"/>
                    <a:cs typeface="+mn-cs"/>
                  </a:rPr>
                  <a:t>、</a:t>
                </a:r>
                <a14:m>
                  <m:oMath xmlns:m="http://schemas.openxmlformats.org/officeDocument/2006/math">
                    <m:r>
                      <m:rPr>
                        <m:sty m:val="p"/>
                      </m:rPr>
                      <a:rPr lang="en-US" altLang="zh-CN" sz="1200" kern="1200">
                        <a:solidFill>
                          <a:schemeClr val="tx1"/>
                        </a:solidFill>
                        <a:effectLst/>
                        <a:latin typeface="+mn-lt"/>
                        <a:ea typeface="+mn-ea"/>
                        <a:cs typeface="+mn-cs"/>
                      </a:rPr>
                      <m:t>Φ</m:t>
                    </m:r>
                    <m:r>
                      <a:rPr lang="en-US" altLang="zh-CN" sz="1200" kern="1200">
                        <a:solidFill>
                          <a:schemeClr val="tx1"/>
                        </a:solidFill>
                        <a:effectLst/>
                        <a:latin typeface="+mn-lt"/>
                        <a:ea typeface="+mn-ea"/>
                        <a:cs typeface="+mn-cs"/>
                      </a:rPr>
                      <m:t>=21</m:t>
                    </m:r>
                    <m:r>
                      <m:rPr>
                        <m:sty m:val="p"/>
                      </m:rPr>
                      <a:rPr lang="en-US" altLang="zh-CN" sz="1200" kern="1200">
                        <a:solidFill>
                          <a:schemeClr val="tx1"/>
                        </a:solidFill>
                        <a:effectLst/>
                        <a:latin typeface="+mn-lt"/>
                        <a:ea typeface="+mn-ea"/>
                        <a:cs typeface="+mn-cs"/>
                      </a:rPr>
                      <m:t>mm</m:t>
                    </m:r>
                  </m:oMath>
                </a14:m>
                <a:r>
                  <a:rPr lang="zh-CN" altLang="zh-CN" sz="1200" kern="1200" dirty="0">
                    <a:solidFill>
                      <a:schemeClr val="tx1"/>
                    </a:solidFill>
                    <a:effectLst/>
                    <a:latin typeface="+mn-lt"/>
                    <a:ea typeface="+mn-ea"/>
                    <a:cs typeface="+mn-cs"/>
                  </a:rPr>
                  <a:t>进行模拟</a:t>
                </a:r>
                <a:endParaRPr lang="zh-CN" altLang="en-US" dirty="0"/>
              </a:p>
            </p:txBody>
          </p:sp>
        </mc:Choice>
        <mc:Fallback>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CN" altLang="zh-CN" sz="1200" kern="1200" dirty="0" smtClean="0">
                    <a:solidFill>
                      <a:schemeClr val="tx1"/>
                    </a:solidFill>
                    <a:effectLst/>
                    <a:latin typeface="+mn-lt"/>
                    <a:ea typeface="+mn-ea"/>
                    <a:cs typeface="+mn-cs"/>
                  </a:rPr>
                  <a:t>为了进一步分析多级检测方法的精度，</a:t>
                </a:r>
                <a:r>
                  <a:rPr lang="zh-CN" altLang="en-US" sz="1200" kern="1200" dirty="0" smtClean="0">
                    <a:solidFill>
                      <a:schemeClr val="tx1"/>
                    </a:solidFill>
                    <a:effectLst/>
                    <a:latin typeface="+mn-lt"/>
                    <a:ea typeface="+mn-ea"/>
                    <a:cs typeface="+mn-cs"/>
                  </a:rPr>
                  <a:t>我们</a:t>
                </a:r>
                <a:r>
                  <a:rPr lang="zh-CN" altLang="zh-CN" sz="1200" kern="1200" dirty="0" smtClean="0">
                    <a:solidFill>
                      <a:schemeClr val="tx1"/>
                    </a:solidFill>
                    <a:effectLst/>
                    <a:latin typeface="+mn-lt"/>
                    <a:ea typeface="+mn-ea"/>
                    <a:cs typeface="+mn-cs"/>
                  </a:rPr>
                  <a:t>固定检测边长</a:t>
                </a:r>
                <a:r>
                  <a:rPr lang="en-US" altLang="zh-CN" sz="1200" i="1" kern="1200" dirty="0">
                    <a:solidFill>
                      <a:schemeClr val="tx1"/>
                    </a:solidFill>
                    <a:effectLst/>
                    <a:latin typeface="+mn-lt"/>
                    <a:ea typeface="+mn-ea"/>
                    <a:cs typeface="+mn-cs"/>
                  </a:rPr>
                  <a:t>d</a:t>
                </a:r>
                <a:r>
                  <a:rPr lang="en-US" altLang="zh-CN" sz="1200" kern="1200" dirty="0">
                    <a:solidFill>
                      <a:schemeClr val="tx1"/>
                    </a:solidFill>
                    <a:effectLst/>
                    <a:latin typeface="+mn-lt"/>
                    <a:ea typeface="+mn-ea"/>
                    <a:cs typeface="+mn-cs"/>
                  </a:rPr>
                  <a:t>=260mm</a:t>
                </a:r>
                <a:r>
                  <a:rPr lang="zh-CN" altLang="zh-CN" sz="1200" kern="1200" dirty="0">
                    <a:solidFill>
                      <a:schemeClr val="tx1"/>
                    </a:solidFill>
                    <a:effectLst/>
                    <a:latin typeface="+mn-lt"/>
                    <a:ea typeface="+mn-ea"/>
                    <a:cs typeface="+mn-cs"/>
                  </a:rPr>
                  <a:t>，并于</a:t>
                </a:r>
                <a:r>
                  <a:rPr lang="zh-CN" altLang="zh-CN" sz="1200" i="0" kern="1200">
                    <a:solidFill>
                      <a:schemeClr val="tx1"/>
                    </a:solidFill>
                    <a:effectLst/>
                    <a:latin typeface="+mn-lt"/>
                    <a:ea typeface="+mn-ea"/>
                    <a:cs typeface="+mn-cs"/>
                  </a:rPr>
                  <a:t>(</a:t>
                </a:r>
                <a:r>
                  <a:rPr lang="en-US" altLang="zh-CN" sz="1200" i="0" kern="1200">
                    <a:solidFill>
                      <a:schemeClr val="tx1"/>
                    </a:solidFill>
                    <a:effectLst/>
                    <a:latin typeface="+mn-lt"/>
                    <a:ea typeface="+mn-ea"/>
                    <a:cs typeface="+mn-cs"/>
                  </a:rPr>
                  <a:t>±130mm,±130mm)</a:t>
                </a:r>
                <a:r>
                  <a:rPr lang="zh-CN" altLang="zh-CN" sz="1200" kern="1200" dirty="0">
                    <a:solidFill>
                      <a:schemeClr val="tx1"/>
                    </a:solidFill>
                    <a:effectLst/>
                    <a:latin typeface="+mn-lt"/>
                    <a:ea typeface="+mn-ea"/>
                    <a:cs typeface="+mn-cs"/>
                  </a:rPr>
                  <a:t>位置及</a:t>
                </a:r>
                <a:r>
                  <a:rPr lang="zh-CN" altLang="zh-CN" sz="1200" i="0" kern="1200">
                    <a:solidFill>
                      <a:schemeClr val="tx1"/>
                    </a:solidFill>
                    <a:effectLst/>
                    <a:latin typeface="+mn-lt"/>
                    <a:ea typeface="+mn-ea"/>
                    <a:cs typeface="+mn-cs"/>
                  </a:rPr>
                  <a:t>(</a:t>
                </a:r>
                <a:r>
                  <a:rPr lang="en-US" altLang="zh-CN" sz="1200" i="0" kern="1200">
                    <a:solidFill>
                      <a:schemeClr val="tx1"/>
                    </a:solidFill>
                    <a:effectLst/>
                    <a:latin typeface="+mn-lt"/>
                    <a:ea typeface="+mn-ea"/>
                    <a:cs typeface="+mn-cs"/>
                  </a:rPr>
                  <a:t>0mm,0mm)</a:t>
                </a:r>
                <a:r>
                  <a:rPr lang="zh-CN" altLang="zh-CN" sz="1200" kern="1200" dirty="0">
                    <a:solidFill>
                      <a:schemeClr val="tx1"/>
                    </a:solidFill>
                    <a:effectLst/>
                    <a:latin typeface="+mn-lt"/>
                    <a:ea typeface="+mn-ea"/>
                    <a:cs typeface="+mn-cs"/>
                  </a:rPr>
                  <a:t>共布置</a:t>
                </a:r>
                <a:r>
                  <a:rPr lang="en-US" altLang="zh-CN" sz="1200" kern="1200" dirty="0">
                    <a:solidFill>
                      <a:schemeClr val="tx1"/>
                    </a:solidFill>
                    <a:effectLst/>
                    <a:latin typeface="+mn-lt"/>
                    <a:ea typeface="+mn-ea"/>
                    <a:cs typeface="+mn-cs"/>
                  </a:rPr>
                  <a:t>5</a:t>
                </a:r>
                <a:r>
                  <a:rPr lang="zh-CN" altLang="zh-CN" sz="1200" kern="1200" dirty="0">
                    <a:solidFill>
                      <a:schemeClr val="tx1"/>
                    </a:solidFill>
                    <a:effectLst/>
                    <a:latin typeface="+mn-lt"/>
                    <a:ea typeface="+mn-ea"/>
                    <a:cs typeface="+mn-cs"/>
                  </a:rPr>
                  <a:t>枚压电片作为测点。仍于</a:t>
                </a:r>
                <a:r>
                  <a:rPr lang="zh-CN" altLang="zh-CN" sz="1200" i="0" kern="1200">
                    <a:solidFill>
                      <a:schemeClr val="tx1"/>
                    </a:solidFill>
                    <a:effectLst/>
                    <a:latin typeface="+mn-lt"/>
                    <a:ea typeface="+mn-ea"/>
                    <a:cs typeface="+mn-cs"/>
                  </a:rPr>
                  <a:t>(</a:t>
                </a:r>
                <a:r>
                  <a:rPr lang="en-US" altLang="zh-CN" sz="1200" i="0" kern="1200">
                    <a:solidFill>
                      <a:schemeClr val="tx1"/>
                    </a:solidFill>
                    <a:effectLst/>
                    <a:latin typeface="+mn-lt"/>
                    <a:ea typeface="+mn-ea"/>
                    <a:cs typeface="+mn-cs"/>
                  </a:rPr>
                  <a:t>90mm,−30mm)</a:t>
                </a:r>
                <a:r>
                  <a:rPr lang="zh-CN" altLang="zh-CN" sz="1200" kern="1200" dirty="0">
                    <a:solidFill>
                      <a:schemeClr val="tx1"/>
                    </a:solidFill>
                    <a:effectLst/>
                    <a:latin typeface="+mn-lt"/>
                    <a:ea typeface="+mn-ea"/>
                    <a:cs typeface="+mn-cs"/>
                  </a:rPr>
                  <a:t>处布置穿孔损伤，但将损伤直径</a:t>
                </a:r>
                <a:r>
                  <a:rPr lang="en-US" altLang="zh-CN" sz="1200" i="0" kern="1200">
                    <a:solidFill>
                      <a:schemeClr val="tx1"/>
                    </a:solidFill>
                    <a:effectLst/>
                    <a:latin typeface="+mn-lt"/>
                    <a:ea typeface="+mn-ea"/>
                    <a:cs typeface="+mn-cs"/>
                  </a:rPr>
                  <a:t>Φ</a:t>
                </a:r>
                <a:r>
                  <a:rPr lang="zh-CN" altLang="zh-CN" sz="1200" kern="1200" dirty="0">
                    <a:solidFill>
                      <a:schemeClr val="tx1"/>
                    </a:solidFill>
                    <a:effectLst/>
                    <a:latin typeface="+mn-lt"/>
                    <a:ea typeface="+mn-ea"/>
                    <a:cs typeface="+mn-cs"/>
                  </a:rPr>
                  <a:t>作为变量，分别取</a:t>
                </a:r>
                <a:r>
                  <a:rPr lang="en-US" altLang="zh-CN" sz="1200" i="0" kern="1200">
                    <a:solidFill>
                      <a:schemeClr val="tx1"/>
                    </a:solidFill>
                    <a:effectLst/>
                    <a:latin typeface="+mn-lt"/>
                    <a:ea typeface="+mn-ea"/>
                    <a:cs typeface="+mn-cs"/>
                  </a:rPr>
                  <a:t>Φ=10.5mm</a:t>
                </a:r>
                <a:r>
                  <a:rPr lang="zh-CN" altLang="zh-CN" sz="1200" kern="1200" dirty="0">
                    <a:solidFill>
                      <a:schemeClr val="tx1"/>
                    </a:solidFill>
                    <a:effectLst/>
                    <a:latin typeface="+mn-lt"/>
                    <a:ea typeface="+mn-ea"/>
                    <a:cs typeface="+mn-cs"/>
                  </a:rPr>
                  <a:t>、</a:t>
                </a:r>
                <a:r>
                  <a:rPr lang="en-US" altLang="zh-CN" sz="1200" i="0" kern="1200">
                    <a:solidFill>
                      <a:schemeClr val="tx1"/>
                    </a:solidFill>
                    <a:effectLst/>
                    <a:latin typeface="+mn-lt"/>
                    <a:ea typeface="+mn-ea"/>
                    <a:cs typeface="+mn-cs"/>
                  </a:rPr>
                  <a:t>Φ=14mm</a:t>
                </a:r>
                <a:r>
                  <a:rPr lang="zh-CN" altLang="zh-CN" sz="1200" kern="1200" dirty="0">
                    <a:solidFill>
                      <a:schemeClr val="tx1"/>
                    </a:solidFill>
                    <a:effectLst/>
                    <a:latin typeface="+mn-lt"/>
                    <a:ea typeface="+mn-ea"/>
                    <a:cs typeface="+mn-cs"/>
                  </a:rPr>
                  <a:t>、</a:t>
                </a:r>
                <a:r>
                  <a:rPr lang="en-US" altLang="zh-CN" sz="1200" i="0" kern="1200">
                    <a:solidFill>
                      <a:schemeClr val="tx1"/>
                    </a:solidFill>
                    <a:effectLst/>
                    <a:latin typeface="+mn-lt"/>
                    <a:ea typeface="+mn-ea"/>
                    <a:cs typeface="+mn-cs"/>
                  </a:rPr>
                  <a:t>Φ=17.5mm</a:t>
                </a:r>
                <a:r>
                  <a:rPr lang="zh-CN" altLang="zh-CN" sz="1200" kern="1200" dirty="0">
                    <a:solidFill>
                      <a:schemeClr val="tx1"/>
                    </a:solidFill>
                    <a:effectLst/>
                    <a:latin typeface="+mn-lt"/>
                    <a:ea typeface="+mn-ea"/>
                    <a:cs typeface="+mn-cs"/>
                  </a:rPr>
                  <a:t>、</a:t>
                </a:r>
                <a:r>
                  <a:rPr lang="en-US" altLang="zh-CN" sz="1200" i="0" kern="1200">
                    <a:solidFill>
                      <a:schemeClr val="tx1"/>
                    </a:solidFill>
                    <a:effectLst/>
                    <a:latin typeface="+mn-lt"/>
                    <a:ea typeface="+mn-ea"/>
                    <a:cs typeface="+mn-cs"/>
                  </a:rPr>
                  <a:t>Φ=21mm</a:t>
                </a:r>
                <a:r>
                  <a:rPr lang="zh-CN" altLang="zh-CN" sz="1200" kern="1200" dirty="0">
                    <a:solidFill>
                      <a:schemeClr val="tx1"/>
                    </a:solidFill>
                    <a:effectLst/>
                    <a:latin typeface="+mn-lt"/>
                    <a:ea typeface="+mn-ea"/>
                    <a:cs typeface="+mn-cs"/>
                  </a:rPr>
                  <a:t>进行模拟</a:t>
                </a:r>
                <a:endParaRPr lang="zh-CN" altLang="en-US" dirty="0"/>
              </a:p>
            </p:txBody>
          </p:sp>
        </mc:Fallback>
      </mc:AlternateContent>
      <p:sp>
        <p:nvSpPr>
          <p:cNvPr id="4" name="灯片编号占位符 3"/>
          <p:cNvSpPr>
            <a:spLocks noGrp="1"/>
          </p:cNvSpPr>
          <p:nvPr>
            <p:ph type="sldNum" sz="quarter" idx="10"/>
          </p:nvPr>
        </p:nvSpPr>
        <p:spPr/>
        <p:txBody>
          <a:bodyPr/>
          <a:lstStyle/>
          <a:p>
            <a:pPr>
              <a:defRPr/>
            </a:pPr>
            <a:fld id="{A0761306-F971-4BE0-B5E7-52EEE4E11031}" type="slidenum">
              <a:rPr lang="zh-CN" altLang="en-US" smtClean="0"/>
              <a:pPr>
                <a:defRPr/>
              </a:pPr>
              <a:t>22</a:t>
            </a:fld>
            <a:endParaRPr lang="zh-CN" altLang="en-US"/>
          </a:p>
        </p:txBody>
      </p:sp>
    </p:spTree>
    <p:extLst>
      <p:ext uri="{BB962C8B-B14F-4D97-AF65-F5344CB8AC3E}">
        <p14:creationId xmlns:p14="http://schemas.microsoft.com/office/powerpoint/2010/main" val="332685100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mn-ea"/>
                    <a:cs typeface="+mn-cs"/>
                  </a:rPr>
                  <a:t>采用前文损伤评估方法及群速度，并代入表</a:t>
                </a:r>
                <a:r>
                  <a:rPr lang="en-US" altLang="zh-CN" sz="1200" kern="1200" dirty="0">
                    <a:solidFill>
                      <a:schemeClr val="tx1"/>
                    </a:solidFill>
                    <a:effectLst/>
                    <a:latin typeface="+mn-lt"/>
                    <a:ea typeface="+mn-ea"/>
                    <a:cs typeface="+mn-cs"/>
                  </a:rPr>
                  <a:t>3.2.1</a:t>
                </a:r>
                <a:r>
                  <a:rPr lang="zh-CN" altLang="zh-CN" sz="1200" kern="1200" dirty="0">
                    <a:solidFill>
                      <a:schemeClr val="tx1"/>
                    </a:solidFill>
                    <a:effectLst/>
                    <a:latin typeface="+mn-lt"/>
                    <a:ea typeface="+mn-ea"/>
                    <a:cs typeface="+mn-cs"/>
                  </a:rPr>
                  <a:t>中的各延迟时间，可以得到损伤直径</a:t>
                </a:r>
                <a14:m>
                  <m:oMath xmlns:m="http://schemas.openxmlformats.org/officeDocument/2006/math">
                    <m:r>
                      <m:rPr>
                        <m:sty m:val="p"/>
                      </m:rPr>
                      <a:rPr lang="en-US" altLang="zh-CN" sz="1200" kern="1200">
                        <a:solidFill>
                          <a:schemeClr val="tx1"/>
                        </a:solidFill>
                        <a:effectLst/>
                        <a:latin typeface="+mn-lt"/>
                        <a:ea typeface="+mn-ea"/>
                        <a:cs typeface="+mn-cs"/>
                      </a:rPr>
                      <m:t>Φ</m:t>
                    </m:r>
                  </m:oMath>
                </a14:m>
                <a:r>
                  <a:rPr lang="zh-CN" altLang="zh-CN" sz="1200" kern="1200" dirty="0">
                    <a:solidFill>
                      <a:schemeClr val="tx1"/>
                    </a:solidFill>
                    <a:effectLst/>
                    <a:latin typeface="+mn-lt"/>
                    <a:ea typeface="+mn-ea"/>
                    <a:cs typeface="+mn-cs"/>
                  </a:rPr>
                  <a:t>为不同值时损伤附近的示意图（见图</a:t>
                </a:r>
                <a:r>
                  <a:rPr lang="en-US" altLang="zh-CN" sz="1200" kern="1200" dirty="0">
                    <a:solidFill>
                      <a:schemeClr val="tx1"/>
                    </a:solidFill>
                    <a:effectLst/>
                    <a:latin typeface="+mn-lt"/>
                    <a:ea typeface="+mn-ea"/>
                    <a:cs typeface="+mn-cs"/>
                  </a:rPr>
                  <a:t>3.2.2</a:t>
                </a:r>
                <a:r>
                  <a:rPr lang="zh-CN" altLang="zh-CN" sz="1200" kern="1200" dirty="0">
                    <a:solidFill>
                      <a:schemeClr val="tx1"/>
                    </a:solidFill>
                    <a:effectLst/>
                    <a:latin typeface="+mn-lt"/>
                    <a:ea typeface="+mn-ea"/>
                    <a:cs typeface="+mn-cs"/>
                  </a:rPr>
                  <a:t>）。图中红色、绿色、蓝色圆形区域仍分别对应真实损伤、单级检测结果、多级检测结果，红色曲线为多级方法所采用的定位椭圆的一部分。从图中可直观看出，在各个情况下，多级检测得到的损伤尺寸均比单级检测结果更接近真实损伤。</a:t>
                </a:r>
                <a:endParaRPr lang="zh-CN" altLang="en-US" dirty="0"/>
              </a:p>
            </p:txBody>
          </p:sp>
        </mc:Choice>
        <mc:Fallback>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mn-ea"/>
                    <a:cs typeface="+mn-cs"/>
                  </a:rPr>
                  <a:t>采用前文损伤评估方法及群速度，并代入表</a:t>
                </a:r>
                <a:r>
                  <a:rPr lang="en-US" altLang="zh-CN" sz="1200" kern="1200" dirty="0">
                    <a:solidFill>
                      <a:schemeClr val="tx1"/>
                    </a:solidFill>
                    <a:effectLst/>
                    <a:latin typeface="+mn-lt"/>
                    <a:ea typeface="+mn-ea"/>
                    <a:cs typeface="+mn-cs"/>
                  </a:rPr>
                  <a:t>3.2.1</a:t>
                </a:r>
                <a:r>
                  <a:rPr lang="zh-CN" altLang="zh-CN" sz="1200" kern="1200" dirty="0">
                    <a:solidFill>
                      <a:schemeClr val="tx1"/>
                    </a:solidFill>
                    <a:effectLst/>
                    <a:latin typeface="+mn-lt"/>
                    <a:ea typeface="+mn-ea"/>
                    <a:cs typeface="+mn-cs"/>
                  </a:rPr>
                  <a:t>中的各延迟时间，可以得到损伤直径</a:t>
                </a:r>
                <a:r>
                  <a:rPr lang="en-US" altLang="zh-CN" sz="1200" i="0" kern="1200">
                    <a:solidFill>
                      <a:schemeClr val="tx1"/>
                    </a:solidFill>
                    <a:effectLst/>
                    <a:latin typeface="+mn-lt"/>
                    <a:ea typeface="+mn-ea"/>
                    <a:cs typeface="+mn-cs"/>
                  </a:rPr>
                  <a:t>Φ</a:t>
                </a:r>
                <a:r>
                  <a:rPr lang="zh-CN" altLang="zh-CN" sz="1200" kern="1200" dirty="0">
                    <a:solidFill>
                      <a:schemeClr val="tx1"/>
                    </a:solidFill>
                    <a:effectLst/>
                    <a:latin typeface="+mn-lt"/>
                    <a:ea typeface="+mn-ea"/>
                    <a:cs typeface="+mn-cs"/>
                  </a:rPr>
                  <a:t>为不同值时损伤附近的示意图（见图</a:t>
                </a:r>
                <a:r>
                  <a:rPr lang="en-US" altLang="zh-CN" sz="1200" kern="1200" dirty="0">
                    <a:solidFill>
                      <a:schemeClr val="tx1"/>
                    </a:solidFill>
                    <a:effectLst/>
                    <a:latin typeface="+mn-lt"/>
                    <a:ea typeface="+mn-ea"/>
                    <a:cs typeface="+mn-cs"/>
                  </a:rPr>
                  <a:t>3.2.2</a:t>
                </a:r>
                <a:r>
                  <a:rPr lang="zh-CN" altLang="zh-CN" sz="1200" kern="1200" dirty="0">
                    <a:solidFill>
                      <a:schemeClr val="tx1"/>
                    </a:solidFill>
                    <a:effectLst/>
                    <a:latin typeface="+mn-lt"/>
                    <a:ea typeface="+mn-ea"/>
                    <a:cs typeface="+mn-cs"/>
                  </a:rPr>
                  <a:t>）。图中红色、绿色、蓝色圆形区域仍分别对应真实损伤、单级检测结果、多级检测结果，红色曲线为多级方法所采用的定位椭圆的一部分。从图中可直观看出，在各个情况下，多级检测得到的损伤尺寸均比单级检测结果更接近真实损伤。</a:t>
                </a:r>
                <a:endParaRPr lang="zh-CN" altLang="en-US" dirty="0"/>
              </a:p>
            </p:txBody>
          </p:sp>
        </mc:Fallback>
      </mc:AlternateContent>
      <p:sp>
        <p:nvSpPr>
          <p:cNvPr id="4" name="灯片编号占位符 3"/>
          <p:cNvSpPr>
            <a:spLocks noGrp="1"/>
          </p:cNvSpPr>
          <p:nvPr>
            <p:ph type="sldNum" sz="quarter" idx="10"/>
          </p:nvPr>
        </p:nvSpPr>
        <p:spPr/>
        <p:txBody>
          <a:bodyPr/>
          <a:lstStyle/>
          <a:p>
            <a:pPr>
              <a:defRPr/>
            </a:pPr>
            <a:fld id="{A0761306-F971-4BE0-B5E7-52EEE4E11031}" type="slidenum">
              <a:rPr lang="zh-CN" altLang="en-US" smtClean="0"/>
              <a:pPr>
                <a:defRPr/>
              </a:pPr>
              <a:t>23</a:t>
            </a:fld>
            <a:endParaRPr lang="zh-CN" altLang="en-US"/>
          </a:p>
        </p:txBody>
      </p:sp>
    </p:spTree>
    <p:extLst>
      <p:ext uri="{BB962C8B-B14F-4D97-AF65-F5344CB8AC3E}">
        <p14:creationId xmlns:p14="http://schemas.microsoft.com/office/powerpoint/2010/main" val="121910144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mn-ea"/>
                    <a:cs typeface="+mn-cs"/>
                  </a:rPr>
                  <a:t>当穿孔损伤直径</a:t>
                </a:r>
                <a14:m>
                  <m:oMath xmlns:m="http://schemas.openxmlformats.org/officeDocument/2006/math">
                    <m:r>
                      <m:rPr>
                        <m:sty m:val="p"/>
                      </m:rPr>
                      <a:rPr lang="en-US" altLang="zh-CN" sz="1200" kern="1200">
                        <a:solidFill>
                          <a:schemeClr val="tx1"/>
                        </a:solidFill>
                        <a:effectLst/>
                        <a:latin typeface="+mn-lt"/>
                        <a:ea typeface="+mn-ea"/>
                        <a:cs typeface="+mn-cs"/>
                      </a:rPr>
                      <m:t>Φ</m:t>
                    </m:r>
                    <m:r>
                      <a:rPr lang="en-US" altLang="zh-CN" sz="1200" kern="1200">
                        <a:solidFill>
                          <a:schemeClr val="tx1"/>
                        </a:solidFill>
                        <a:effectLst/>
                        <a:latin typeface="+mn-lt"/>
                        <a:ea typeface="+mn-ea"/>
                        <a:cs typeface="+mn-cs"/>
                      </a:rPr>
                      <m:t>=7</m:t>
                    </m:r>
                    <m:r>
                      <m:rPr>
                        <m:sty m:val="p"/>
                      </m:rPr>
                      <a:rPr lang="en-US" altLang="zh-CN" sz="1200" kern="1200">
                        <a:solidFill>
                          <a:schemeClr val="tx1"/>
                        </a:solidFill>
                        <a:effectLst/>
                        <a:latin typeface="+mn-lt"/>
                        <a:ea typeface="+mn-ea"/>
                        <a:cs typeface="+mn-cs"/>
                      </a:rPr>
                      <m:t>mm</m:t>
                    </m:r>
                  </m:oMath>
                </a14:m>
                <a:r>
                  <a:rPr lang="zh-CN" altLang="zh-CN" sz="1200" kern="1200" dirty="0">
                    <a:solidFill>
                      <a:schemeClr val="tx1"/>
                    </a:solidFill>
                    <a:effectLst/>
                    <a:latin typeface="+mn-lt"/>
                    <a:ea typeface="+mn-ea"/>
                    <a:cs typeface="+mn-cs"/>
                  </a:rPr>
                  <a:t>、</a:t>
                </a:r>
                <a14:m>
                  <m:oMath xmlns:m="http://schemas.openxmlformats.org/officeDocument/2006/math">
                    <m:r>
                      <m:rPr>
                        <m:sty m:val="p"/>
                      </m:rPr>
                      <a:rPr lang="en-US" altLang="zh-CN" sz="1200" kern="1200">
                        <a:solidFill>
                          <a:schemeClr val="tx1"/>
                        </a:solidFill>
                        <a:effectLst/>
                        <a:latin typeface="+mn-lt"/>
                        <a:ea typeface="+mn-ea"/>
                        <a:cs typeface="+mn-cs"/>
                      </a:rPr>
                      <m:t>Φ</m:t>
                    </m:r>
                    <m:r>
                      <a:rPr lang="en-US" altLang="zh-CN" sz="1200" kern="1200">
                        <a:solidFill>
                          <a:schemeClr val="tx1"/>
                        </a:solidFill>
                        <a:effectLst/>
                        <a:latin typeface="+mn-lt"/>
                        <a:ea typeface="+mn-ea"/>
                        <a:cs typeface="+mn-cs"/>
                      </a:rPr>
                      <m:t>=21</m:t>
                    </m:r>
                    <m:r>
                      <m:rPr>
                        <m:sty m:val="p"/>
                      </m:rPr>
                      <a:rPr lang="en-US" altLang="zh-CN" sz="1200" kern="1200">
                        <a:solidFill>
                          <a:schemeClr val="tx1"/>
                        </a:solidFill>
                        <a:effectLst/>
                        <a:latin typeface="+mn-lt"/>
                        <a:ea typeface="+mn-ea"/>
                        <a:cs typeface="+mn-cs"/>
                      </a:rPr>
                      <m:t>mm</m:t>
                    </m:r>
                  </m:oMath>
                </a14:m>
                <a:r>
                  <a:rPr lang="zh-CN" altLang="zh-CN" sz="1200" kern="1200" dirty="0">
                    <a:solidFill>
                      <a:schemeClr val="tx1"/>
                    </a:solidFill>
                    <a:effectLst/>
                    <a:latin typeface="+mn-lt"/>
                    <a:ea typeface="+mn-ea"/>
                    <a:cs typeface="+mn-cs"/>
                  </a:rPr>
                  <a:t>时，单级检测方法的定位误差分别为</a:t>
                </a:r>
                <a:r>
                  <a:rPr lang="en-US" altLang="zh-CN" sz="1200" kern="1200" dirty="0">
                    <a:solidFill>
                      <a:schemeClr val="tx1"/>
                    </a:solidFill>
                    <a:effectLst/>
                    <a:latin typeface="+mn-lt"/>
                    <a:ea typeface="+mn-ea"/>
                    <a:cs typeface="+mn-cs"/>
                  </a:rPr>
                  <a:t>15.89%</a:t>
                </a:r>
                <a:r>
                  <a:rPr lang="zh-CN" altLang="zh-CN" sz="1200" kern="1200" dirty="0">
                    <a:solidFill>
                      <a:schemeClr val="tx1"/>
                    </a:solidFill>
                    <a:effectLst/>
                    <a:latin typeface="+mn-lt"/>
                    <a:ea typeface="+mn-ea"/>
                    <a:cs typeface="+mn-cs"/>
                  </a:rPr>
                  <a:t>与</a:t>
                </a:r>
                <a:r>
                  <a:rPr lang="en-US" altLang="zh-CN" sz="1200" kern="1200" dirty="0">
                    <a:solidFill>
                      <a:schemeClr val="tx1"/>
                    </a:solidFill>
                    <a:effectLst/>
                    <a:latin typeface="+mn-lt"/>
                    <a:ea typeface="+mn-ea"/>
                    <a:cs typeface="+mn-cs"/>
                  </a:rPr>
                  <a:t>6.35%</a:t>
                </a:r>
                <a:r>
                  <a:rPr lang="zh-CN" altLang="zh-CN" sz="1200" kern="1200" dirty="0">
                    <a:solidFill>
                      <a:schemeClr val="tx1"/>
                    </a:solidFill>
                    <a:effectLst/>
                    <a:latin typeface="+mn-lt"/>
                    <a:ea typeface="+mn-ea"/>
                    <a:cs typeface="+mn-cs"/>
                  </a:rPr>
                  <a:t>，定位精度较差，说明该方法对于穿孔损伤尺度的适用范围较小，定位稳定性较差；而多级检测定位误差则稳定在</a:t>
                </a:r>
                <a:r>
                  <a:rPr lang="en-US" altLang="zh-CN" sz="1200" kern="1200" dirty="0">
                    <a:solidFill>
                      <a:schemeClr val="tx1"/>
                    </a:solidFill>
                    <a:effectLst/>
                    <a:latin typeface="+mn-lt"/>
                    <a:ea typeface="+mn-ea"/>
                    <a:cs typeface="+mn-cs"/>
                  </a:rPr>
                  <a:t>4%</a:t>
                </a:r>
                <a:r>
                  <a:rPr lang="zh-CN" altLang="zh-CN" sz="1200" kern="1200" dirty="0">
                    <a:solidFill>
                      <a:schemeClr val="tx1"/>
                    </a:solidFill>
                    <a:effectLst/>
                    <a:latin typeface="+mn-lt"/>
                    <a:ea typeface="+mn-ea"/>
                    <a:cs typeface="+mn-cs"/>
                  </a:rPr>
                  <a:t>以下，定位稳定性好且精度较高。</a:t>
                </a:r>
              </a:p>
              <a:p>
                <a:r>
                  <a:rPr lang="zh-CN" altLang="zh-CN" sz="1200" kern="1200" dirty="0">
                    <a:solidFill>
                      <a:schemeClr val="tx1"/>
                    </a:solidFill>
                    <a:effectLst/>
                    <a:latin typeface="+mn-lt"/>
                    <a:ea typeface="+mn-ea"/>
                    <a:cs typeface="+mn-cs"/>
                  </a:rPr>
                  <a:t>对于损伤尺度的识别，</a:t>
                </a:r>
                <a14:m>
                  <m:oMath xmlns:m="http://schemas.openxmlformats.org/officeDocument/2006/math">
                    <m:r>
                      <m:rPr>
                        <m:sty m:val="p"/>
                      </m:rPr>
                      <a:rPr lang="en-US" altLang="zh-CN" sz="1200" kern="1200">
                        <a:solidFill>
                          <a:schemeClr val="tx1"/>
                        </a:solidFill>
                        <a:effectLst/>
                        <a:latin typeface="+mn-lt"/>
                        <a:ea typeface="+mn-ea"/>
                        <a:cs typeface="+mn-cs"/>
                      </a:rPr>
                      <m:t>Φ</m:t>
                    </m:r>
                  </m:oMath>
                </a14:m>
                <a:r>
                  <a:rPr lang="zh-CN" altLang="zh-CN" sz="1200" kern="1200" dirty="0">
                    <a:solidFill>
                      <a:schemeClr val="tx1"/>
                    </a:solidFill>
                    <a:effectLst/>
                    <a:latin typeface="+mn-lt"/>
                    <a:ea typeface="+mn-ea"/>
                    <a:cs typeface="+mn-cs"/>
                  </a:rPr>
                  <a:t>取不同值时单级检测误差均在</a:t>
                </a:r>
                <a:r>
                  <a:rPr lang="en-US" altLang="zh-CN" sz="1200" kern="1200" dirty="0">
                    <a:solidFill>
                      <a:schemeClr val="tx1"/>
                    </a:solidFill>
                    <a:effectLst/>
                    <a:latin typeface="+mn-lt"/>
                    <a:ea typeface="+mn-ea"/>
                    <a:cs typeface="+mn-cs"/>
                  </a:rPr>
                  <a:t>30%</a:t>
                </a:r>
                <a:r>
                  <a:rPr lang="zh-CN" altLang="zh-CN" sz="1200" kern="1200" dirty="0">
                    <a:solidFill>
                      <a:schemeClr val="tx1"/>
                    </a:solidFill>
                    <a:effectLst/>
                    <a:latin typeface="+mn-lt"/>
                    <a:ea typeface="+mn-ea"/>
                    <a:cs typeface="+mn-cs"/>
                  </a:rPr>
                  <a:t>以上，可见该方法难以对穿孔损伤的尺寸进行较为精确的评估；相反地，对于</a:t>
                </a:r>
                <a14:m>
                  <m:oMath xmlns:m="http://schemas.openxmlformats.org/officeDocument/2006/math">
                    <m:r>
                      <m:rPr>
                        <m:sty m:val="p"/>
                      </m:rPr>
                      <a:rPr lang="en-US" altLang="zh-CN" sz="1200" kern="1200">
                        <a:solidFill>
                          <a:schemeClr val="tx1"/>
                        </a:solidFill>
                        <a:effectLst/>
                        <a:latin typeface="+mn-lt"/>
                        <a:ea typeface="+mn-ea"/>
                        <a:cs typeface="+mn-cs"/>
                      </a:rPr>
                      <m:t>Φ</m:t>
                    </m:r>
                    <m:r>
                      <a:rPr lang="en-US" altLang="zh-CN" sz="1200" kern="1200">
                        <a:solidFill>
                          <a:schemeClr val="tx1"/>
                        </a:solidFill>
                        <a:effectLst/>
                        <a:latin typeface="+mn-lt"/>
                        <a:ea typeface="+mn-ea"/>
                        <a:cs typeface="+mn-cs"/>
                      </a:rPr>
                      <m:t>=7</m:t>
                    </m:r>
                    <m:r>
                      <m:rPr>
                        <m:sty m:val="p"/>
                      </m:rPr>
                      <a:rPr lang="en-US" altLang="zh-CN" sz="1200" kern="1200">
                        <a:solidFill>
                          <a:schemeClr val="tx1"/>
                        </a:solidFill>
                        <a:effectLst/>
                        <a:latin typeface="+mn-lt"/>
                        <a:ea typeface="+mn-ea"/>
                        <a:cs typeface="+mn-cs"/>
                      </a:rPr>
                      <m:t>mm</m:t>
                    </m:r>
                  </m:oMath>
                </a14:m>
                <a:r>
                  <a:rPr lang="zh-CN" altLang="zh-CN" sz="1200" kern="1200" dirty="0">
                    <a:solidFill>
                      <a:schemeClr val="tx1"/>
                    </a:solidFill>
                    <a:effectLst/>
                    <a:latin typeface="+mn-lt"/>
                    <a:ea typeface="+mn-ea"/>
                    <a:cs typeface="+mn-cs"/>
                  </a:rPr>
                  <a:t>、</a:t>
                </a:r>
                <a14:m>
                  <m:oMath xmlns:m="http://schemas.openxmlformats.org/officeDocument/2006/math">
                    <m:r>
                      <m:rPr>
                        <m:sty m:val="p"/>
                      </m:rPr>
                      <a:rPr lang="en-US" altLang="zh-CN" sz="1200" kern="1200">
                        <a:solidFill>
                          <a:schemeClr val="tx1"/>
                        </a:solidFill>
                        <a:effectLst/>
                        <a:latin typeface="+mn-lt"/>
                        <a:ea typeface="+mn-ea"/>
                        <a:cs typeface="+mn-cs"/>
                      </a:rPr>
                      <m:t>Φ</m:t>
                    </m:r>
                    <m:r>
                      <a:rPr lang="en-US" altLang="zh-CN" sz="1200" kern="1200">
                        <a:solidFill>
                          <a:schemeClr val="tx1"/>
                        </a:solidFill>
                        <a:effectLst/>
                        <a:latin typeface="+mn-lt"/>
                        <a:ea typeface="+mn-ea"/>
                        <a:cs typeface="+mn-cs"/>
                      </a:rPr>
                      <m:t>=10.5</m:t>
                    </m:r>
                    <m:r>
                      <m:rPr>
                        <m:sty m:val="p"/>
                      </m:rPr>
                      <a:rPr lang="en-US" altLang="zh-CN" sz="1200" kern="1200">
                        <a:solidFill>
                          <a:schemeClr val="tx1"/>
                        </a:solidFill>
                        <a:effectLst/>
                        <a:latin typeface="+mn-lt"/>
                        <a:ea typeface="+mn-ea"/>
                        <a:cs typeface="+mn-cs"/>
                      </a:rPr>
                      <m:t>mm</m:t>
                    </m:r>
                  </m:oMath>
                </a14:m>
                <a:r>
                  <a:rPr lang="zh-CN" altLang="zh-CN" sz="1200" kern="1200" dirty="0">
                    <a:solidFill>
                      <a:schemeClr val="tx1"/>
                    </a:solidFill>
                    <a:effectLst/>
                    <a:latin typeface="+mn-lt"/>
                    <a:ea typeface="+mn-ea"/>
                    <a:cs typeface="+mn-cs"/>
                  </a:rPr>
                  <a:t>、</a:t>
                </a:r>
                <a14:m>
                  <m:oMath xmlns:m="http://schemas.openxmlformats.org/officeDocument/2006/math">
                    <m:r>
                      <m:rPr>
                        <m:sty m:val="p"/>
                      </m:rPr>
                      <a:rPr lang="en-US" altLang="zh-CN" sz="1200" kern="1200">
                        <a:solidFill>
                          <a:schemeClr val="tx1"/>
                        </a:solidFill>
                        <a:effectLst/>
                        <a:latin typeface="+mn-lt"/>
                        <a:ea typeface="+mn-ea"/>
                        <a:cs typeface="+mn-cs"/>
                      </a:rPr>
                      <m:t>Φ</m:t>
                    </m:r>
                    <m:r>
                      <a:rPr lang="en-US" altLang="zh-CN" sz="1200" kern="1200">
                        <a:solidFill>
                          <a:schemeClr val="tx1"/>
                        </a:solidFill>
                        <a:effectLst/>
                        <a:latin typeface="+mn-lt"/>
                        <a:ea typeface="+mn-ea"/>
                        <a:cs typeface="+mn-cs"/>
                      </a:rPr>
                      <m:t>=14</m:t>
                    </m:r>
                    <m:r>
                      <m:rPr>
                        <m:sty m:val="p"/>
                      </m:rPr>
                      <a:rPr lang="en-US" altLang="zh-CN" sz="1200" kern="1200">
                        <a:solidFill>
                          <a:schemeClr val="tx1"/>
                        </a:solidFill>
                        <a:effectLst/>
                        <a:latin typeface="+mn-lt"/>
                        <a:ea typeface="+mn-ea"/>
                        <a:cs typeface="+mn-cs"/>
                      </a:rPr>
                      <m:t>mm</m:t>
                    </m:r>
                  </m:oMath>
                </a14:m>
                <a:r>
                  <a:rPr lang="zh-CN" altLang="zh-CN" sz="1200" kern="1200" dirty="0">
                    <a:solidFill>
                      <a:schemeClr val="tx1"/>
                    </a:solidFill>
                    <a:effectLst/>
                    <a:latin typeface="+mn-lt"/>
                    <a:ea typeface="+mn-ea"/>
                    <a:cs typeface="+mn-cs"/>
                  </a:rPr>
                  <a:t>、</a:t>
                </a:r>
                <a14:m>
                  <m:oMath xmlns:m="http://schemas.openxmlformats.org/officeDocument/2006/math">
                    <m:r>
                      <m:rPr>
                        <m:sty m:val="p"/>
                      </m:rPr>
                      <a:rPr lang="en-US" altLang="zh-CN" sz="1200" kern="1200">
                        <a:solidFill>
                          <a:schemeClr val="tx1"/>
                        </a:solidFill>
                        <a:effectLst/>
                        <a:latin typeface="+mn-lt"/>
                        <a:ea typeface="+mn-ea"/>
                        <a:cs typeface="+mn-cs"/>
                      </a:rPr>
                      <m:t>Φ</m:t>
                    </m:r>
                    <m:r>
                      <a:rPr lang="en-US" altLang="zh-CN" sz="1200" kern="1200">
                        <a:solidFill>
                          <a:schemeClr val="tx1"/>
                        </a:solidFill>
                        <a:effectLst/>
                        <a:latin typeface="+mn-lt"/>
                        <a:ea typeface="+mn-ea"/>
                        <a:cs typeface="+mn-cs"/>
                      </a:rPr>
                      <m:t>=17.5</m:t>
                    </m:r>
                    <m:r>
                      <m:rPr>
                        <m:sty m:val="p"/>
                      </m:rPr>
                      <a:rPr lang="en-US" altLang="zh-CN" sz="1200" kern="1200">
                        <a:solidFill>
                          <a:schemeClr val="tx1"/>
                        </a:solidFill>
                        <a:effectLst/>
                        <a:latin typeface="+mn-lt"/>
                        <a:ea typeface="+mn-ea"/>
                        <a:cs typeface="+mn-cs"/>
                      </a:rPr>
                      <m:t>mm</m:t>
                    </m:r>
                  </m:oMath>
                </a14:m>
                <a:r>
                  <a:rPr lang="zh-CN" altLang="zh-CN" sz="1200" kern="1200" dirty="0">
                    <a:solidFill>
                      <a:schemeClr val="tx1"/>
                    </a:solidFill>
                    <a:effectLst/>
                    <a:latin typeface="+mn-lt"/>
                    <a:ea typeface="+mn-ea"/>
                    <a:cs typeface="+mn-cs"/>
                  </a:rPr>
                  <a:t>、</a:t>
                </a:r>
                <a14:m>
                  <m:oMath xmlns:m="http://schemas.openxmlformats.org/officeDocument/2006/math">
                    <m:r>
                      <m:rPr>
                        <m:sty m:val="p"/>
                      </m:rPr>
                      <a:rPr lang="en-US" altLang="zh-CN" sz="1200" kern="1200">
                        <a:solidFill>
                          <a:schemeClr val="tx1"/>
                        </a:solidFill>
                        <a:effectLst/>
                        <a:latin typeface="+mn-lt"/>
                        <a:ea typeface="+mn-ea"/>
                        <a:cs typeface="+mn-cs"/>
                      </a:rPr>
                      <m:t>Φ</m:t>
                    </m:r>
                    <m:r>
                      <a:rPr lang="en-US" altLang="zh-CN" sz="1200" kern="1200">
                        <a:solidFill>
                          <a:schemeClr val="tx1"/>
                        </a:solidFill>
                        <a:effectLst/>
                        <a:latin typeface="+mn-lt"/>
                        <a:ea typeface="+mn-ea"/>
                        <a:cs typeface="+mn-cs"/>
                      </a:rPr>
                      <m:t>=21</m:t>
                    </m:r>
                    <m:r>
                      <m:rPr>
                        <m:sty m:val="p"/>
                      </m:rPr>
                      <a:rPr lang="en-US" altLang="zh-CN" sz="1200" kern="1200">
                        <a:solidFill>
                          <a:schemeClr val="tx1"/>
                        </a:solidFill>
                        <a:effectLst/>
                        <a:latin typeface="+mn-lt"/>
                        <a:ea typeface="+mn-ea"/>
                        <a:cs typeface="+mn-cs"/>
                      </a:rPr>
                      <m:t>mm</m:t>
                    </m:r>
                  </m:oMath>
                </a14:m>
                <a:r>
                  <a:rPr lang="zh-CN" altLang="zh-CN" sz="1200" kern="1200" dirty="0">
                    <a:solidFill>
                      <a:schemeClr val="tx1"/>
                    </a:solidFill>
                    <a:effectLst/>
                    <a:latin typeface="+mn-lt"/>
                    <a:ea typeface="+mn-ea"/>
                    <a:cs typeface="+mn-cs"/>
                  </a:rPr>
                  <a:t>五种情况，多级方法下损伤尺度评估误差分别为</a:t>
                </a:r>
                <a:r>
                  <a:rPr lang="en-US" altLang="zh-CN" sz="1200" kern="1200" dirty="0">
                    <a:solidFill>
                      <a:schemeClr val="tx1"/>
                    </a:solidFill>
                    <a:effectLst/>
                    <a:latin typeface="+mn-lt"/>
                    <a:ea typeface="+mn-ea"/>
                    <a:cs typeface="+mn-cs"/>
                  </a:rPr>
                  <a:t>15.23%</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15.25%</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15.17%</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1.82%</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8.05%</a:t>
                </a:r>
                <a:r>
                  <a:rPr lang="zh-CN" altLang="zh-CN" sz="1200" kern="1200" dirty="0">
                    <a:solidFill>
                      <a:schemeClr val="tx1"/>
                    </a:solidFill>
                    <a:effectLst/>
                    <a:latin typeface="+mn-lt"/>
                    <a:ea typeface="+mn-ea"/>
                    <a:cs typeface="+mn-cs"/>
                  </a:rPr>
                  <a:t>，误差均在</a:t>
                </a:r>
                <a:r>
                  <a:rPr lang="en-US" altLang="zh-CN" sz="1200" kern="1200" dirty="0">
                    <a:solidFill>
                      <a:schemeClr val="tx1"/>
                    </a:solidFill>
                    <a:effectLst/>
                    <a:latin typeface="+mn-lt"/>
                    <a:ea typeface="+mn-ea"/>
                    <a:cs typeface="+mn-cs"/>
                  </a:rPr>
                  <a:t>20%</a:t>
                </a:r>
                <a:r>
                  <a:rPr lang="zh-CN" altLang="zh-CN" sz="1200" kern="1200" dirty="0">
                    <a:solidFill>
                      <a:schemeClr val="tx1"/>
                    </a:solidFill>
                    <a:effectLst/>
                    <a:latin typeface="+mn-lt"/>
                    <a:ea typeface="+mn-ea"/>
                    <a:cs typeface="+mn-cs"/>
                  </a:rPr>
                  <a:t>以下，说明在</a:t>
                </a:r>
                <a14:m>
                  <m:oMath xmlns:m="http://schemas.openxmlformats.org/officeDocument/2006/math">
                    <m:r>
                      <m:rPr>
                        <m:sty m:val="p"/>
                      </m:rPr>
                      <a:rPr lang="en-US" altLang="zh-CN" sz="1200" kern="1200">
                        <a:solidFill>
                          <a:schemeClr val="tx1"/>
                        </a:solidFill>
                        <a:effectLst/>
                        <a:latin typeface="+mn-lt"/>
                        <a:ea typeface="+mn-ea"/>
                        <a:cs typeface="+mn-cs"/>
                      </a:rPr>
                      <m:t>Φ</m:t>
                    </m:r>
                  </m:oMath>
                </a14:m>
                <a:r>
                  <a:rPr lang="zh-CN" altLang="zh-CN" sz="1200" kern="1200" dirty="0">
                    <a:solidFill>
                      <a:schemeClr val="tx1"/>
                    </a:solidFill>
                    <a:effectLst/>
                    <a:latin typeface="+mn-lt"/>
                    <a:ea typeface="+mn-ea"/>
                    <a:cs typeface="+mn-cs"/>
                  </a:rPr>
                  <a:t>取不同值时该方法均能对损伤尺寸进行较为准确的评估，该方法的适用性得到验证。然而，损伤尺寸的大小对检测精度的影响不明确</a:t>
                </a:r>
                <a:r>
                  <a:rPr lang="zh-CN" altLang="zh-CN" sz="1200" kern="1200" dirty="0" smtClean="0">
                    <a:solidFill>
                      <a:schemeClr val="tx1"/>
                    </a:solidFill>
                    <a:effectLst/>
                    <a:latin typeface="+mn-lt"/>
                    <a:ea typeface="+mn-ea"/>
                    <a:cs typeface="+mn-cs"/>
                  </a:rPr>
                  <a:t>。</a:t>
                </a:r>
                <a:endParaRPr lang="zh-CN" altLang="zh-CN" sz="1200" kern="1200" dirty="0">
                  <a:solidFill>
                    <a:schemeClr val="tx1"/>
                  </a:solidFill>
                  <a:effectLst/>
                  <a:latin typeface="+mn-lt"/>
                  <a:ea typeface="+mn-ea"/>
                  <a:cs typeface="+mn-cs"/>
                </a:endParaRPr>
              </a:p>
            </p:txBody>
          </p:sp>
        </mc:Choice>
        <mc:Fallback>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mn-ea"/>
                    <a:cs typeface="+mn-cs"/>
                  </a:rPr>
                  <a:t>当穿孔损伤直径</a:t>
                </a:r>
                <a:r>
                  <a:rPr lang="en-US" altLang="zh-CN" sz="1200" i="0" kern="1200">
                    <a:solidFill>
                      <a:schemeClr val="tx1"/>
                    </a:solidFill>
                    <a:effectLst/>
                    <a:latin typeface="+mn-lt"/>
                    <a:ea typeface="+mn-ea"/>
                    <a:cs typeface="+mn-cs"/>
                  </a:rPr>
                  <a:t>Φ=7mm</a:t>
                </a:r>
                <a:r>
                  <a:rPr lang="zh-CN" altLang="zh-CN" sz="1200" kern="1200" dirty="0">
                    <a:solidFill>
                      <a:schemeClr val="tx1"/>
                    </a:solidFill>
                    <a:effectLst/>
                    <a:latin typeface="+mn-lt"/>
                    <a:ea typeface="+mn-ea"/>
                    <a:cs typeface="+mn-cs"/>
                  </a:rPr>
                  <a:t>、</a:t>
                </a:r>
                <a:r>
                  <a:rPr lang="en-US" altLang="zh-CN" sz="1200" i="0" kern="1200">
                    <a:solidFill>
                      <a:schemeClr val="tx1"/>
                    </a:solidFill>
                    <a:effectLst/>
                    <a:latin typeface="+mn-lt"/>
                    <a:ea typeface="+mn-ea"/>
                    <a:cs typeface="+mn-cs"/>
                  </a:rPr>
                  <a:t>Φ=21mm</a:t>
                </a:r>
                <a:r>
                  <a:rPr lang="zh-CN" altLang="zh-CN" sz="1200" kern="1200" dirty="0">
                    <a:solidFill>
                      <a:schemeClr val="tx1"/>
                    </a:solidFill>
                    <a:effectLst/>
                    <a:latin typeface="+mn-lt"/>
                    <a:ea typeface="+mn-ea"/>
                    <a:cs typeface="+mn-cs"/>
                  </a:rPr>
                  <a:t>时，单级检测方法的定位误差分别为</a:t>
                </a:r>
                <a:r>
                  <a:rPr lang="en-US" altLang="zh-CN" sz="1200" kern="1200" dirty="0">
                    <a:solidFill>
                      <a:schemeClr val="tx1"/>
                    </a:solidFill>
                    <a:effectLst/>
                    <a:latin typeface="+mn-lt"/>
                    <a:ea typeface="+mn-ea"/>
                    <a:cs typeface="+mn-cs"/>
                  </a:rPr>
                  <a:t>15.89%</a:t>
                </a:r>
                <a:r>
                  <a:rPr lang="zh-CN" altLang="zh-CN" sz="1200" kern="1200" dirty="0">
                    <a:solidFill>
                      <a:schemeClr val="tx1"/>
                    </a:solidFill>
                    <a:effectLst/>
                    <a:latin typeface="+mn-lt"/>
                    <a:ea typeface="+mn-ea"/>
                    <a:cs typeface="+mn-cs"/>
                  </a:rPr>
                  <a:t>与</a:t>
                </a:r>
                <a:r>
                  <a:rPr lang="en-US" altLang="zh-CN" sz="1200" kern="1200" dirty="0">
                    <a:solidFill>
                      <a:schemeClr val="tx1"/>
                    </a:solidFill>
                    <a:effectLst/>
                    <a:latin typeface="+mn-lt"/>
                    <a:ea typeface="+mn-ea"/>
                    <a:cs typeface="+mn-cs"/>
                  </a:rPr>
                  <a:t>6.35%</a:t>
                </a:r>
                <a:r>
                  <a:rPr lang="zh-CN" altLang="zh-CN" sz="1200" kern="1200" dirty="0">
                    <a:solidFill>
                      <a:schemeClr val="tx1"/>
                    </a:solidFill>
                    <a:effectLst/>
                    <a:latin typeface="+mn-lt"/>
                    <a:ea typeface="+mn-ea"/>
                    <a:cs typeface="+mn-cs"/>
                  </a:rPr>
                  <a:t>，定位精度较差，说明该方法对于穿孔损伤尺度的适用范围较小，定位稳定性较差；而多级检测定位误差则稳定在</a:t>
                </a:r>
                <a:r>
                  <a:rPr lang="en-US" altLang="zh-CN" sz="1200" kern="1200" dirty="0">
                    <a:solidFill>
                      <a:schemeClr val="tx1"/>
                    </a:solidFill>
                    <a:effectLst/>
                    <a:latin typeface="+mn-lt"/>
                    <a:ea typeface="+mn-ea"/>
                    <a:cs typeface="+mn-cs"/>
                  </a:rPr>
                  <a:t>4%</a:t>
                </a:r>
                <a:r>
                  <a:rPr lang="zh-CN" altLang="zh-CN" sz="1200" kern="1200" dirty="0">
                    <a:solidFill>
                      <a:schemeClr val="tx1"/>
                    </a:solidFill>
                    <a:effectLst/>
                    <a:latin typeface="+mn-lt"/>
                    <a:ea typeface="+mn-ea"/>
                    <a:cs typeface="+mn-cs"/>
                  </a:rPr>
                  <a:t>以下，定位稳定性好且精度较高。</a:t>
                </a:r>
              </a:p>
              <a:p>
                <a:r>
                  <a:rPr lang="zh-CN" altLang="zh-CN" sz="1200" kern="1200" dirty="0">
                    <a:solidFill>
                      <a:schemeClr val="tx1"/>
                    </a:solidFill>
                    <a:effectLst/>
                    <a:latin typeface="+mn-lt"/>
                    <a:ea typeface="+mn-ea"/>
                    <a:cs typeface="+mn-cs"/>
                  </a:rPr>
                  <a:t>对于损伤尺度的识别，</a:t>
                </a:r>
                <a:r>
                  <a:rPr lang="en-US" altLang="zh-CN" sz="1200" i="0" kern="1200">
                    <a:solidFill>
                      <a:schemeClr val="tx1"/>
                    </a:solidFill>
                    <a:effectLst/>
                    <a:latin typeface="+mn-lt"/>
                    <a:ea typeface="+mn-ea"/>
                    <a:cs typeface="+mn-cs"/>
                  </a:rPr>
                  <a:t>Φ</a:t>
                </a:r>
                <a:r>
                  <a:rPr lang="zh-CN" altLang="zh-CN" sz="1200" kern="1200" dirty="0">
                    <a:solidFill>
                      <a:schemeClr val="tx1"/>
                    </a:solidFill>
                    <a:effectLst/>
                    <a:latin typeface="+mn-lt"/>
                    <a:ea typeface="+mn-ea"/>
                    <a:cs typeface="+mn-cs"/>
                  </a:rPr>
                  <a:t>取不同值时单级检测误差均在</a:t>
                </a:r>
                <a:r>
                  <a:rPr lang="en-US" altLang="zh-CN" sz="1200" kern="1200" dirty="0">
                    <a:solidFill>
                      <a:schemeClr val="tx1"/>
                    </a:solidFill>
                    <a:effectLst/>
                    <a:latin typeface="+mn-lt"/>
                    <a:ea typeface="+mn-ea"/>
                    <a:cs typeface="+mn-cs"/>
                  </a:rPr>
                  <a:t>30%</a:t>
                </a:r>
                <a:r>
                  <a:rPr lang="zh-CN" altLang="zh-CN" sz="1200" kern="1200" dirty="0">
                    <a:solidFill>
                      <a:schemeClr val="tx1"/>
                    </a:solidFill>
                    <a:effectLst/>
                    <a:latin typeface="+mn-lt"/>
                    <a:ea typeface="+mn-ea"/>
                    <a:cs typeface="+mn-cs"/>
                  </a:rPr>
                  <a:t>以上，可见该方法难以对穿孔损伤的尺寸进行较为精确的评估；相反地，对于</a:t>
                </a:r>
                <a:r>
                  <a:rPr lang="en-US" altLang="zh-CN" sz="1200" i="0" kern="1200">
                    <a:solidFill>
                      <a:schemeClr val="tx1"/>
                    </a:solidFill>
                    <a:effectLst/>
                    <a:latin typeface="+mn-lt"/>
                    <a:ea typeface="+mn-ea"/>
                    <a:cs typeface="+mn-cs"/>
                  </a:rPr>
                  <a:t>Φ=7mm</a:t>
                </a:r>
                <a:r>
                  <a:rPr lang="zh-CN" altLang="zh-CN" sz="1200" kern="1200" dirty="0">
                    <a:solidFill>
                      <a:schemeClr val="tx1"/>
                    </a:solidFill>
                    <a:effectLst/>
                    <a:latin typeface="+mn-lt"/>
                    <a:ea typeface="+mn-ea"/>
                    <a:cs typeface="+mn-cs"/>
                  </a:rPr>
                  <a:t>、</a:t>
                </a:r>
                <a:r>
                  <a:rPr lang="en-US" altLang="zh-CN" sz="1200" i="0" kern="1200">
                    <a:solidFill>
                      <a:schemeClr val="tx1"/>
                    </a:solidFill>
                    <a:effectLst/>
                    <a:latin typeface="+mn-lt"/>
                    <a:ea typeface="+mn-ea"/>
                    <a:cs typeface="+mn-cs"/>
                  </a:rPr>
                  <a:t>Φ=10.5mm</a:t>
                </a:r>
                <a:r>
                  <a:rPr lang="zh-CN" altLang="zh-CN" sz="1200" kern="1200" dirty="0">
                    <a:solidFill>
                      <a:schemeClr val="tx1"/>
                    </a:solidFill>
                    <a:effectLst/>
                    <a:latin typeface="+mn-lt"/>
                    <a:ea typeface="+mn-ea"/>
                    <a:cs typeface="+mn-cs"/>
                  </a:rPr>
                  <a:t>、</a:t>
                </a:r>
                <a:r>
                  <a:rPr lang="en-US" altLang="zh-CN" sz="1200" i="0" kern="1200">
                    <a:solidFill>
                      <a:schemeClr val="tx1"/>
                    </a:solidFill>
                    <a:effectLst/>
                    <a:latin typeface="+mn-lt"/>
                    <a:ea typeface="+mn-ea"/>
                    <a:cs typeface="+mn-cs"/>
                  </a:rPr>
                  <a:t>Φ=14mm</a:t>
                </a:r>
                <a:r>
                  <a:rPr lang="zh-CN" altLang="zh-CN" sz="1200" kern="1200" dirty="0">
                    <a:solidFill>
                      <a:schemeClr val="tx1"/>
                    </a:solidFill>
                    <a:effectLst/>
                    <a:latin typeface="+mn-lt"/>
                    <a:ea typeface="+mn-ea"/>
                    <a:cs typeface="+mn-cs"/>
                  </a:rPr>
                  <a:t>、</a:t>
                </a:r>
                <a:r>
                  <a:rPr lang="en-US" altLang="zh-CN" sz="1200" i="0" kern="1200">
                    <a:solidFill>
                      <a:schemeClr val="tx1"/>
                    </a:solidFill>
                    <a:effectLst/>
                    <a:latin typeface="+mn-lt"/>
                    <a:ea typeface="+mn-ea"/>
                    <a:cs typeface="+mn-cs"/>
                  </a:rPr>
                  <a:t>Φ=17.5mm</a:t>
                </a:r>
                <a:r>
                  <a:rPr lang="zh-CN" altLang="zh-CN" sz="1200" kern="1200" dirty="0">
                    <a:solidFill>
                      <a:schemeClr val="tx1"/>
                    </a:solidFill>
                    <a:effectLst/>
                    <a:latin typeface="+mn-lt"/>
                    <a:ea typeface="+mn-ea"/>
                    <a:cs typeface="+mn-cs"/>
                  </a:rPr>
                  <a:t>、</a:t>
                </a:r>
                <a:r>
                  <a:rPr lang="en-US" altLang="zh-CN" sz="1200" i="0" kern="1200">
                    <a:solidFill>
                      <a:schemeClr val="tx1"/>
                    </a:solidFill>
                    <a:effectLst/>
                    <a:latin typeface="+mn-lt"/>
                    <a:ea typeface="+mn-ea"/>
                    <a:cs typeface="+mn-cs"/>
                  </a:rPr>
                  <a:t>Φ=21mm</a:t>
                </a:r>
                <a:r>
                  <a:rPr lang="zh-CN" altLang="zh-CN" sz="1200" kern="1200" dirty="0">
                    <a:solidFill>
                      <a:schemeClr val="tx1"/>
                    </a:solidFill>
                    <a:effectLst/>
                    <a:latin typeface="+mn-lt"/>
                    <a:ea typeface="+mn-ea"/>
                    <a:cs typeface="+mn-cs"/>
                  </a:rPr>
                  <a:t>五种情况，多级方法下损伤尺度评估误差分别为</a:t>
                </a:r>
                <a:r>
                  <a:rPr lang="en-US" altLang="zh-CN" sz="1200" kern="1200" dirty="0">
                    <a:solidFill>
                      <a:schemeClr val="tx1"/>
                    </a:solidFill>
                    <a:effectLst/>
                    <a:latin typeface="+mn-lt"/>
                    <a:ea typeface="+mn-ea"/>
                    <a:cs typeface="+mn-cs"/>
                  </a:rPr>
                  <a:t>15.23%</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15.25%</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15.17%</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1.82%</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8.05%</a:t>
                </a:r>
                <a:r>
                  <a:rPr lang="zh-CN" altLang="zh-CN" sz="1200" kern="1200" dirty="0">
                    <a:solidFill>
                      <a:schemeClr val="tx1"/>
                    </a:solidFill>
                    <a:effectLst/>
                    <a:latin typeface="+mn-lt"/>
                    <a:ea typeface="+mn-ea"/>
                    <a:cs typeface="+mn-cs"/>
                  </a:rPr>
                  <a:t>，误差均在</a:t>
                </a:r>
                <a:r>
                  <a:rPr lang="en-US" altLang="zh-CN" sz="1200" kern="1200" dirty="0">
                    <a:solidFill>
                      <a:schemeClr val="tx1"/>
                    </a:solidFill>
                    <a:effectLst/>
                    <a:latin typeface="+mn-lt"/>
                    <a:ea typeface="+mn-ea"/>
                    <a:cs typeface="+mn-cs"/>
                  </a:rPr>
                  <a:t>20%</a:t>
                </a:r>
                <a:r>
                  <a:rPr lang="zh-CN" altLang="zh-CN" sz="1200" kern="1200" dirty="0">
                    <a:solidFill>
                      <a:schemeClr val="tx1"/>
                    </a:solidFill>
                    <a:effectLst/>
                    <a:latin typeface="+mn-lt"/>
                    <a:ea typeface="+mn-ea"/>
                    <a:cs typeface="+mn-cs"/>
                  </a:rPr>
                  <a:t>以下，说明在</a:t>
                </a:r>
                <a:r>
                  <a:rPr lang="en-US" altLang="zh-CN" sz="1200" i="0" kern="1200">
                    <a:solidFill>
                      <a:schemeClr val="tx1"/>
                    </a:solidFill>
                    <a:effectLst/>
                    <a:latin typeface="+mn-lt"/>
                    <a:ea typeface="+mn-ea"/>
                    <a:cs typeface="+mn-cs"/>
                  </a:rPr>
                  <a:t>Φ</a:t>
                </a:r>
                <a:r>
                  <a:rPr lang="zh-CN" altLang="zh-CN" sz="1200" kern="1200" dirty="0">
                    <a:solidFill>
                      <a:schemeClr val="tx1"/>
                    </a:solidFill>
                    <a:effectLst/>
                    <a:latin typeface="+mn-lt"/>
                    <a:ea typeface="+mn-ea"/>
                    <a:cs typeface="+mn-cs"/>
                  </a:rPr>
                  <a:t>取不同值时该方法均能对损伤尺寸进行较为准确的评估，该方法的适用性得到验证。然而，损伤尺寸的大小对检测精度的影响不明确</a:t>
                </a:r>
                <a:r>
                  <a:rPr lang="zh-CN" altLang="zh-CN" sz="1200" kern="1200" dirty="0" smtClean="0">
                    <a:solidFill>
                      <a:schemeClr val="tx1"/>
                    </a:solidFill>
                    <a:effectLst/>
                    <a:latin typeface="+mn-lt"/>
                    <a:ea typeface="+mn-ea"/>
                    <a:cs typeface="+mn-cs"/>
                  </a:rPr>
                  <a:t>。</a:t>
                </a:r>
                <a:endParaRPr lang="zh-CN" altLang="zh-CN" sz="1200" kern="1200" dirty="0">
                  <a:solidFill>
                    <a:schemeClr val="tx1"/>
                  </a:solidFill>
                  <a:effectLst/>
                  <a:latin typeface="+mn-lt"/>
                  <a:ea typeface="+mn-ea"/>
                  <a:cs typeface="+mn-cs"/>
                </a:endParaRPr>
              </a:p>
            </p:txBody>
          </p:sp>
        </mc:Fallback>
      </mc:AlternateContent>
      <p:sp>
        <p:nvSpPr>
          <p:cNvPr id="4" name="灯片编号占位符 3"/>
          <p:cNvSpPr>
            <a:spLocks noGrp="1"/>
          </p:cNvSpPr>
          <p:nvPr>
            <p:ph type="sldNum" sz="quarter" idx="10"/>
          </p:nvPr>
        </p:nvSpPr>
        <p:spPr/>
        <p:txBody>
          <a:bodyPr/>
          <a:lstStyle/>
          <a:p>
            <a:pPr>
              <a:defRPr/>
            </a:pPr>
            <a:fld id="{A0761306-F971-4BE0-B5E7-52EEE4E11031}" type="slidenum">
              <a:rPr lang="zh-CN" altLang="en-US" smtClean="0"/>
              <a:pPr>
                <a:defRPr/>
              </a:pPr>
              <a:t>24</a:t>
            </a:fld>
            <a:endParaRPr lang="zh-CN" altLang="en-US"/>
          </a:p>
        </p:txBody>
      </p:sp>
    </p:spTree>
    <p:extLst>
      <p:ext uri="{BB962C8B-B14F-4D97-AF65-F5344CB8AC3E}">
        <p14:creationId xmlns:p14="http://schemas.microsoft.com/office/powerpoint/2010/main" val="120557731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smtClean="0"/>
          </a:p>
        </p:txBody>
      </p:sp>
      <p:sp>
        <p:nvSpPr>
          <p:cNvPr id="31748" name="灯片编号占位符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defRPr/>
            </a:pPr>
            <a:fld id="{5D7B8559-943B-4667-97D0-4ABBE4DED847}" type="slidenum">
              <a:rPr lang="zh-CN" altLang="en-US" smtClean="0">
                <a:solidFill>
                  <a:prstClr val="black"/>
                </a:solidFill>
              </a:rPr>
              <a:pPr>
                <a:defRPr/>
              </a:pPr>
              <a:t>25</a:t>
            </a:fld>
            <a:endParaRPr lang="zh-CN" altLang="en-US" smtClean="0">
              <a:solidFill>
                <a:prstClr val="black"/>
              </a:solidFill>
            </a:endParaRPr>
          </a:p>
        </p:txBody>
      </p:sp>
    </p:spTree>
    <p:extLst>
      <p:ext uri="{BB962C8B-B14F-4D97-AF65-F5344CB8AC3E}">
        <p14:creationId xmlns:p14="http://schemas.microsoft.com/office/powerpoint/2010/main" val="44324124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mn-ea"/>
                    <a:cs typeface="+mn-cs"/>
                  </a:rPr>
                  <a:t>为与数值模拟保持一致，实验中仍采用</a:t>
                </a:r>
                <a14:m>
                  <m:oMath xmlns:m="http://schemas.openxmlformats.org/officeDocument/2006/math">
                    <m:r>
                      <a:rPr lang="en-US" altLang="zh-CN" sz="1200" kern="1200">
                        <a:solidFill>
                          <a:schemeClr val="tx1"/>
                        </a:solidFill>
                        <a:effectLst/>
                        <a:latin typeface="+mn-lt"/>
                        <a:ea typeface="+mn-ea"/>
                        <a:cs typeface="+mn-cs"/>
                      </a:rPr>
                      <m:t>800</m:t>
                    </m:r>
                    <m:r>
                      <m:rPr>
                        <m:sty m:val="p"/>
                      </m:rPr>
                      <a:rPr lang="en-US" altLang="zh-CN" sz="1200" kern="1200">
                        <a:solidFill>
                          <a:schemeClr val="tx1"/>
                        </a:solidFill>
                        <a:effectLst/>
                        <a:latin typeface="+mn-lt"/>
                        <a:ea typeface="+mn-ea"/>
                        <a:cs typeface="+mn-cs"/>
                      </a:rPr>
                      <m:t>mm</m:t>
                    </m:r>
                    <m:r>
                      <a:rPr lang="en-US" altLang="zh-CN" sz="1200" kern="1200">
                        <a:solidFill>
                          <a:schemeClr val="tx1"/>
                        </a:solidFill>
                        <a:effectLst/>
                        <a:latin typeface="+mn-lt"/>
                        <a:ea typeface="+mn-ea"/>
                        <a:cs typeface="+mn-cs"/>
                      </a:rPr>
                      <m:t>×800</m:t>
                    </m:r>
                    <m:r>
                      <m:rPr>
                        <m:sty m:val="p"/>
                      </m:rPr>
                      <a:rPr lang="en-US" altLang="zh-CN" sz="1200" kern="1200">
                        <a:solidFill>
                          <a:schemeClr val="tx1"/>
                        </a:solidFill>
                        <a:effectLst/>
                        <a:latin typeface="+mn-lt"/>
                        <a:ea typeface="+mn-ea"/>
                        <a:cs typeface="+mn-cs"/>
                      </a:rPr>
                      <m:t>mm</m:t>
                    </m:r>
                  </m:oMath>
                </a14:m>
                <a:r>
                  <a:rPr lang="zh-CN" altLang="zh-CN" sz="1200" kern="1200" dirty="0">
                    <a:solidFill>
                      <a:schemeClr val="tx1"/>
                    </a:solidFill>
                    <a:effectLst/>
                    <a:latin typeface="+mn-lt"/>
                    <a:ea typeface="+mn-ea"/>
                    <a:cs typeface="+mn-cs"/>
                  </a:rPr>
                  <a:t>的铝板，板厚为</a:t>
                </a:r>
                <a:r>
                  <a:rPr lang="en-US" altLang="zh-CN" sz="1200" kern="1200" dirty="0">
                    <a:solidFill>
                      <a:schemeClr val="tx1"/>
                    </a:solidFill>
                    <a:effectLst/>
                    <a:latin typeface="+mn-lt"/>
                    <a:ea typeface="+mn-ea"/>
                    <a:cs typeface="+mn-cs"/>
                  </a:rPr>
                  <a:t>1.293mm</a:t>
                </a:r>
                <a:r>
                  <a:rPr lang="zh-CN" altLang="zh-CN" sz="1200" kern="1200" dirty="0">
                    <a:solidFill>
                      <a:schemeClr val="tx1"/>
                    </a:solidFill>
                    <a:effectLst/>
                    <a:latin typeface="+mn-lt"/>
                    <a:ea typeface="+mn-ea"/>
                    <a:cs typeface="+mn-cs"/>
                  </a:rPr>
                  <a:t>，我们首先对完好铝板进行测试。同样以板中心作为坐标原点，于</a:t>
                </a:r>
                <a14:m>
                  <m:oMath xmlns:m="http://schemas.openxmlformats.org/officeDocument/2006/math">
                    <m:d>
                      <m:dPr>
                        <m:ctrlPr>
                          <a:rPr lang="zh-CN" altLang="zh-CN" sz="1200" i="1" kern="1200">
                            <a:solidFill>
                              <a:schemeClr val="tx1"/>
                            </a:solidFill>
                            <a:effectLst/>
                            <a:latin typeface="+mn-lt"/>
                            <a:ea typeface="+mn-ea"/>
                            <a:cs typeface="+mn-cs"/>
                          </a:rPr>
                        </m:ctrlPr>
                      </m:dPr>
                      <m:e>
                        <m:r>
                          <a:rPr lang="en-US" altLang="zh-CN" sz="1200" kern="1200">
                            <a:solidFill>
                              <a:schemeClr val="tx1"/>
                            </a:solidFill>
                            <a:effectLst/>
                            <a:latin typeface="+mn-lt"/>
                            <a:ea typeface="+mn-ea"/>
                            <a:cs typeface="+mn-cs"/>
                          </a:rPr>
                          <m:t>90</m:t>
                        </m:r>
                        <m:r>
                          <m:rPr>
                            <m:sty m:val="p"/>
                          </m:rPr>
                          <a:rPr lang="en-US" altLang="zh-CN" sz="1200" kern="1200">
                            <a:solidFill>
                              <a:schemeClr val="tx1"/>
                            </a:solidFill>
                            <a:effectLst/>
                            <a:latin typeface="+mn-lt"/>
                            <a:ea typeface="+mn-ea"/>
                            <a:cs typeface="+mn-cs"/>
                          </a:rPr>
                          <m:t>mm</m:t>
                        </m:r>
                        <m:r>
                          <a:rPr lang="en-US" altLang="zh-CN" sz="1200" kern="1200">
                            <a:solidFill>
                              <a:schemeClr val="tx1"/>
                            </a:solidFill>
                            <a:effectLst/>
                            <a:latin typeface="+mn-lt"/>
                            <a:ea typeface="+mn-ea"/>
                            <a:cs typeface="+mn-cs"/>
                          </a:rPr>
                          <m:t>,</m:t>
                        </m:r>
                        <m:r>
                          <a:rPr lang="en-US" altLang="zh-CN" sz="1200" i="1" kern="1200">
                            <a:solidFill>
                              <a:schemeClr val="tx1"/>
                            </a:solidFill>
                            <a:effectLst/>
                            <a:latin typeface="+mn-lt"/>
                            <a:ea typeface="+mn-ea"/>
                            <a:cs typeface="+mn-cs"/>
                          </a:rPr>
                          <m:t>−</m:t>
                        </m:r>
                        <m:r>
                          <a:rPr lang="en-US" altLang="zh-CN" sz="1200" kern="1200">
                            <a:solidFill>
                              <a:schemeClr val="tx1"/>
                            </a:solidFill>
                            <a:effectLst/>
                            <a:latin typeface="+mn-lt"/>
                            <a:ea typeface="+mn-ea"/>
                            <a:cs typeface="+mn-cs"/>
                          </a:rPr>
                          <m:t>30</m:t>
                        </m:r>
                        <m:r>
                          <m:rPr>
                            <m:sty m:val="p"/>
                          </m:rPr>
                          <a:rPr lang="en-US" altLang="zh-CN" sz="1200" kern="1200">
                            <a:solidFill>
                              <a:schemeClr val="tx1"/>
                            </a:solidFill>
                            <a:effectLst/>
                            <a:latin typeface="+mn-lt"/>
                            <a:ea typeface="+mn-ea"/>
                            <a:cs typeface="+mn-cs"/>
                          </a:rPr>
                          <m:t>mm</m:t>
                        </m:r>
                      </m:e>
                    </m:d>
                  </m:oMath>
                </a14:m>
                <a:r>
                  <a:rPr lang="zh-CN" altLang="zh-CN" sz="1200" kern="1200" dirty="0">
                    <a:solidFill>
                      <a:schemeClr val="tx1"/>
                    </a:solidFill>
                    <a:effectLst/>
                    <a:latin typeface="+mn-lt"/>
                    <a:ea typeface="+mn-ea"/>
                    <a:cs typeface="+mn-cs"/>
                  </a:rPr>
                  <a:t>处布置一直径为</a:t>
                </a:r>
                <a:r>
                  <a:rPr lang="en-US" altLang="zh-CN" sz="1200" kern="1200" dirty="0">
                    <a:solidFill>
                      <a:schemeClr val="tx1"/>
                    </a:solidFill>
                    <a:effectLst/>
                    <a:latin typeface="+mn-lt"/>
                    <a:ea typeface="+mn-ea"/>
                    <a:cs typeface="+mn-cs"/>
                  </a:rPr>
                  <a:t>7mm</a:t>
                </a:r>
                <a:r>
                  <a:rPr lang="zh-CN" altLang="zh-CN" sz="1200" kern="1200" dirty="0">
                    <a:solidFill>
                      <a:schemeClr val="tx1"/>
                    </a:solidFill>
                    <a:effectLst/>
                    <a:latin typeface="+mn-lt"/>
                    <a:ea typeface="+mn-ea"/>
                    <a:cs typeface="+mn-cs"/>
                  </a:rPr>
                  <a:t>的穿孔损伤，进行含孔铝板检测</a:t>
                </a:r>
                <a:r>
                  <a:rPr lang="zh-CN" altLang="zh-CN" sz="1200" kern="1200" dirty="0" smtClean="0">
                    <a:solidFill>
                      <a:schemeClr val="tx1"/>
                    </a:solidFill>
                    <a:effectLst/>
                    <a:latin typeface="+mn-lt"/>
                    <a:ea typeface="+mn-ea"/>
                    <a:cs typeface="+mn-cs"/>
                  </a:rPr>
                  <a:t>。</a:t>
                </a:r>
                <a:endParaRPr lang="en-US" altLang="zh-CN" sz="1200" kern="1200" dirty="0" smtClean="0">
                  <a:solidFill>
                    <a:schemeClr val="tx1"/>
                  </a:solidFill>
                  <a:effectLst/>
                  <a:latin typeface="+mn-lt"/>
                  <a:ea typeface="+mn-ea"/>
                  <a:cs typeface="+mn-cs"/>
                </a:endParaRPr>
              </a:p>
              <a:p>
                <a:r>
                  <a:rPr lang="zh-CN" altLang="zh-CN" sz="1200" kern="1200" dirty="0" smtClean="0">
                    <a:solidFill>
                      <a:schemeClr val="tx1"/>
                    </a:solidFill>
                    <a:effectLst/>
                    <a:latin typeface="+mn-lt"/>
                    <a:ea typeface="+mn-ea"/>
                    <a:cs typeface="+mn-cs"/>
                  </a:rPr>
                  <a:t>实验采用单面布片的方式，在铝板上表面布置</a:t>
                </a:r>
                <a:r>
                  <a:rPr lang="en-US" altLang="zh-CN" sz="1200" kern="1200" dirty="0" smtClean="0">
                    <a:solidFill>
                      <a:schemeClr val="tx1"/>
                    </a:solidFill>
                    <a:effectLst/>
                    <a:latin typeface="+mn-lt"/>
                    <a:ea typeface="+mn-ea"/>
                    <a:cs typeface="+mn-cs"/>
                  </a:rPr>
                  <a:t>9</a:t>
                </a:r>
                <a:r>
                  <a:rPr lang="zh-CN" altLang="zh-CN" sz="1200" kern="1200" dirty="0" smtClean="0">
                    <a:solidFill>
                      <a:schemeClr val="tx1"/>
                    </a:solidFill>
                    <a:effectLst/>
                    <a:latin typeface="+mn-lt"/>
                    <a:ea typeface="+mn-ea"/>
                    <a:cs typeface="+mn-cs"/>
                  </a:rPr>
                  <a:t>枚直径</a:t>
                </a:r>
                <a:r>
                  <a:rPr lang="en-US" altLang="zh-CN" sz="1200" kern="1200" dirty="0" smtClean="0">
                    <a:solidFill>
                      <a:schemeClr val="tx1"/>
                    </a:solidFill>
                    <a:effectLst/>
                    <a:latin typeface="+mn-lt"/>
                    <a:ea typeface="+mn-ea"/>
                    <a:cs typeface="+mn-cs"/>
                  </a:rPr>
                  <a:t>5.4mm</a:t>
                </a:r>
                <a:r>
                  <a:rPr lang="zh-CN" altLang="zh-CN" sz="1200" kern="1200" dirty="0" smtClean="0">
                    <a:solidFill>
                      <a:schemeClr val="tx1"/>
                    </a:solidFill>
                    <a:effectLst/>
                    <a:latin typeface="+mn-lt"/>
                    <a:ea typeface="+mn-ea"/>
                    <a:cs typeface="+mn-cs"/>
                  </a:rPr>
                  <a:t>、厚度</a:t>
                </a:r>
                <a:r>
                  <a:rPr lang="en-US" altLang="zh-CN" sz="1200" kern="1200" dirty="0" smtClean="0">
                    <a:solidFill>
                      <a:schemeClr val="tx1"/>
                    </a:solidFill>
                    <a:effectLst/>
                    <a:latin typeface="+mn-lt"/>
                    <a:ea typeface="+mn-ea"/>
                    <a:cs typeface="+mn-cs"/>
                  </a:rPr>
                  <a:t>1mm</a:t>
                </a:r>
                <a:r>
                  <a:rPr lang="zh-CN" altLang="zh-CN" sz="1200" kern="1200" dirty="0" smtClean="0">
                    <a:solidFill>
                      <a:schemeClr val="tx1"/>
                    </a:solidFill>
                    <a:effectLst/>
                    <a:latin typeface="+mn-lt"/>
                    <a:ea typeface="+mn-ea"/>
                    <a:cs typeface="+mn-cs"/>
                  </a:rPr>
                  <a:t>的压电片（</a:t>
                </a:r>
                <a:r>
                  <a:rPr lang="en-US" altLang="zh-CN" sz="1200" kern="1200" dirty="0" smtClean="0">
                    <a:solidFill>
                      <a:schemeClr val="tx1"/>
                    </a:solidFill>
                    <a:effectLst/>
                    <a:latin typeface="+mn-lt"/>
                    <a:ea typeface="+mn-ea"/>
                    <a:cs typeface="+mn-cs"/>
                  </a:rPr>
                  <a:t>PZT0~PZT8</a:t>
                </a:r>
                <a:r>
                  <a:rPr lang="zh-CN" altLang="zh-CN" sz="1200" kern="1200" dirty="0" smtClean="0">
                    <a:solidFill>
                      <a:schemeClr val="tx1"/>
                    </a:solidFill>
                    <a:effectLst/>
                    <a:latin typeface="+mn-lt"/>
                    <a:ea typeface="+mn-ea"/>
                    <a:cs typeface="+mn-cs"/>
                  </a:rPr>
                  <a:t>），其材料为</a:t>
                </a:r>
                <a:r>
                  <a:rPr lang="en-US" altLang="zh-CN" sz="1200" kern="1200" dirty="0" smtClean="0">
                    <a:solidFill>
                      <a:schemeClr val="tx1"/>
                    </a:solidFill>
                    <a:effectLst/>
                    <a:latin typeface="+mn-lt"/>
                    <a:ea typeface="+mn-ea"/>
                    <a:cs typeface="+mn-cs"/>
                  </a:rPr>
                  <a:t>PSN-33</a:t>
                </a:r>
                <a:r>
                  <a:rPr lang="zh-CN" altLang="zh-CN" sz="1200" kern="1200" dirty="0" smtClean="0">
                    <a:solidFill>
                      <a:schemeClr val="tx1"/>
                    </a:solidFill>
                    <a:effectLst/>
                    <a:latin typeface="+mn-lt"/>
                    <a:ea typeface="+mn-ea"/>
                    <a:cs typeface="+mn-cs"/>
                  </a:rPr>
                  <a:t>，谐振频率</a:t>
                </a:r>
                <a:r>
                  <a:rPr lang="en-US" altLang="zh-CN" sz="1200" kern="1200" dirty="0" smtClean="0">
                    <a:solidFill>
                      <a:schemeClr val="tx1"/>
                    </a:solidFill>
                    <a:effectLst/>
                    <a:latin typeface="+mn-lt"/>
                    <a:ea typeface="+mn-ea"/>
                    <a:cs typeface="+mn-cs"/>
                  </a:rPr>
                  <a:t>383kHz</a:t>
                </a:r>
                <a:r>
                  <a:rPr lang="zh-CN" altLang="zh-CN" sz="1200" kern="1200" dirty="0" smtClean="0">
                    <a:solidFill>
                      <a:schemeClr val="tx1"/>
                    </a:solidFill>
                    <a:effectLst/>
                    <a:latin typeface="+mn-lt"/>
                    <a:ea typeface="+mn-ea"/>
                    <a:cs typeface="+mn-cs"/>
                  </a:rPr>
                  <a:t>，布片方案与实验装置如图</a:t>
                </a:r>
                <a:r>
                  <a:rPr lang="en-US" altLang="zh-CN" sz="1200" kern="1200" dirty="0" smtClean="0">
                    <a:solidFill>
                      <a:schemeClr val="tx1"/>
                    </a:solidFill>
                    <a:effectLst/>
                    <a:latin typeface="+mn-lt"/>
                    <a:ea typeface="+mn-ea"/>
                    <a:cs typeface="+mn-cs"/>
                  </a:rPr>
                  <a:t>4.1.1</a:t>
                </a:r>
                <a:r>
                  <a:rPr lang="zh-CN" altLang="zh-CN" sz="1200" kern="1200" dirty="0" smtClean="0">
                    <a:solidFill>
                      <a:schemeClr val="tx1"/>
                    </a:solidFill>
                    <a:effectLst/>
                    <a:latin typeface="+mn-lt"/>
                    <a:ea typeface="+mn-ea"/>
                    <a:cs typeface="+mn-cs"/>
                  </a:rPr>
                  <a:t>所示。其中</a:t>
                </a:r>
                <a:r>
                  <a:rPr lang="en-US" altLang="zh-CN" sz="1200" kern="1200" dirty="0" smtClean="0">
                    <a:solidFill>
                      <a:schemeClr val="tx1"/>
                    </a:solidFill>
                    <a:effectLst/>
                    <a:latin typeface="+mn-lt"/>
                    <a:ea typeface="+mn-ea"/>
                    <a:cs typeface="+mn-cs"/>
                  </a:rPr>
                  <a:t>DG1022</a:t>
                </a:r>
                <a:r>
                  <a:rPr lang="zh-CN" altLang="zh-CN" sz="1200" kern="1200" dirty="0" smtClean="0">
                    <a:solidFill>
                      <a:schemeClr val="tx1"/>
                    </a:solidFill>
                    <a:effectLst/>
                    <a:latin typeface="+mn-lt"/>
                    <a:ea typeface="+mn-ea"/>
                    <a:cs typeface="+mn-cs"/>
                  </a:rPr>
                  <a:t>为信号发生器，作为信号源向充当激励点的压电片施加径向振动激励；</a:t>
                </a:r>
                <a:r>
                  <a:rPr lang="en-US" altLang="zh-CN" sz="1200" kern="1200" dirty="0" smtClean="0">
                    <a:solidFill>
                      <a:schemeClr val="tx1"/>
                    </a:solidFill>
                    <a:effectLst/>
                    <a:latin typeface="+mn-lt"/>
                    <a:ea typeface="+mn-ea"/>
                    <a:cs typeface="+mn-cs"/>
                  </a:rPr>
                  <a:t>LC574AL</a:t>
                </a:r>
                <a:r>
                  <a:rPr lang="zh-CN" altLang="zh-CN" sz="1200" kern="1200" dirty="0" smtClean="0">
                    <a:solidFill>
                      <a:schemeClr val="tx1"/>
                    </a:solidFill>
                    <a:effectLst/>
                    <a:latin typeface="+mn-lt"/>
                    <a:ea typeface="+mn-ea"/>
                    <a:cs typeface="+mn-cs"/>
                  </a:rPr>
                  <a:t>为试验中所采用的示波器，用于对接收信号的采集。</a:t>
                </a:r>
                <a:endParaRPr lang="zh-CN" altLang="en-US" dirty="0"/>
              </a:p>
            </p:txBody>
          </p:sp>
        </mc:Choice>
        <mc:Fallback>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mn-ea"/>
                    <a:cs typeface="+mn-cs"/>
                  </a:rPr>
                  <a:t>为与数值模拟保持一致，实验中仍采用</a:t>
                </a:r>
                <a:r>
                  <a:rPr lang="en-US" altLang="zh-CN" sz="1200" i="0" kern="1200">
                    <a:solidFill>
                      <a:schemeClr val="tx1"/>
                    </a:solidFill>
                    <a:effectLst/>
                    <a:latin typeface="+mn-lt"/>
                    <a:ea typeface="+mn-ea"/>
                    <a:cs typeface="+mn-cs"/>
                  </a:rPr>
                  <a:t>800mm×800mm</a:t>
                </a:r>
                <a:r>
                  <a:rPr lang="zh-CN" altLang="zh-CN" sz="1200" kern="1200" dirty="0">
                    <a:solidFill>
                      <a:schemeClr val="tx1"/>
                    </a:solidFill>
                    <a:effectLst/>
                    <a:latin typeface="+mn-lt"/>
                    <a:ea typeface="+mn-ea"/>
                    <a:cs typeface="+mn-cs"/>
                  </a:rPr>
                  <a:t>的铝板，板厚为</a:t>
                </a:r>
                <a:r>
                  <a:rPr lang="en-US" altLang="zh-CN" sz="1200" kern="1200" dirty="0">
                    <a:solidFill>
                      <a:schemeClr val="tx1"/>
                    </a:solidFill>
                    <a:effectLst/>
                    <a:latin typeface="+mn-lt"/>
                    <a:ea typeface="+mn-ea"/>
                    <a:cs typeface="+mn-cs"/>
                  </a:rPr>
                  <a:t>1.293mm</a:t>
                </a:r>
                <a:r>
                  <a:rPr lang="zh-CN" altLang="zh-CN" sz="1200" kern="1200" dirty="0">
                    <a:solidFill>
                      <a:schemeClr val="tx1"/>
                    </a:solidFill>
                    <a:effectLst/>
                    <a:latin typeface="+mn-lt"/>
                    <a:ea typeface="+mn-ea"/>
                    <a:cs typeface="+mn-cs"/>
                  </a:rPr>
                  <a:t>，我们首先对完好铝板进行测试。同样以板中心作为坐标原点，于</a:t>
                </a:r>
                <a:r>
                  <a:rPr lang="zh-CN" altLang="zh-CN" sz="1200" i="0" kern="1200">
                    <a:solidFill>
                      <a:schemeClr val="tx1"/>
                    </a:solidFill>
                    <a:effectLst/>
                    <a:latin typeface="+mn-lt"/>
                    <a:ea typeface="+mn-ea"/>
                    <a:cs typeface="+mn-cs"/>
                  </a:rPr>
                  <a:t>(</a:t>
                </a:r>
                <a:r>
                  <a:rPr lang="en-US" altLang="zh-CN" sz="1200" i="0" kern="1200">
                    <a:solidFill>
                      <a:schemeClr val="tx1"/>
                    </a:solidFill>
                    <a:effectLst/>
                    <a:latin typeface="+mn-lt"/>
                    <a:ea typeface="+mn-ea"/>
                    <a:cs typeface="+mn-cs"/>
                  </a:rPr>
                  <a:t>90mm,−30mm)</a:t>
                </a:r>
                <a:r>
                  <a:rPr lang="zh-CN" altLang="zh-CN" sz="1200" kern="1200" dirty="0">
                    <a:solidFill>
                      <a:schemeClr val="tx1"/>
                    </a:solidFill>
                    <a:effectLst/>
                    <a:latin typeface="+mn-lt"/>
                    <a:ea typeface="+mn-ea"/>
                    <a:cs typeface="+mn-cs"/>
                  </a:rPr>
                  <a:t>处布置一直径为</a:t>
                </a:r>
                <a:r>
                  <a:rPr lang="en-US" altLang="zh-CN" sz="1200" kern="1200" dirty="0">
                    <a:solidFill>
                      <a:schemeClr val="tx1"/>
                    </a:solidFill>
                    <a:effectLst/>
                    <a:latin typeface="+mn-lt"/>
                    <a:ea typeface="+mn-ea"/>
                    <a:cs typeface="+mn-cs"/>
                  </a:rPr>
                  <a:t>7mm</a:t>
                </a:r>
                <a:r>
                  <a:rPr lang="zh-CN" altLang="zh-CN" sz="1200" kern="1200" dirty="0">
                    <a:solidFill>
                      <a:schemeClr val="tx1"/>
                    </a:solidFill>
                    <a:effectLst/>
                    <a:latin typeface="+mn-lt"/>
                    <a:ea typeface="+mn-ea"/>
                    <a:cs typeface="+mn-cs"/>
                  </a:rPr>
                  <a:t>的穿孔损伤，进行含孔铝板检测</a:t>
                </a:r>
                <a:r>
                  <a:rPr lang="zh-CN" altLang="zh-CN" sz="1200" kern="1200" dirty="0" smtClean="0">
                    <a:solidFill>
                      <a:schemeClr val="tx1"/>
                    </a:solidFill>
                    <a:effectLst/>
                    <a:latin typeface="+mn-lt"/>
                    <a:ea typeface="+mn-ea"/>
                    <a:cs typeface="+mn-cs"/>
                  </a:rPr>
                  <a:t>。</a:t>
                </a:r>
                <a:endParaRPr lang="en-US" altLang="zh-CN" sz="1200" kern="1200" dirty="0" smtClean="0">
                  <a:solidFill>
                    <a:schemeClr val="tx1"/>
                  </a:solidFill>
                  <a:effectLst/>
                  <a:latin typeface="+mn-lt"/>
                  <a:ea typeface="+mn-ea"/>
                  <a:cs typeface="+mn-cs"/>
                </a:endParaRPr>
              </a:p>
              <a:p>
                <a:r>
                  <a:rPr lang="zh-CN" altLang="zh-CN" sz="1200" kern="1200" dirty="0" smtClean="0">
                    <a:solidFill>
                      <a:schemeClr val="tx1"/>
                    </a:solidFill>
                    <a:effectLst/>
                    <a:latin typeface="+mn-lt"/>
                    <a:ea typeface="+mn-ea"/>
                    <a:cs typeface="+mn-cs"/>
                  </a:rPr>
                  <a:t>实验采用单面布片的方式，在铝板上表面布置</a:t>
                </a:r>
                <a:r>
                  <a:rPr lang="en-US" altLang="zh-CN" sz="1200" kern="1200" dirty="0" smtClean="0">
                    <a:solidFill>
                      <a:schemeClr val="tx1"/>
                    </a:solidFill>
                    <a:effectLst/>
                    <a:latin typeface="+mn-lt"/>
                    <a:ea typeface="+mn-ea"/>
                    <a:cs typeface="+mn-cs"/>
                  </a:rPr>
                  <a:t>9</a:t>
                </a:r>
                <a:r>
                  <a:rPr lang="zh-CN" altLang="zh-CN" sz="1200" kern="1200" dirty="0" smtClean="0">
                    <a:solidFill>
                      <a:schemeClr val="tx1"/>
                    </a:solidFill>
                    <a:effectLst/>
                    <a:latin typeface="+mn-lt"/>
                    <a:ea typeface="+mn-ea"/>
                    <a:cs typeface="+mn-cs"/>
                  </a:rPr>
                  <a:t>枚直径</a:t>
                </a:r>
                <a:r>
                  <a:rPr lang="en-US" altLang="zh-CN" sz="1200" kern="1200" dirty="0" smtClean="0">
                    <a:solidFill>
                      <a:schemeClr val="tx1"/>
                    </a:solidFill>
                    <a:effectLst/>
                    <a:latin typeface="+mn-lt"/>
                    <a:ea typeface="+mn-ea"/>
                    <a:cs typeface="+mn-cs"/>
                  </a:rPr>
                  <a:t>5.4mm</a:t>
                </a:r>
                <a:r>
                  <a:rPr lang="zh-CN" altLang="zh-CN" sz="1200" kern="1200" dirty="0" smtClean="0">
                    <a:solidFill>
                      <a:schemeClr val="tx1"/>
                    </a:solidFill>
                    <a:effectLst/>
                    <a:latin typeface="+mn-lt"/>
                    <a:ea typeface="+mn-ea"/>
                    <a:cs typeface="+mn-cs"/>
                  </a:rPr>
                  <a:t>、厚度</a:t>
                </a:r>
                <a:r>
                  <a:rPr lang="en-US" altLang="zh-CN" sz="1200" kern="1200" dirty="0" smtClean="0">
                    <a:solidFill>
                      <a:schemeClr val="tx1"/>
                    </a:solidFill>
                    <a:effectLst/>
                    <a:latin typeface="+mn-lt"/>
                    <a:ea typeface="+mn-ea"/>
                    <a:cs typeface="+mn-cs"/>
                  </a:rPr>
                  <a:t>1mm</a:t>
                </a:r>
                <a:r>
                  <a:rPr lang="zh-CN" altLang="zh-CN" sz="1200" kern="1200" dirty="0" smtClean="0">
                    <a:solidFill>
                      <a:schemeClr val="tx1"/>
                    </a:solidFill>
                    <a:effectLst/>
                    <a:latin typeface="+mn-lt"/>
                    <a:ea typeface="+mn-ea"/>
                    <a:cs typeface="+mn-cs"/>
                  </a:rPr>
                  <a:t>的压电片（</a:t>
                </a:r>
                <a:r>
                  <a:rPr lang="en-US" altLang="zh-CN" sz="1200" kern="1200" dirty="0" smtClean="0">
                    <a:solidFill>
                      <a:schemeClr val="tx1"/>
                    </a:solidFill>
                    <a:effectLst/>
                    <a:latin typeface="+mn-lt"/>
                    <a:ea typeface="+mn-ea"/>
                    <a:cs typeface="+mn-cs"/>
                  </a:rPr>
                  <a:t>PZT0~PZT8</a:t>
                </a:r>
                <a:r>
                  <a:rPr lang="zh-CN" altLang="zh-CN" sz="1200" kern="1200" dirty="0" smtClean="0">
                    <a:solidFill>
                      <a:schemeClr val="tx1"/>
                    </a:solidFill>
                    <a:effectLst/>
                    <a:latin typeface="+mn-lt"/>
                    <a:ea typeface="+mn-ea"/>
                    <a:cs typeface="+mn-cs"/>
                  </a:rPr>
                  <a:t>），其材料为</a:t>
                </a:r>
                <a:r>
                  <a:rPr lang="en-US" altLang="zh-CN" sz="1200" kern="1200" dirty="0" smtClean="0">
                    <a:solidFill>
                      <a:schemeClr val="tx1"/>
                    </a:solidFill>
                    <a:effectLst/>
                    <a:latin typeface="+mn-lt"/>
                    <a:ea typeface="+mn-ea"/>
                    <a:cs typeface="+mn-cs"/>
                  </a:rPr>
                  <a:t>PSN-33</a:t>
                </a:r>
                <a:r>
                  <a:rPr lang="zh-CN" altLang="zh-CN" sz="1200" kern="1200" dirty="0" smtClean="0">
                    <a:solidFill>
                      <a:schemeClr val="tx1"/>
                    </a:solidFill>
                    <a:effectLst/>
                    <a:latin typeface="+mn-lt"/>
                    <a:ea typeface="+mn-ea"/>
                    <a:cs typeface="+mn-cs"/>
                  </a:rPr>
                  <a:t>，谐振频率</a:t>
                </a:r>
                <a:r>
                  <a:rPr lang="en-US" altLang="zh-CN" sz="1200" kern="1200" dirty="0" smtClean="0">
                    <a:solidFill>
                      <a:schemeClr val="tx1"/>
                    </a:solidFill>
                    <a:effectLst/>
                    <a:latin typeface="+mn-lt"/>
                    <a:ea typeface="+mn-ea"/>
                    <a:cs typeface="+mn-cs"/>
                  </a:rPr>
                  <a:t>383kHz</a:t>
                </a:r>
                <a:r>
                  <a:rPr lang="zh-CN" altLang="zh-CN" sz="1200" kern="1200" dirty="0" smtClean="0">
                    <a:solidFill>
                      <a:schemeClr val="tx1"/>
                    </a:solidFill>
                    <a:effectLst/>
                    <a:latin typeface="+mn-lt"/>
                    <a:ea typeface="+mn-ea"/>
                    <a:cs typeface="+mn-cs"/>
                  </a:rPr>
                  <a:t>，布片方案与实验装置如图</a:t>
                </a:r>
                <a:r>
                  <a:rPr lang="en-US" altLang="zh-CN" sz="1200" kern="1200" dirty="0" smtClean="0">
                    <a:solidFill>
                      <a:schemeClr val="tx1"/>
                    </a:solidFill>
                    <a:effectLst/>
                    <a:latin typeface="+mn-lt"/>
                    <a:ea typeface="+mn-ea"/>
                    <a:cs typeface="+mn-cs"/>
                  </a:rPr>
                  <a:t>4.1.1</a:t>
                </a:r>
                <a:r>
                  <a:rPr lang="zh-CN" altLang="zh-CN" sz="1200" kern="1200" dirty="0" smtClean="0">
                    <a:solidFill>
                      <a:schemeClr val="tx1"/>
                    </a:solidFill>
                    <a:effectLst/>
                    <a:latin typeface="+mn-lt"/>
                    <a:ea typeface="+mn-ea"/>
                    <a:cs typeface="+mn-cs"/>
                  </a:rPr>
                  <a:t>所示。其中</a:t>
                </a:r>
                <a:r>
                  <a:rPr lang="en-US" altLang="zh-CN" sz="1200" kern="1200" dirty="0" smtClean="0">
                    <a:solidFill>
                      <a:schemeClr val="tx1"/>
                    </a:solidFill>
                    <a:effectLst/>
                    <a:latin typeface="+mn-lt"/>
                    <a:ea typeface="+mn-ea"/>
                    <a:cs typeface="+mn-cs"/>
                  </a:rPr>
                  <a:t>DG1022</a:t>
                </a:r>
                <a:r>
                  <a:rPr lang="zh-CN" altLang="zh-CN" sz="1200" kern="1200" dirty="0" smtClean="0">
                    <a:solidFill>
                      <a:schemeClr val="tx1"/>
                    </a:solidFill>
                    <a:effectLst/>
                    <a:latin typeface="+mn-lt"/>
                    <a:ea typeface="+mn-ea"/>
                    <a:cs typeface="+mn-cs"/>
                  </a:rPr>
                  <a:t>为信号发生器，作为信号源向充当激励点的压电片施加径向振动激励；</a:t>
                </a:r>
                <a:r>
                  <a:rPr lang="en-US" altLang="zh-CN" sz="1200" kern="1200" dirty="0" smtClean="0">
                    <a:solidFill>
                      <a:schemeClr val="tx1"/>
                    </a:solidFill>
                    <a:effectLst/>
                    <a:latin typeface="+mn-lt"/>
                    <a:ea typeface="+mn-ea"/>
                    <a:cs typeface="+mn-cs"/>
                  </a:rPr>
                  <a:t>LC574AL</a:t>
                </a:r>
                <a:r>
                  <a:rPr lang="zh-CN" altLang="zh-CN" sz="1200" kern="1200" dirty="0" smtClean="0">
                    <a:solidFill>
                      <a:schemeClr val="tx1"/>
                    </a:solidFill>
                    <a:effectLst/>
                    <a:latin typeface="+mn-lt"/>
                    <a:ea typeface="+mn-ea"/>
                    <a:cs typeface="+mn-cs"/>
                  </a:rPr>
                  <a:t>为试验中所采用的示波器，用于对接收信号的采集。</a:t>
                </a:r>
                <a:endParaRPr lang="zh-CN" altLang="en-US" dirty="0"/>
              </a:p>
            </p:txBody>
          </p:sp>
        </mc:Fallback>
      </mc:AlternateContent>
      <p:sp>
        <p:nvSpPr>
          <p:cNvPr id="4" name="灯片编号占位符 3"/>
          <p:cNvSpPr>
            <a:spLocks noGrp="1"/>
          </p:cNvSpPr>
          <p:nvPr>
            <p:ph type="sldNum" sz="quarter" idx="10"/>
          </p:nvPr>
        </p:nvSpPr>
        <p:spPr/>
        <p:txBody>
          <a:bodyPr/>
          <a:lstStyle/>
          <a:p>
            <a:pPr>
              <a:defRPr/>
            </a:pPr>
            <a:fld id="{A0761306-F971-4BE0-B5E7-52EEE4E11031}" type="slidenum">
              <a:rPr lang="zh-CN" altLang="en-US" smtClean="0"/>
              <a:pPr>
                <a:defRPr/>
              </a:pPr>
              <a:t>26</a:t>
            </a:fld>
            <a:endParaRPr lang="zh-CN" altLang="en-US"/>
          </a:p>
        </p:txBody>
      </p:sp>
    </p:spTree>
    <p:extLst>
      <p:ext uri="{BB962C8B-B14F-4D97-AF65-F5344CB8AC3E}">
        <p14:creationId xmlns:p14="http://schemas.microsoft.com/office/powerpoint/2010/main" val="257443967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mn-ea"/>
                <a:cs typeface="+mn-cs"/>
              </a:rPr>
              <a:t>与前文模拟中所采用的方法类似，我们首先得到完好铝板各检测信号，然后完成打孔，得到含损伤铝板的各检测信号。</a:t>
            </a:r>
            <a:r>
              <a:rPr lang="zh-CN" altLang="en-US" sz="1200" kern="1200" dirty="0" smtClean="0">
                <a:solidFill>
                  <a:schemeClr val="tx1"/>
                </a:solidFill>
                <a:effectLst/>
                <a:latin typeface="+mn-lt"/>
                <a:ea typeface="+mn-ea"/>
                <a:cs typeface="+mn-cs"/>
              </a:rPr>
              <a:t>对二者进行归一化后作差，得到损伤反射信号，并利用互相关法得到延迟时间，如下表所示。</a:t>
            </a:r>
            <a:endParaRPr lang="zh-CN" altLang="en-US" dirty="0"/>
          </a:p>
        </p:txBody>
      </p:sp>
      <p:sp>
        <p:nvSpPr>
          <p:cNvPr id="4" name="灯片编号占位符 3"/>
          <p:cNvSpPr>
            <a:spLocks noGrp="1"/>
          </p:cNvSpPr>
          <p:nvPr>
            <p:ph type="sldNum" sz="quarter" idx="10"/>
          </p:nvPr>
        </p:nvSpPr>
        <p:spPr/>
        <p:txBody>
          <a:bodyPr/>
          <a:lstStyle/>
          <a:p>
            <a:pPr>
              <a:defRPr/>
            </a:pPr>
            <a:fld id="{A0761306-F971-4BE0-B5E7-52EEE4E11031}" type="slidenum">
              <a:rPr lang="zh-CN" altLang="en-US" smtClean="0"/>
              <a:pPr>
                <a:defRPr/>
              </a:pPr>
              <a:t>27</a:t>
            </a:fld>
            <a:endParaRPr lang="zh-CN" altLang="en-US"/>
          </a:p>
        </p:txBody>
      </p:sp>
    </p:spTree>
    <p:extLst>
      <p:ext uri="{BB962C8B-B14F-4D97-AF65-F5344CB8AC3E}">
        <p14:creationId xmlns:p14="http://schemas.microsoft.com/office/powerpoint/2010/main" val="252853111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mn-ea"/>
                <a:cs typeface="+mn-cs"/>
              </a:rPr>
              <a:t>在</a:t>
            </a:r>
            <a:r>
              <a:rPr lang="en-US" altLang="zh-CN" sz="1200" i="1" kern="1200" dirty="0" smtClean="0">
                <a:solidFill>
                  <a:schemeClr val="tx1"/>
                </a:solidFill>
                <a:effectLst/>
                <a:latin typeface="+mn-lt"/>
                <a:ea typeface="+mn-ea"/>
                <a:cs typeface="+mn-cs"/>
              </a:rPr>
              <a:t>d</a:t>
            </a:r>
            <a:r>
              <a:rPr lang="en-US" altLang="zh-CN" sz="1200" kern="1200" dirty="0" smtClean="0">
                <a:solidFill>
                  <a:schemeClr val="tx1"/>
                </a:solidFill>
                <a:effectLst/>
                <a:latin typeface="+mn-lt"/>
                <a:ea typeface="+mn-ea"/>
                <a:cs typeface="+mn-cs"/>
              </a:rPr>
              <a:t>=240mm</a:t>
            </a:r>
            <a:r>
              <a:rPr lang="zh-CN" altLang="zh-CN" sz="1200" kern="1200" dirty="0" smtClean="0">
                <a:solidFill>
                  <a:schemeClr val="tx1"/>
                </a:solidFill>
                <a:effectLst/>
                <a:latin typeface="+mn-lt"/>
                <a:ea typeface="+mn-ea"/>
                <a:cs typeface="+mn-cs"/>
              </a:rPr>
              <a:t>与</a:t>
            </a:r>
            <a:r>
              <a:rPr lang="en-US" altLang="zh-CN" sz="1200" i="1" kern="1200" dirty="0" smtClean="0">
                <a:solidFill>
                  <a:schemeClr val="tx1"/>
                </a:solidFill>
                <a:effectLst/>
                <a:latin typeface="+mn-lt"/>
                <a:ea typeface="+mn-ea"/>
                <a:cs typeface="+mn-cs"/>
              </a:rPr>
              <a:t>d</a:t>
            </a:r>
            <a:r>
              <a:rPr lang="en-US" altLang="zh-CN" sz="1200" kern="1200" dirty="0" smtClean="0">
                <a:solidFill>
                  <a:schemeClr val="tx1"/>
                </a:solidFill>
                <a:effectLst/>
                <a:latin typeface="+mn-lt"/>
                <a:ea typeface="+mn-ea"/>
                <a:cs typeface="+mn-cs"/>
              </a:rPr>
              <a:t>=300mm</a:t>
            </a:r>
            <a:r>
              <a:rPr lang="zh-CN" altLang="zh-CN" sz="1200" kern="1200" dirty="0" smtClean="0">
                <a:solidFill>
                  <a:schemeClr val="tx1"/>
                </a:solidFill>
                <a:effectLst/>
                <a:latin typeface="+mn-lt"/>
                <a:ea typeface="+mn-ea"/>
                <a:cs typeface="+mn-cs"/>
              </a:rPr>
              <a:t>情况下单级检测确定的损伤位置分别距真实损伤</a:t>
            </a:r>
            <a:r>
              <a:rPr lang="en-US" altLang="zh-CN" sz="1200" kern="1200" dirty="0" smtClean="0">
                <a:solidFill>
                  <a:schemeClr val="tx1"/>
                </a:solidFill>
                <a:effectLst/>
                <a:latin typeface="+mn-lt"/>
                <a:ea typeface="+mn-ea"/>
                <a:cs typeface="+mn-cs"/>
              </a:rPr>
              <a:t>15.21mm</a:t>
            </a:r>
            <a:r>
              <a:rPr lang="zh-CN" altLang="zh-CN"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9.55mm</a:t>
            </a:r>
            <a:r>
              <a:rPr lang="zh-CN" altLang="zh-CN" sz="1200" kern="1200" dirty="0" smtClean="0">
                <a:solidFill>
                  <a:schemeClr val="tx1"/>
                </a:solidFill>
                <a:effectLst/>
                <a:latin typeface="+mn-lt"/>
                <a:ea typeface="+mn-ea"/>
                <a:cs typeface="+mn-cs"/>
              </a:rPr>
              <a:t>，多级检测定位结果与真实损伤间的距离则分别为</a:t>
            </a:r>
            <a:r>
              <a:rPr lang="en-US" altLang="zh-CN" sz="1200" kern="1200" dirty="0" smtClean="0">
                <a:solidFill>
                  <a:schemeClr val="tx1"/>
                </a:solidFill>
                <a:effectLst/>
                <a:latin typeface="+mn-lt"/>
                <a:ea typeface="+mn-ea"/>
                <a:cs typeface="+mn-cs"/>
              </a:rPr>
              <a:t>2mm</a:t>
            </a:r>
            <a:r>
              <a:rPr lang="zh-CN" altLang="zh-CN"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2.92mm</a:t>
            </a:r>
            <a:r>
              <a:rPr lang="zh-CN" altLang="zh-CN" sz="1200" kern="1200" dirty="0" smtClean="0">
                <a:solidFill>
                  <a:schemeClr val="tx1"/>
                </a:solidFill>
                <a:effectLst/>
                <a:latin typeface="+mn-lt"/>
                <a:ea typeface="+mn-ea"/>
                <a:cs typeface="+mn-cs"/>
              </a:rPr>
              <a:t>；单级损伤尺寸评估相对误差分别为</a:t>
            </a:r>
            <a:r>
              <a:rPr lang="en-US" altLang="zh-CN" sz="1200" kern="1200" dirty="0" smtClean="0">
                <a:solidFill>
                  <a:schemeClr val="tx1"/>
                </a:solidFill>
                <a:effectLst/>
                <a:latin typeface="+mn-lt"/>
                <a:ea typeface="+mn-ea"/>
                <a:cs typeface="+mn-cs"/>
              </a:rPr>
              <a:t>319.51%</a:t>
            </a:r>
            <a:r>
              <a:rPr lang="zh-CN" altLang="zh-CN"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153.20%</a:t>
            </a:r>
            <a:r>
              <a:rPr lang="zh-CN" altLang="zh-CN" sz="1200" kern="1200" dirty="0" smtClean="0">
                <a:solidFill>
                  <a:schemeClr val="tx1"/>
                </a:solidFill>
                <a:effectLst/>
                <a:latin typeface="+mn-lt"/>
                <a:ea typeface="+mn-ea"/>
                <a:cs typeface="+mn-cs"/>
              </a:rPr>
              <a:t>，相应的多级检测相对误差则为</a:t>
            </a:r>
            <a:r>
              <a:rPr lang="en-US" altLang="zh-CN" sz="1200" kern="1200" dirty="0" smtClean="0">
                <a:solidFill>
                  <a:schemeClr val="tx1"/>
                </a:solidFill>
                <a:effectLst/>
                <a:latin typeface="+mn-lt"/>
                <a:ea typeface="+mn-ea"/>
                <a:cs typeface="+mn-cs"/>
              </a:rPr>
              <a:t>28.68%</a:t>
            </a:r>
            <a:r>
              <a:rPr lang="zh-CN" altLang="zh-CN"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24.61%</a:t>
            </a:r>
            <a:r>
              <a:rPr lang="zh-CN" altLang="zh-CN" sz="1200" kern="1200" dirty="0" smtClean="0">
                <a:solidFill>
                  <a:schemeClr val="tx1"/>
                </a:solidFill>
                <a:effectLst/>
                <a:latin typeface="+mn-lt"/>
                <a:ea typeface="+mn-ea"/>
                <a:cs typeface="+mn-cs"/>
              </a:rPr>
              <a:t>。由此可以看出在两种情况下多级方法的损伤评估精度均显著高于单级检测。在单级损伤检测结果中，可以明显看出大区域的检测精度略好。但在多级检测结果中，检测区域的大小对检测精度影响不大。</a:t>
            </a:r>
            <a:endParaRPr lang="zh-CN" altLang="en-US" dirty="0"/>
          </a:p>
        </p:txBody>
      </p:sp>
      <p:sp>
        <p:nvSpPr>
          <p:cNvPr id="4" name="灯片编号占位符 3"/>
          <p:cNvSpPr>
            <a:spLocks noGrp="1"/>
          </p:cNvSpPr>
          <p:nvPr>
            <p:ph type="sldNum" sz="quarter" idx="10"/>
          </p:nvPr>
        </p:nvSpPr>
        <p:spPr/>
        <p:txBody>
          <a:bodyPr/>
          <a:lstStyle/>
          <a:p>
            <a:pPr>
              <a:defRPr/>
            </a:pPr>
            <a:fld id="{A0761306-F971-4BE0-B5E7-52EEE4E11031}" type="slidenum">
              <a:rPr lang="zh-CN" altLang="en-US" smtClean="0"/>
              <a:pPr>
                <a:defRPr/>
              </a:pPr>
              <a:t>28</a:t>
            </a:fld>
            <a:endParaRPr lang="zh-CN" altLang="en-US"/>
          </a:p>
        </p:txBody>
      </p:sp>
    </p:spTree>
    <p:extLst>
      <p:ext uri="{BB962C8B-B14F-4D97-AF65-F5344CB8AC3E}">
        <p14:creationId xmlns:p14="http://schemas.microsoft.com/office/powerpoint/2010/main" val="3037385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smtClean="0"/>
          </a:p>
        </p:txBody>
      </p:sp>
      <p:sp>
        <p:nvSpPr>
          <p:cNvPr id="31748" name="灯片编号占位符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defRPr/>
            </a:pPr>
            <a:fld id="{5D7B8559-943B-4667-97D0-4ABBE4DED847}" type="slidenum">
              <a:rPr lang="zh-CN" altLang="en-US" smtClean="0">
                <a:solidFill>
                  <a:prstClr val="black"/>
                </a:solidFill>
              </a:rPr>
              <a:pPr>
                <a:defRPr/>
              </a:pPr>
              <a:t>29</a:t>
            </a:fld>
            <a:endParaRPr lang="zh-CN" altLang="en-US" smtClean="0">
              <a:solidFill>
                <a:prstClr val="black"/>
              </a:solidFill>
            </a:endParaRPr>
          </a:p>
        </p:txBody>
      </p:sp>
    </p:spTree>
    <p:extLst>
      <p:ext uri="{BB962C8B-B14F-4D97-AF65-F5344CB8AC3E}">
        <p14:creationId xmlns:p14="http://schemas.microsoft.com/office/powerpoint/2010/main" val="15791963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smtClean="0"/>
          </a:p>
        </p:txBody>
      </p:sp>
      <p:sp>
        <p:nvSpPr>
          <p:cNvPr id="31748" name="灯片编号占位符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defRPr/>
            </a:pPr>
            <a:fld id="{5D7B8559-943B-4667-97D0-4ABBE4DED847}" type="slidenum">
              <a:rPr lang="zh-CN" altLang="en-US" smtClean="0"/>
              <a:pPr>
                <a:defRPr/>
              </a:pPr>
              <a:t>3</a:t>
            </a:fld>
            <a:endParaRPr lang="zh-CN" altLang="en-US" smtClean="0"/>
          </a:p>
        </p:txBody>
      </p:sp>
    </p:spTree>
    <p:extLst>
      <p:ext uri="{BB962C8B-B14F-4D97-AF65-F5344CB8AC3E}">
        <p14:creationId xmlns:p14="http://schemas.microsoft.com/office/powerpoint/2010/main" val="296655638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A0761306-F971-4BE0-B5E7-52EEE4E11031}" type="slidenum">
              <a:rPr lang="zh-CN" altLang="en-US" smtClean="0"/>
              <a:pPr>
                <a:defRPr/>
              </a:pPr>
              <a:t>30</a:t>
            </a:fld>
            <a:endParaRPr lang="zh-CN" altLang="en-US"/>
          </a:p>
        </p:txBody>
      </p:sp>
    </p:spTree>
    <p:extLst>
      <p:ext uri="{BB962C8B-B14F-4D97-AF65-F5344CB8AC3E}">
        <p14:creationId xmlns:p14="http://schemas.microsoft.com/office/powerpoint/2010/main" val="85050406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A0761306-F971-4BE0-B5E7-52EEE4E11031}" type="slidenum">
              <a:rPr lang="zh-CN" altLang="en-US" smtClean="0"/>
              <a:pPr>
                <a:defRPr/>
              </a:pPr>
              <a:t>31</a:t>
            </a:fld>
            <a:endParaRPr lang="zh-CN" altLang="en-US"/>
          </a:p>
        </p:txBody>
      </p:sp>
    </p:spTree>
    <p:extLst>
      <p:ext uri="{BB962C8B-B14F-4D97-AF65-F5344CB8AC3E}">
        <p14:creationId xmlns:p14="http://schemas.microsoft.com/office/powerpoint/2010/main" val="409349275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63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AU" altLang="en-US" smtClean="0">
              <a:ea typeface="宋体" charset="-122"/>
            </a:endParaRPr>
          </a:p>
        </p:txBody>
      </p:sp>
      <p:sp>
        <p:nvSpPr>
          <p:cNvPr id="56324" name="Slide Number Placeholder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defRPr/>
            </a:pPr>
            <a:fld id="{3A0C9A70-E29C-48E5-AE8B-B2CABAF399BF}" type="slidenum">
              <a:rPr lang="zh-CN" altLang="en-US" smtClean="0"/>
              <a:pPr>
                <a:defRPr/>
              </a:pPr>
              <a:t>32</a:t>
            </a:fld>
            <a:endParaRPr lang="zh-CN" altLang="en-US" smtClean="0"/>
          </a:p>
        </p:txBody>
      </p:sp>
    </p:spTree>
    <p:extLst>
      <p:ext uri="{BB962C8B-B14F-4D97-AF65-F5344CB8AC3E}">
        <p14:creationId xmlns:p14="http://schemas.microsoft.com/office/powerpoint/2010/main" val="29038601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277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171450" indent="-171450">
              <a:buFont typeface="Wingdings" pitchFamily="2" charset="2"/>
              <a:buNone/>
            </a:pPr>
            <a:r>
              <a:rPr lang="en-US" altLang="zh-CN" dirty="0" smtClean="0"/>
              <a:t>1.</a:t>
            </a:r>
            <a:r>
              <a:rPr lang="zh-CN" altLang="zh-CN" sz="1200" kern="1200" dirty="0" smtClean="0">
                <a:solidFill>
                  <a:schemeClr val="tx1"/>
                </a:solidFill>
                <a:effectLst/>
                <a:latin typeface="+mn-lt"/>
                <a:ea typeface="+mn-ea"/>
                <a:cs typeface="+mn-cs"/>
              </a:rPr>
              <a:t>二维板状结构作为常见的结构形式，被广泛应用于</a:t>
            </a:r>
            <a:r>
              <a:rPr lang="zh-CN" altLang="en-US" sz="1200" kern="1200" dirty="0" smtClean="0">
                <a:solidFill>
                  <a:schemeClr val="tx1"/>
                </a:solidFill>
                <a:effectLst/>
                <a:latin typeface="+mn-lt"/>
                <a:ea typeface="+mn-ea"/>
                <a:cs typeface="+mn-cs"/>
              </a:rPr>
              <a:t>建筑、航空航天、汽车、桥梁、船舶等</a:t>
            </a:r>
            <a:r>
              <a:rPr lang="zh-CN" altLang="zh-CN" sz="1200" kern="1200" dirty="0" smtClean="0">
                <a:solidFill>
                  <a:schemeClr val="tx1"/>
                </a:solidFill>
                <a:effectLst/>
                <a:latin typeface="+mn-lt"/>
                <a:ea typeface="+mn-ea"/>
                <a:cs typeface="+mn-cs"/>
              </a:rPr>
              <a:t>各工程领域。</a:t>
            </a:r>
            <a:endParaRPr lang="en-US" altLang="zh-CN" sz="1200" kern="1200" dirty="0" smtClean="0">
              <a:solidFill>
                <a:schemeClr val="tx1"/>
              </a:solidFill>
              <a:effectLst/>
              <a:latin typeface="+mn-lt"/>
              <a:ea typeface="+mn-ea"/>
              <a:cs typeface="+mn-cs"/>
            </a:endParaRPr>
          </a:p>
          <a:p>
            <a:pPr marL="171450" indent="-171450">
              <a:buFont typeface="Wingdings" pitchFamily="2" charset="2"/>
              <a:buNone/>
            </a:pPr>
            <a:endParaRPr lang="en-US" altLang="zh-CN" sz="1200" kern="1200" dirty="0" smtClean="0">
              <a:solidFill>
                <a:schemeClr val="tx1"/>
              </a:solidFill>
              <a:effectLst/>
              <a:latin typeface="+mn-lt"/>
              <a:ea typeface="+mn-ea"/>
              <a:cs typeface="+mn-cs"/>
            </a:endParaRPr>
          </a:p>
          <a:p>
            <a:pPr marL="171450" indent="-171450">
              <a:buFont typeface="Wingdings" pitchFamily="2" charset="2"/>
              <a:buNone/>
            </a:pPr>
            <a:r>
              <a:rPr lang="en-US" altLang="zh-CN" sz="1200" kern="1200" dirty="0" smtClean="0">
                <a:solidFill>
                  <a:schemeClr val="tx1"/>
                </a:solidFill>
                <a:effectLst/>
                <a:latin typeface="+mn-lt"/>
                <a:ea typeface="+mn-ea"/>
                <a:cs typeface="+mn-cs"/>
              </a:rPr>
              <a:t>2.</a:t>
            </a:r>
            <a:r>
              <a:rPr lang="zh-CN" altLang="zh-CN" sz="1200" kern="1200" dirty="0" smtClean="0">
                <a:solidFill>
                  <a:schemeClr val="tx1"/>
                </a:solidFill>
                <a:effectLst/>
                <a:latin typeface="+mn-lt"/>
                <a:ea typeface="+mn-ea"/>
                <a:cs typeface="+mn-cs"/>
              </a:rPr>
              <a:t>然而，在板状结构加工成形过程中，常常会引入孔洞、裂纹等缺陷，这将对板状结构使用过程中的安全性造成威胁。</a:t>
            </a:r>
            <a:r>
              <a:rPr lang="en-US" altLang="zh-CN" sz="1200" kern="1200" dirty="0" smtClean="0">
                <a:solidFill>
                  <a:schemeClr val="tx1"/>
                </a:solidFill>
                <a:effectLst/>
                <a:latin typeface="+mn-lt"/>
                <a:ea typeface="+mn-ea"/>
                <a:cs typeface="+mn-cs"/>
              </a:rPr>
              <a:t>2002</a:t>
            </a:r>
            <a:r>
              <a:rPr lang="zh-CN" altLang="zh-CN" sz="1200" kern="1200" dirty="0" smtClean="0">
                <a:solidFill>
                  <a:schemeClr val="tx1"/>
                </a:solidFill>
                <a:effectLst/>
                <a:latin typeface="+mn-lt"/>
                <a:ea typeface="+mn-ea"/>
                <a:cs typeface="+mn-cs"/>
              </a:rPr>
              <a:t>年，由台北起飞的一架波音</a:t>
            </a:r>
            <a:r>
              <a:rPr lang="en-US" altLang="zh-CN" sz="1200" kern="1200" dirty="0" smtClean="0">
                <a:solidFill>
                  <a:schemeClr val="tx1"/>
                </a:solidFill>
                <a:effectLst/>
                <a:latin typeface="+mn-lt"/>
                <a:ea typeface="+mn-ea"/>
                <a:cs typeface="+mn-cs"/>
              </a:rPr>
              <a:t>747</a:t>
            </a:r>
            <a:r>
              <a:rPr lang="zh-CN" altLang="zh-CN" sz="1200" kern="1200" dirty="0" smtClean="0">
                <a:solidFill>
                  <a:schemeClr val="tx1"/>
                </a:solidFill>
                <a:effectLst/>
                <a:latin typeface="+mn-lt"/>
                <a:ea typeface="+mn-ea"/>
                <a:cs typeface="+mn-cs"/>
              </a:rPr>
              <a:t>客机突然解体坠毁。经调查，其失事原因便是位于机尾的一块金属蒙皮发生损坏。此外，</a:t>
            </a:r>
            <a:r>
              <a:rPr lang="en-US" altLang="zh-CN" sz="1200" kern="1200" dirty="0" smtClean="0">
                <a:solidFill>
                  <a:schemeClr val="tx1"/>
                </a:solidFill>
                <a:effectLst/>
                <a:latin typeface="+mn-lt"/>
                <a:ea typeface="+mn-ea"/>
                <a:cs typeface="+mn-cs"/>
              </a:rPr>
              <a:t>2003</a:t>
            </a:r>
            <a:r>
              <a:rPr lang="zh-CN" altLang="zh-CN" sz="1200" kern="1200" dirty="0" smtClean="0">
                <a:solidFill>
                  <a:schemeClr val="tx1"/>
                </a:solidFill>
                <a:effectLst/>
                <a:latin typeface="+mn-lt"/>
                <a:ea typeface="+mn-ea"/>
                <a:cs typeface="+mn-cs"/>
              </a:rPr>
              <a:t>年哥伦比亚号航天飞机失事等诸多著名事故亦均与板状结构的损伤破坏有关。</a:t>
            </a:r>
            <a:endParaRPr lang="en-US" altLang="zh-CN" sz="1200" kern="1200" dirty="0" smtClean="0">
              <a:solidFill>
                <a:schemeClr val="tx1"/>
              </a:solidFill>
              <a:effectLst/>
              <a:latin typeface="+mn-lt"/>
              <a:ea typeface="+mn-ea"/>
              <a:cs typeface="+mn-cs"/>
            </a:endParaRPr>
          </a:p>
          <a:p>
            <a:pPr marL="171450" indent="-171450">
              <a:buFont typeface="Wingdings" pitchFamily="2" charset="2"/>
              <a:buNone/>
            </a:pPr>
            <a:endParaRPr lang="en-US" altLang="zh-CN" sz="1200" kern="1200" dirty="0" smtClean="0">
              <a:solidFill>
                <a:schemeClr val="tx1"/>
              </a:solidFill>
              <a:effectLst/>
              <a:latin typeface="+mn-lt"/>
              <a:ea typeface="+mn-ea"/>
              <a:cs typeface="+mn-cs"/>
            </a:endParaRPr>
          </a:p>
          <a:p>
            <a:pPr marL="171450" indent="-171450">
              <a:buFont typeface="Wingdings" pitchFamily="2" charset="2"/>
              <a:buNone/>
            </a:pPr>
            <a:r>
              <a:rPr lang="en-US" altLang="zh-CN" sz="1200" kern="1200" dirty="0" smtClean="0">
                <a:solidFill>
                  <a:schemeClr val="tx1"/>
                </a:solidFill>
                <a:effectLst/>
                <a:latin typeface="+mn-lt"/>
                <a:ea typeface="+mn-ea"/>
                <a:cs typeface="+mn-cs"/>
              </a:rPr>
              <a:t>3.</a:t>
            </a:r>
            <a:r>
              <a:rPr lang="zh-CN" altLang="zh-CN" sz="1200" kern="1200" dirty="0" smtClean="0">
                <a:solidFill>
                  <a:schemeClr val="tx1"/>
                </a:solidFill>
                <a:effectLst/>
                <a:latin typeface="+mn-lt"/>
                <a:ea typeface="+mn-ea"/>
                <a:cs typeface="+mn-cs"/>
              </a:rPr>
              <a:t> 板状结构的安全问题已经成为工程中关注的热点。如何实现板状结构的损伤检测及损伤预警，进而实现在役板状结构的健康状态评估具有十分重要的现实意义。</a:t>
            </a:r>
            <a:r>
              <a:rPr lang="zh-CN" altLang="en-US" dirty="0" smtClean="0"/>
              <a:t/>
            </a:r>
            <a:br>
              <a:rPr lang="zh-CN" altLang="en-US" dirty="0" smtClean="0"/>
            </a:br>
            <a:endParaRPr lang="zh-CN" altLang="en-US" dirty="0" smtClean="0"/>
          </a:p>
        </p:txBody>
      </p:sp>
      <p:sp>
        <p:nvSpPr>
          <p:cNvPr id="32772" name="灯片编号占位符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defRPr/>
            </a:pPr>
            <a:fld id="{39E37C13-DAFF-44E3-91B6-E55B2CA4035C}" type="slidenum">
              <a:rPr lang="zh-CN" altLang="en-US" smtClean="0"/>
              <a:pPr>
                <a:defRPr/>
              </a:pPr>
              <a:t>4</a:t>
            </a:fld>
            <a:endParaRPr lang="en-US" altLang="zh-CN" smtClean="0"/>
          </a:p>
        </p:txBody>
      </p:sp>
    </p:spTree>
    <p:extLst>
      <p:ext uri="{BB962C8B-B14F-4D97-AF65-F5344CB8AC3E}">
        <p14:creationId xmlns:p14="http://schemas.microsoft.com/office/powerpoint/2010/main" val="24663860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r>
              <a:rPr lang="zh-CN" altLang="zh-CN" sz="1200" kern="1200" dirty="0" smtClean="0">
                <a:solidFill>
                  <a:schemeClr val="tx1"/>
                </a:solidFill>
                <a:effectLst/>
                <a:latin typeface="+mn-lt"/>
                <a:ea typeface="+mn-ea"/>
                <a:cs typeface="+mn-cs"/>
              </a:rPr>
              <a:t>基于导波信号的无损检测技术是近年来发展起来的一种结构内部损伤检测的技术。由于导波具有传播距离远、衰减小且能够适应快速大范围检测等诸多优点，其在无损检测领域得到了广泛应用</a:t>
            </a:r>
            <a:endParaRPr lang="en-US" altLang="zh-CN" sz="1200" kern="1200" dirty="0" smtClean="0">
              <a:solidFill>
                <a:schemeClr val="tx1"/>
              </a:solidFill>
              <a:effectLst/>
              <a:latin typeface="+mn-lt"/>
              <a:ea typeface="+mn-ea"/>
              <a:cs typeface="+mn-cs"/>
            </a:endParaRPr>
          </a:p>
          <a:p>
            <a:pPr marL="0" indent="0">
              <a:buNone/>
            </a:pPr>
            <a:endParaRPr lang="en-US" altLang="zh-CN" sz="1200" kern="1200" dirty="0" smtClean="0">
              <a:solidFill>
                <a:schemeClr val="tx1"/>
              </a:solidFill>
              <a:effectLst/>
              <a:latin typeface="+mn-lt"/>
              <a:ea typeface="+mn-ea"/>
              <a:cs typeface="+mn-cs"/>
            </a:endParaRPr>
          </a:p>
          <a:p>
            <a:r>
              <a:rPr lang="en-US" altLang="zh-CN" sz="1200" kern="1200" dirty="0" smtClean="0">
                <a:solidFill>
                  <a:schemeClr val="tx1"/>
                </a:solidFill>
                <a:effectLst/>
                <a:latin typeface="+mn-lt"/>
                <a:ea typeface="+mn-ea"/>
                <a:cs typeface="+mn-cs"/>
              </a:rPr>
              <a:t>2.</a:t>
            </a:r>
            <a:r>
              <a:rPr lang="zh-CN" altLang="zh-CN" sz="1200" kern="1200" dirty="0" smtClean="0">
                <a:solidFill>
                  <a:schemeClr val="tx1"/>
                </a:solidFill>
                <a:effectLst/>
                <a:latin typeface="+mn-lt"/>
                <a:ea typeface="+mn-ea"/>
                <a:cs typeface="+mn-cs"/>
              </a:rPr>
              <a:t>导波信号的激励与接收是利用导波技术进行损伤检测的基础</a:t>
            </a:r>
            <a:r>
              <a:rPr lang="zh-CN" altLang="en-US" sz="1200" kern="1200" dirty="0" smtClean="0">
                <a:solidFill>
                  <a:schemeClr val="tx1"/>
                </a:solidFill>
                <a:effectLst/>
                <a:latin typeface="+mn-lt"/>
                <a:ea typeface="+mn-ea"/>
                <a:cs typeface="+mn-cs"/>
              </a:rPr>
              <a:t>，目前</a:t>
            </a:r>
            <a:r>
              <a:rPr lang="zh-CN" altLang="zh-CN" sz="1200" kern="1200" dirty="0" smtClean="0">
                <a:solidFill>
                  <a:schemeClr val="tx1"/>
                </a:solidFill>
                <a:effectLst/>
                <a:latin typeface="+mn-lt"/>
                <a:ea typeface="+mn-ea"/>
                <a:cs typeface="+mn-cs"/>
              </a:rPr>
              <a:t>应用于导波激励与接收的传感器主要包括压电片、激光传感器、光栅传感器等</a:t>
            </a:r>
            <a:r>
              <a:rPr lang="zh-CN" altLang="en-US" sz="1200" kern="1200" dirty="0" smtClean="0">
                <a:solidFill>
                  <a:schemeClr val="tx1"/>
                </a:solidFill>
                <a:effectLst/>
                <a:latin typeface="+mn-lt"/>
                <a:ea typeface="+mn-ea"/>
                <a:cs typeface="+mn-cs"/>
              </a:rPr>
              <a:t>；而在导波信号处理方面。短时傅里叶变换、小波变换、互相关技术均为常用的处理技术</a:t>
            </a:r>
            <a:endParaRPr lang="zh-CN" altLang="en-US" dirty="0"/>
          </a:p>
        </p:txBody>
      </p:sp>
      <p:sp>
        <p:nvSpPr>
          <p:cNvPr id="4" name="灯片编号占位符 3"/>
          <p:cNvSpPr>
            <a:spLocks noGrp="1"/>
          </p:cNvSpPr>
          <p:nvPr>
            <p:ph type="sldNum" sz="quarter" idx="10"/>
          </p:nvPr>
        </p:nvSpPr>
        <p:spPr/>
        <p:txBody>
          <a:bodyPr/>
          <a:lstStyle/>
          <a:p>
            <a:pPr>
              <a:defRPr/>
            </a:pPr>
            <a:fld id="{A0761306-F971-4BE0-B5E7-52EEE4E11031}" type="slidenum">
              <a:rPr lang="zh-CN" altLang="en-US" smtClean="0"/>
              <a:pPr>
                <a:defRPr/>
              </a:pPr>
              <a:t>5</a:t>
            </a:fld>
            <a:endParaRPr lang="zh-CN" altLang="en-US"/>
          </a:p>
        </p:txBody>
      </p:sp>
    </p:spTree>
    <p:extLst>
      <p:ext uri="{BB962C8B-B14F-4D97-AF65-F5344CB8AC3E}">
        <p14:creationId xmlns:p14="http://schemas.microsoft.com/office/powerpoint/2010/main" val="5588154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smtClean="0">
                <a:solidFill>
                  <a:schemeClr val="tx1"/>
                </a:solidFill>
                <a:effectLst/>
                <a:latin typeface="+mn-lt"/>
                <a:ea typeface="+mn-ea"/>
                <a:cs typeface="+mn-cs"/>
              </a:rPr>
              <a:t>1.</a:t>
            </a:r>
            <a:r>
              <a:rPr lang="zh-CN" altLang="zh-CN" sz="1200" kern="1200" dirty="0" smtClean="0">
                <a:solidFill>
                  <a:schemeClr val="tx1"/>
                </a:solidFill>
                <a:effectLst/>
                <a:latin typeface="+mn-lt"/>
                <a:ea typeface="+mn-ea"/>
                <a:cs typeface="+mn-cs"/>
              </a:rPr>
              <a:t>损伤评估的算法是损伤检测技术的核心。目前，基于导波技术的信号分析方法主要是</a:t>
            </a:r>
            <a:r>
              <a:rPr lang="en-US" altLang="zh-CN" sz="1200" kern="1200" dirty="0" err="1" smtClean="0">
                <a:solidFill>
                  <a:schemeClr val="tx1"/>
                </a:solidFill>
                <a:effectLst/>
                <a:latin typeface="+mn-lt"/>
                <a:ea typeface="+mn-ea"/>
                <a:cs typeface="+mn-cs"/>
              </a:rPr>
              <a:t>ToF</a:t>
            </a:r>
            <a:r>
              <a:rPr lang="zh-CN" altLang="zh-CN" sz="1200" kern="1200" dirty="0" smtClean="0">
                <a:solidFill>
                  <a:schemeClr val="tx1"/>
                </a:solidFill>
                <a:effectLst/>
                <a:latin typeface="+mn-lt"/>
                <a:ea typeface="+mn-ea"/>
                <a:cs typeface="+mn-cs"/>
              </a:rPr>
              <a:t>法，并在其基础上发展出损伤识别的椭圆定位法、导波成像法等多种方法。</a:t>
            </a:r>
            <a:endParaRPr lang="en-US" altLang="zh-CN" sz="1200" kern="1200" dirty="0" smtClean="0">
              <a:solidFill>
                <a:schemeClr val="tx1"/>
              </a:solidFill>
              <a:effectLst/>
              <a:latin typeface="+mn-lt"/>
              <a:ea typeface="+mn-ea"/>
              <a:cs typeface="+mn-cs"/>
            </a:endParaRPr>
          </a:p>
          <a:p>
            <a:endParaRPr lang="en-US" altLang="zh-CN" sz="1200" kern="1200" dirty="0" smtClean="0">
              <a:solidFill>
                <a:schemeClr val="tx1"/>
              </a:solidFill>
              <a:effectLst/>
              <a:latin typeface="+mn-lt"/>
              <a:ea typeface="+mn-ea"/>
              <a:cs typeface="+mn-cs"/>
            </a:endParaRPr>
          </a:p>
          <a:p>
            <a:r>
              <a:rPr lang="en-US" altLang="zh-CN" sz="1200" kern="1200" dirty="0" smtClean="0">
                <a:solidFill>
                  <a:schemeClr val="tx1"/>
                </a:solidFill>
                <a:effectLst/>
                <a:latin typeface="+mn-lt"/>
                <a:ea typeface="+mn-ea"/>
                <a:cs typeface="+mn-cs"/>
              </a:rPr>
              <a:t>2.</a:t>
            </a:r>
            <a:r>
              <a:rPr lang="zh-CN" altLang="zh-CN" sz="1200" kern="1200" dirty="0" smtClean="0">
                <a:solidFill>
                  <a:schemeClr val="tx1"/>
                </a:solidFill>
                <a:effectLst/>
                <a:latin typeface="+mn-lt"/>
                <a:ea typeface="+mn-ea"/>
                <a:cs typeface="+mn-cs"/>
              </a:rPr>
              <a:t>导波成像技术是近年来发展起来的一种基于导波的损伤检测技术，包括激光测振仪扫描技术、相控阵成像技术、时间反转成像技术等。</a:t>
            </a:r>
            <a:endParaRPr lang="en-US" altLang="zh-CN" sz="120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pPr>
              <a:defRPr/>
            </a:pPr>
            <a:fld id="{A0761306-F971-4BE0-B5E7-52EEE4E11031}" type="slidenum">
              <a:rPr lang="zh-CN" altLang="en-US" smtClean="0"/>
              <a:pPr>
                <a:defRPr/>
              </a:pPr>
              <a:t>6</a:t>
            </a:fld>
            <a:endParaRPr lang="zh-CN" altLang="en-US"/>
          </a:p>
        </p:txBody>
      </p:sp>
    </p:spTree>
    <p:extLst>
      <p:ext uri="{BB962C8B-B14F-4D97-AF65-F5344CB8AC3E}">
        <p14:creationId xmlns:p14="http://schemas.microsoft.com/office/powerpoint/2010/main" val="18026655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smtClean="0">
                <a:solidFill>
                  <a:schemeClr val="tx1"/>
                </a:solidFill>
                <a:effectLst/>
                <a:latin typeface="+mn-lt"/>
                <a:ea typeface="+mn-ea"/>
                <a:cs typeface="+mn-cs"/>
              </a:rPr>
              <a:t>经过调研发现</a:t>
            </a:r>
            <a:r>
              <a:rPr lang="zh-CN"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目前</a:t>
            </a:r>
            <a:r>
              <a:rPr lang="zh-CN" altLang="zh-CN" sz="1200" kern="1200" dirty="0" smtClean="0">
                <a:solidFill>
                  <a:schemeClr val="tx1"/>
                </a:solidFill>
                <a:effectLst/>
                <a:latin typeface="+mn-lt"/>
                <a:ea typeface="+mn-ea"/>
                <a:cs typeface="+mn-cs"/>
              </a:rPr>
              <a:t>测技术针对板状结构的损伤识别、损伤定位的技术已较为成熟，但针对损伤大小的评估工作仍比较有限。</a:t>
            </a:r>
            <a:endParaRPr lang="en-US" altLang="zh-CN" sz="1200" kern="1200" dirty="0" smtClean="0">
              <a:solidFill>
                <a:schemeClr val="tx1"/>
              </a:solidFill>
              <a:effectLst/>
              <a:latin typeface="+mn-lt"/>
              <a:ea typeface="+mn-ea"/>
              <a:cs typeface="+mn-cs"/>
            </a:endParaRPr>
          </a:p>
          <a:p>
            <a:endParaRPr lang="en-US" altLang="zh-CN" sz="1200" kern="1200" dirty="0" smtClean="0">
              <a:solidFill>
                <a:schemeClr val="tx1"/>
              </a:solidFill>
              <a:effectLst/>
              <a:latin typeface="+mn-lt"/>
              <a:ea typeface="+mn-ea"/>
              <a:cs typeface="+mn-cs"/>
            </a:endParaRPr>
          </a:p>
          <a:p>
            <a:r>
              <a:rPr lang="en-US" altLang="zh-CN" sz="1200" kern="1200" dirty="0" smtClean="0">
                <a:solidFill>
                  <a:schemeClr val="tx1"/>
                </a:solidFill>
                <a:effectLst/>
                <a:latin typeface="+mn-lt"/>
                <a:ea typeface="+mn-ea"/>
                <a:cs typeface="+mn-cs"/>
              </a:rPr>
              <a:t>Fu-</a:t>
            </a:r>
            <a:r>
              <a:rPr lang="en-US" altLang="zh-CN" sz="1200" kern="1200" dirty="0" err="1" smtClean="0">
                <a:solidFill>
                  <a:schemeClr val="tx1"/>
                </a:solidFill>
                <a:effectLst/>
                <a:latin typeface="+mn-lt"/>
                <a:ea typeface="+mn-ea"/>
                <a:cs typeface="+mn-cs"/>
              </a:rPr>
              <a:t>Kuo</a:t>
            </a:r>
            <a:r>
              <a:rPr lang="en-US" altLang="zh-CN" sz="1200" kern="1200" dirty="0" smtClean="0">
                <a:solidFill>
                  <a:schemeClr val="tx1"/>
                </a:solidFill>
                <a:effectLst/>
                <a:latin typeface="+mn-lt"/>
                <a:ea typeface="+mn-ea"/>
                <a:cs typeface="+mn-cs"/>
              </a:rPr>
              <a:t> Chang</a:t>
            </a:r>
            <a:r>
              <a:rPr lang="zh-CN" altLang="zh-CN" sz="1200" kern="1200" dirty="0" smtClean="0">
                <a:solidFill>
                  <a:schemeClr val="tx1"/>
                </a:solidFill>
                <a:effectLst/>
                <a:latin typeface="+mn-lt"/>
                <a:ea typeface="+mn-ea"/>
                <a:cs typeface="+mn-cs"/>
              </a:rPr>
              <a:t>、袁慎芳等课题组虽然对板状结构中损伤的大小及区域进行了评估，但结果均以图像形式示意，没有给出定量化的结果。</a:t>
            </a:r>
            <a:endParaRPr lang="en-US" altLang="zh-CN" sz="1200" kern="1200" dirty="0" smtClean="0">
              <a:solidFill>
                <a:schemeClr val="tx1"/>
              </a:solidFill>
              <a:effectLst/>
              <a:latin typeface="+mn-lt"/>
              <a:ea typeface="+mn-ea"/>
              <a:cs typeface="+mn-cs"/>
            </a:endParaRPr>
          </a:p>
          <a:p>
            <a:endParaRPr lang="en-US" altLang="zh-CN" sz="1200" kern="1200" dirty="0" smtClean="0">
              <a:solidFill>
                <a:schemeClr val="tx1"/>
              </a:solidFill>
              <a:effectLst/>
              <a:latin typeface="+mn-lt"/>
              <a:ea typeface="+mn-ea"/>
              <a:cs typeface="+mn-cs"/>
            </a:endParaRPr>
          </a:p>
          <a:p>
            <a:r>
              <a:rPr lang="zh-CN" altLang="zh-CN" sz="1200" kern="1200" dirty="0" smtClean="0">
                <a:solidFill>
                  <a:schemeClr val="tx1"/>
                </a:solidFill>
                <a:effectLst/>
                <a:latin typeface="+mn-lt"/>
                <a:ea typeface="+mn-ea"/>
                <a:cs typeface="+mn-cs"/>
              </a:rPr>
              <a:t>陈建霖虽利用大小区域的检测方法实现了对于损伤尺寸的评估，但其所采用的多级检测方法需在完成单级检测后额外分布小区域的压电片，加大了压电片数量，且不适合工程现场操作。</a:t>
            </a:r>
            <a:endParaRPr lang="en-US" altLang="zh-CN" sz="1200" kern="1200" dirty="0" smtClean="0">
              <a:solidFill>
                <a:schemeClr val="tx1"/>
              </a:solidFill>
              <a:effectLst/>
              <a:latin typeface="+mn-lt"/>
              <a:ea typeface="+mn-ea"/>
              <a:cs typeface="+mn-cs"/>
            </a:endParaRPr>
          </a:p>
          <a:p>
            <a:endParaRPr lang="en-US" altLang="zh-CN" sz="1200" kern="1200" dirty="0" smtClean="0">
              <a:solidFill>
                <a:schemeClr val="tx1"/>
              </a:solidFill>
              <a:effectLst/>
              <a:latin typeface="+mn-lt"/>
              <a:ea typeface="+mn-ea"/>
              <a:cs typeface="+mn-cs"/>
            </a:endParaRPr>
          </a:p>
          <a:p>
            <a:r>
              <a:rPr lang="zh-CN" altLang="zh-CN" sz="1200" kern="1200" dirty="0" smtClean="0">
                <a:solidFill>
                  <a:schemeClr val="tx1"/>
                </a:solidFill>
                <a:effectLst/>
                <a:latin typeface="+mn-lt"/>
                <a:ea typeface="+mn-ea"/>
                <a:cs typeface="+mn-cs"/>
              </a:rPr>
              <a:t>本文提出一种新的多级检测方法，用于定量评估二维板状结构中穿孔损伤的位置及大小。</a:t>
            </a:r>
            <a:endParaRPr lang="zh-CN" altLang="en-US" dirty="0"/>
          </a:p>
        </p:txBody>
      </p:sp>
      <p:sp>
        <p:nvSpPr>
          <p:cNvPr id="4" name="灯片编号占位符 3"/>
          <p:cNvSpPr>
            <a:spLocks noGrp="1"/>
          </p:cNvSpPr>
          <p:nvPr>
            <p:ph type="sldNum" sz="quarter" idx="10"/>
          </p:nvPr>
        </p:nvSpPr>
        <p:spPr/>
        <p:txBody>
          <a:bodyPr/>
          <a:lstStyle/>
          <a:p>
            <a:pPr>
              <a:defRPr/>
            </a:pPr>
            <a:fld id="{A0761306-F971-4BE0-B5E7-52EEE4E11031}" type="slidenum">
              <a:rPr lang="zh-CN" altLang="en-US" smtClean="0"/>
              <a:pPr>
                <a:defRPr/>
              </a:pPr>
              <a:t>7</a:t>
            </a:fld>
            <a:endParaRPr lang="zh-CN" altLang="en-US"/>
          </a:p>
        </p:txBody>
      </p:sp>
    </p:spTree>
    <p:extLst>
      <p:ext uri="{BB962C8B-B14F-4D97-AF65-F5344CB8AC3E}">
        <p14:creationId xmlns:p14="http://schemas.microsoft.com/office/powerpoint/2010/main" val="22108283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dirty="0" smtClean="0"/>
          </a:p>
        </p:txBody>
      </p:sp>
      <p:sp>
        <p:nvSpPr>
          <p:cNvPr id="31748" name="灯片编号占位符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defRPr/>
            </a:pPr>
            <a:fld id="{5D7B8559-943B-4667-97D0-4ABBE4DED847}" type="slidenum">
              <a:rPr lang="zh-CN" altLang="en-US" smtClean="0"/>
              <a:pPr>
                <a:defRPr/>
              </a:pPr>
              <a:t>8</a:t>
            </a:fld>
            <a:endParaRPr lang="zh-CN" altLang="en-US" smtClean="0"/>
          </a:p>
        </p:txBody>
      </p:sp>
    </p:spTree>
    <p:extLst>
      <p:ext uri="{BB962C8B-B14F-4D97-AF65-F5344CB8AC3E}">
        <p14:creationId xmlns:p14="http://schemas.microsoft.com/office/powerpoint/2010/main" val="10881847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smtClean="0">
                <a:solidFill>
                  <a:schemeClr val="tx1"/>
                </a:solidFill>
                <a:effectLst/>
                <a:latin typeface="+mn-lt"/>
                <a:ea typeface="+mn-ea"/>
                <a:cs typeface="+mn-cs"/>
              </a:rPr>
              <a:t>本文应用</a:t>
            </a:r>
            <a:r>
              <a:rPr lang="zh-CN" altLang="zh-CN" sz="1200" kern="1200" dirty="0" smtClean="0">
                <a:solidFill>
                  <a:schemeClr val="tx1"/>
                </a:solidFill>
                <a:effectLst/>
                <a:latin typeface="+mn-lt"/>
                <a:ea typeface="+mn-ea"/>
                <a:cs typeface="+mn-cs"/>
              </a:rPr>
              <a:t>的</a:t>
            </a:r>
            <a:r>
              <a:rPr lang="en-US" altLang="zh-CN" sz="1200" kern="1200" dirty="0" err="1" smtClean="0">
                <a:solidFill>
                  <a:schemeClr val="tx1"/>
                </a:solidFill>
                <a:effectLst/>
                <a:latin typeface="+mn-lt"/>
                <a:ea typeface="+mn-ea"/>
                <a:cs typeface="+mn-cs"/>
              </a:rPr>
              <a:t>ToF</a:t>
            </a:r>
            <a:r>
              <a:rPr lang="zh-CN" altLang="zh-CN" sz="1200" kern="1200" dirty="0" smtClean="0">
                <a:solidFill>
                  <a:schemeClr val="tx1"/>
                </a:solidFill>
                <a:effectLst/>
                <a:latin typeface="+mn-lt"/>
                <a:ea typeface="+mn-ea"/>
                <a:cs typeface="+mn-cs"/>
              </a:rPr>
              <a:t>方法是应用非常广泛的损伤信号识别方法</a:t>
            </a:r>
            <a:r>
              <a:rPr lang="zh-CN" altLang="en-US" sz="1200" kern="1200" dirty="0" smtClean="0">
                <a:solidFill>
                  <a:schemeClr val="tx1"/>
                </a:solidFill>
                <a:effectLst/>
                <a:latin typeface="+mn-lt"/>
                <a:ea typeface="+mn-ea"/>
                <a:cs typeface="+mn-cs"/>
              </a:rPr>
              <a:t>，该</a:t>
            </a:r>
            <a:r>
              <a:rPr lang="zh-CN" altLang="zh-CN" sz="1200" kern="1200" dirty="0" smtClean="0">
                <a:solidFill>
                  <a:schemeClr val="tx1"/>
                </a:solidFill>
                <a:effectLst/>
                <a:latin typeface="+mn-lt"/>
                <a:ea typeface="+mn-ea"/>
                <a:cs typeface="+mn-cs"/>
              </a:rPr>
              <a:t>方法通过同一传感器接收到的损伤反射信号相比于入射信号的时间延迟来确定损伤的存在并进行损伤定位。</a:t>
            </a:r>
            <a:endParaRPr lang="en-US" altLang="zh-CN" sz="1200" kern="1200" dirty="0" smtClean="0">
              <a:solidFill>
                <a:schemeClr val="tx1"/>
              </a:solidFill>
              <a:effectLst/>
              <a:latin typeface="+mn-lt"/>
              <a:ea typeface="+mn-ea"/>
              <a:cs typeface="+mn-cs"/>
            </a:endParaRPr>
          </a:p>
          <a:p>
            <a:endParaRPr lang="en-US" altLang="zh-CN" sz="1200" kern="1200" dirty="0" smtClean="0">
              <a:solidFill>
                <a:schemeClr val="tx1"/>
              </a:solidFill>
              <a:effectLst/>
              <a:latin typeface="+mn-lt"/>
              <a:ea typeface="+mn-ea"/>
              <a:cs typeface="+mn-cs"/>
            </a:endParaRPr>
          </a:p>
          <a:p>
            <a:r>
              <a:rPr lang="zh-CN" altLang="en-US" sz="1200" kern="1200" dirty="0" smtClean="0">
                <a:solidFill>
                  <a:schemeClr val="tx1"/>
                </a:solidFill>
                <a:effectLst/>
                <a:latin typeface="+mn-lt"/>
                <a:ea typeface="+mn-ea"/>
                <a:cs typeface="+mn-cs"/>
              </a:rPr>
              <a:t>比如，当板内（</a:t>
            </a:r>
            <a:r>
              <a:rPr lang="en-US" altLang="zh-CN" sz="1200" kern="1200" dirty="0" err="1" smtClean="0">
                <a:solidFill>
                  <a:schemeClr val="tx1"/>
                </a:solidFill>
                <a:effectLst/>
                <a:latin typeface="+mn-lt"/>
                <a:ea typeface="+mn-ea"/>
                <a:cs typeface="+mn-cs"/>
              </a:rPr>
              <a:t>x,y</a:t>
            </a:r>
            <a:r>
              <a:rPr lang="zh-CN" altLang="en-US" sz="1200" kern="1200" dirty="0" smtClean="0">
                <a:solidFill>
                  <a:schemeClr val="tx1"/>
                </a:solidFill>
                <a:effectLst/>
                <a:latin typeface="+mn-lt"/>
                <a:ea typeface="+mn-ea"/>
                <a:cs typeface="+mn-cs"/>
              </a:rPr>
              <a:t>）位置有一穿孔损伤时，我们考虑由</a:t>
            </a:r>
            <a:r>
              <a:rPr lang="en-US" altLang="zh-CN" sz="1200" kern="1200" dirty="0" smtClean="0">
                <a:solidFill>
                  <a:schemeClr val="tx1"/>
                </a:solidFill>
                <a:effectLst/>
                <a:latin typeface="+mn-lt"/>
                <a:ea typeface="+mn-ea"/>
                <a:cs typeface="+mn-cs"/>
              </a:rPr>
              <a:t>PZT0</a:t>
            </a:r>
            <a:r>
              <a:rPr lang="zh-CN" altLang="en-US" sz="1200" kern="1200" dirty="0" smtClean="0">
                <a:solidFill>
                  <a:schemeClr val="tx1"/>
                </a:solidFill>
                <a:effectLst/>
                <a:latin typeface="+mn-lt"/>
                <a:ea typeface="+mn-ea"/>
                <a:cs typeface="+mn-cs"/>
              </a:rPr>
              <a:t>激励</a:t>
            </a:r>
            <a:r>
              <a:rPr lang="en-US" altLang="zh-CN" sz="1200" kern="1200" dirty="0" smtClean="0">
                <a:solidFill>
                  <a:schemeClr val="tx1"/>
                </a:solidFill>
                <a:effectLst/>
                <a:latin typeface="+mn-lt"/>
                <a:ea typeface="+mn-ea"/>
                <a:cs typeface="+mn-cs"/>
              </a:rPr>
              <a:t>PZT4</a:t>
            </a:r>
            <a:r>
              <a:rPr lang="zh-CN" altLang="zh-CN" sz="1200" kern="1200" dirty="0" smtClean="0">
                <a:solidFill>
                  <a:schemeClr val="tx1"/>
                </a:solidFill>
                <a:effectLst/>
                <a:latin typeface="+mn-lt"/>
                <a:ea typeface="+mn-ea"/>
                <a:cs typeface="+mn-cs"/>
              </a:rPr>
              <a:t>接收到的信号，一方面，由</a:t>
            </a:r>
            <a:r>
              <a:rPr lang="en-US" altLang="zh-CN" sz="1200" kern="1200" dirty="0" smtClean="0">
                <a:solidFill>
                  <a:schemeClr val="tx1"/>
                </a:solidFill>
                <a:effectLst/>
                <a:latin typeface="+mn-lt"/>
                <a:ea typeface="+mn-ea"/>
                <a:cs typeface="+mn-cs"/>
              </a:rPr>
              <a:t>PZT0</a:t>
            </a:r>
            <a:r>
              <a:rPr lang="zh-CN" altLang="zh-CN" sz="1200" kern="1200" dirty="0" smtClean="0">
                <a:solidFill>
                  <a:schemeClr val="tx1"/>
                </a:solidFill>
                <a:effectLst/>
                <a:latin typeface="+mn-lt"/>
                <a:ea typeface="+mn-ea"/>
                <a:cs typeface="+mn-cs"/>
              </a:rPr>
              <a:t>处发出的激励信号可直接传至角点处的压电片，此情况下</a:t>
            </a:r>
            <a:r>
              <a:rPr lang="en-US" altLang="zh-CN" sz="1200" kern="1200" dirty="0" smtClean="0">
                <a:solidFill>
                  <a:schemeClr val="tx1"/>
                </a:solidFill>
                <a:effectLst/>
                <a:latin typeface="+mn-lt"/>
                <a:ea typeface="+mn-ea"/>
                <a:cs typeface="+mn-cs"/>
              </a:rPr>
              <a:t>Lamb</a:t>
            </a:r>
            <a:r>
              <a:rPr lang="zh-CN" altLang="zh-CN" sz="1200" kern="1200" dirty="0" smtClean="0">
                <a:solidFill>
                  <a:schemeClr val="tx1"/>
                </a:solidFill>
                <a:effectLst/>
                <a:latin typeface="+mn-lt"/>
                <a:ea typeface="+mn-ea"/>
                <a:cs typeface="+mn-cs"/>
              </a:rPr>
              <a:t>波沿图中</a:t>
            </a:r>
            <a:r>
              <a:rPr lang="en-US" altLang="zh-CN" sz="1200" i="1" kern="1200" dirty="0" smtClean="0">
                <a:solidFill>
                  <a:schemeClr val="tx1"/>
                </a:solidFill>
                <a:effectLst/>
                <a:latin typeface="+mn-lt"/>
                <a:ea typeface="+mn-ea"/>
                <a:cs typeface="+mn-cs"/>
              </a:rPr>
              <a:t>d</a:t>
            </a:r>
            <a:r>
              <a:rPr lang="en-US" altLang="zh-CN" sz="1200" kern="1200" baseline="-25000" dirty="0" smtClean="0">
                <a:solidFill>
                  <a:schemeClr val="tx1"/>
                </a:solidFill>
                <a:effectLst/>
                <a:latin typeface="+mn-lt"/>
                <a:ea typeface="+mn-ea"/>
                <a:cs typeface="+mn-cs"/>
              </a:rPr>
              <a:t>0</a:t>
            </a:r>
            <a:r>
              <a:rPr lang="zh-CN" altLang="zh-CN" sz="1200" kern="1200" dirty="0" smtClean="0">
                <a:solidFill>
                  <a:schemeClr val="tx1"/>
                </a:solidFill>
                <a:effectLst/>
                <a:latin typeface="+mn-lt"/>
                <a:ea typeface="+mn-ea"/>
                <a:cs typeface="+mn-cs"/>
              </a:rPr>
              <a:t>路径传播；另一方面，激励信号可延</a:t>
            </a:r>
            <a:r>
              <a:rPr lang="en-US" altLang="zh-CN" sz="1200" i="1" kern="1200" dirty="0" smtClean="0">
                <a:solidFill>
                  <a:schemeClr val="tx1"/>
                </a:solidFill>
                <a:effectLst/>
                <a:latin typeface="+mn-lt"/>
                <a:ea typeface="+mn-ea"/>
                <a:cs typeface="+mn-cs"/>
              </a:rPr>
              <a:t>d</a:t>
            </a:r>
            <a:r>
              <a:rPr lang="en-US" altLang="zh-CN" sz="1200" kern="1200" baseline="-25000" dirty="0" smtClean="0">
                <a:solidFill>
                  <a:schemeClr val="tx1"/>
                </a:solidFill>
                <a:effectLst/>
                <a:latin typeface="+mn-lt"/>
                <a:ea typeface="+mn-ea"/>
                <a:cs typeface="+mn-cs"/>
              </a:rPr>
              <a:t>1</a:t>
            </a:r>
            <a:r>
              <a:rPr lang="zh-CN" altLang="zh-CN" sz="1200" kern="1200" dirty="0" smtClean="0">
                <a:solidFill>
                  <a:schemeClr val="tx1"/>
                </a:solidFill>
                <a:effectLst/>
                <a:latin typeface="+mn-lt"/>
                <a:ea typeface="+mn-ea"/>
                <a:cs typeface="+mn-cs"/>
              </a:rPr>
              <a:t>路径传播至穿孔损伤处，再经穿孔损伤边界反射，沿</a:t>
            </a:r>
            <a:r>
              <a:rPr lang="en-US" altLang="zh-CN" sz="1200" i="1" kern="1200" dirty="0" smtClean="0">
                <a:solidFill>
                  <a:schemeClr val="tx1"/>
                </a:solidFill>
                <a:effectLst/>
                <a:latin typeface="+mn-lt"/>
                <a:ea typeface="+mn-ea"/>
                <a:cs typeface="+mn-cs"/>
              </a:rPr>
              <a:t>d</a:t>
            </a:r>
            <a:r>
              <a:rPr lang="en-US" altLang="zh-CN" sz="1200" kern="1200" baseline="-25000" dirty="0" smtClean="0">
                <a:solidFill>
                  <a:schemeClr val="tx1"/>
                </a:solidFill>
                <a:effectLst/>
                <a:latin typeface="+mn-lt"/>
                <a:ea typeface="+mn-ea"/>
                <a:cs typeface="+mn-cs"/>
              </a:rPr>
              <a:t>2</a:t>
            </a:r>
            <a:r>
              <a:rPr lang="zh-CN" altLang="zh-CN" sz="1200" kern="1200" dirty="0" smtClean="0">
                <a:solidFill>
                  <a:schemeClr val="tx1"/>
                </a:solidFill>
                <a:effectLst/>
                <a:latin typeface="+mn-lt"/>
                <a:ea typeface="+mn-ea"/>
                <a:cs typeface="+mn-cs"/>
              </a:rPr>
              <a:t>路径传播至接收点。</a:t>
            </a:r>
            <a:endParaRPr lang="en-US" altLang="zh-CN" sz="1200" kern="1200" dirty="0" smtClean="0">
              <a:solidFill>
                <a:schemeClr val="tx1"/>
              </a:solidFill>
              <a:effectLst/>
              <a:latin typeface="+mn-lt"/>
              <a:ea typeface="+mn-ea"/>
              <a:cs typeface="+mn-cs"/>
            </a:endParaRPr>
          </a:p>
          <a:p>
            <a:endParaRPr lang="en-US" altLang="zh-CN" sz="1200" kern="1200" dirty="0" smtClean="0">
              <a:solidFill>
                <a:schemeClr val="tx1"/>
              </a:solidFill>
              <a:effectLst/>
              <a:latin typeface="+mn-lt"/>
              <a:ea typeface="+mn-ea"/>
              <a:cs typeface="+mn-cs"/>
            </a:endParaRPr>
          </a:p>
          <a:p>
            <a:r>
              <a:rPr lang="zh-CN" altLang="en-US" sz="1200" kern="1200" dirty="0" smtClean="0">
                <a:solidFill>
                  <a:schemeClr val="tx1"/>
                </a:solidFill>
                <a:effectLst/>
                <a:latin typeface="+mn-lt"/>
                <a:ea typeface="+mn-ea"/>
                <a:cs typeface="+mn-cs"/>
              </a:rPr>
              <a:t>若波速已知，延迟时间已知，则可得到以</a:t>
            </a:r>
            <a:r>
              <a:rPr lang="en-US" altLang="zh-CN" sz="1200" kern="1200" dirty="0" smtClean="0">
                <a:solidFill>
                  <a:schemeClr val="tx1"/>
                </a:solidFill>
                <a:effectLst/>
                <a:latin typeface="+mn-lt"/>
                <a:ea typeface="+mn-ea"/>
                <a:cs typeface="+mn-cs"/>
              </a:rPr>
              <a:t>d1+d2</a:t>
            </a:r>
            <a:r>
              <a:rPr lang="zh-CN" altLang="en-US" sz="1200" kern="1200" dirty="0" smtClean="0">
                <a:solidFill>
                  <a:schemeClr val="tx1"/>
                </a:solidFill>
                <a:effectLst/>
                <a:latin typeface="+mn-lt"/>
                <a:ea typeface="+mn-ea"/>
                <a:cs typeface="+mn-cs"/>
              </a:rPr>
              <a:t>为长轴的椭圆，即为损伤的所有可能位置</a:t>
            </a:r>
            <a:endParaRPr lang="en-US" altLang="zh-CN" sz="1200" kern="1200" dirty="0" smtClean="0">
              <a:solidFill>
                <a:schemeClr val="tx1"/>
              </a:solidFill>
              <a:effectLst/>
              <a:latin typeface="+mn-lt"/>
              <a:ea typeface="+mn-ea"/>
              <a:cs typeface="+mn-cs"/>
            </a:endParaRPr>
          </a:p>
          <a:p>
            <a:endParaRPr lang="en-US" altLang="zh-CN" sz="1200" kern="1200" dirty="0" smtClean="0">
              <a:solidFill>
                <a:schemeClr val="tx1"/>
              </a:solidFill>
              <a:effectLst/>
              <a:latin typeface="+mn-lt"/>
              <a:ea typeface="+mn-ea"/>
              <a:cs typeface="+mn-cs"/>
            </a:endParaRPr>
          </a:p>
          <a:p>
            <a:r>
              <a:rPr lang="zh-CN" altLang="en-US" sz="1200" kern="1200" dirty="0" smtClean="0">
                <a:solidFill>
                  <a:schemeClr val="tx1"/>
                </a:solidFill>
                <a:effectLst/>
                <a:latin typeface="+mn-lt"/>
                <a:ea typeface="+mn-ea"/>
                <a:cs typeface="+mn-cs"/>
              </a:rPr>
              <a:t>同理，若采用其他点作为信号接收点，能得到不同的定位椭圆，由于定位椭圆与损伤边界相切，即可用各椭圆所确定的外切圆直径作为损伤的直径</a:t>
            </a:r>
            <a:endParaRPr lang="en-US" altLang="zh-CN" sz="120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pPr>
              <a:defRPr/>
            </a:pPr>
            <a:fld id="{A0761306-F971-4BE0-B5E7-52EEE4E11031}" type="slidenum">
              <a:rPr lang="zh-CN" altLang="en-US" smtClean="0"/>
              <a:pPr>
                <a:defRPr/>
              </a:pPr>
              <a:t>9</a:t>
            </a:fld>
            <a:endParaRPr lang="zh-CN" altLang="en-US"/>
          </a:p>
        </p:txBody>
      </p:sp>
    </p:spTree>
    <p:extLst>
      <p:ext uri="{BB962C8B-B14F-4D97-AF65-F5344CB8AC3E}">
        <p14:creationId xmlns:p14="http://schemas.microsoft.com/office/powerpoint/2010/main" val="125364502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 name="Freeform 7"/>
          <p:cNvSpPr>
            <a:spLocks noChangeArrowheads="1"/>
          </p:cNvSpPr>
          <p:nvPr/>
        </p:nvSpPr>
        <p:spPr bwMode="auto">
          <a:xfrm>
            <a:off x="609600" y="1219200"/>
            <a:ext cx="7924800" cy="914400"/>
          </a:xfrm>
          <a:custGeom>
            <a:avLst/>
            <a:gdLst>
              <a:gd name="T0" fmla="*/ 0 w 1000"/>
              <a:gd name="T1" fmla="*/ 2147483647 h 1000"/>
              <a:gd name="T2" fmla="*/ 0 w 1000"/>
              <a:gd name="T3" fmla="*/ 0 h 1000"/>
              <a:gd name="T4" fmla="*/ 2147483647 w 1000"/>
              <a:gd name="T5" fmla="*/ 0 h 1000"/>
              <a:gd name="T6" fmla="*/ 0 60000 65536"/>
              <a:gd name="T7" fmla="*/ 0 60000 65536"/>
              <a:gd name="T8" fmla="*/ 0 60000 65536"/>
            </a:gdLst>
            <a:ahLst/>
            <a:cxnLst>
              <a:cxn ang="T6">
                <a:pos x="T0" y="T1"/>
              </a:cxn>
              <a:cxn ang="T7">
                <a:pos x="T2" y="T3"/>
              </a:cxn>
              <a:cxn ang="T8">
                <a:pos x="T4" y="T5"/>
              </a:cxn>
            </a:cxnLst>
            <a:rect l="0" t="0" r="r" b="b"/>
            <a:pathLst>
              <a:path w="1000" h="1000">
                <a:moveTo>
                  <a:pt x="0" y="1000"/>
                </a:moveTo>
                <a:lnTo>
                  <a:pt x="0" y="0"/>
                </a:lnTo>
                <a:lnTo>
                  <a:pt x="1000" y="0"/>
                </a:lnTo>
              </a:path>
            </a:pathLst>
          </a:custGeom>
          <a:noFill/>
          <a:ln w="25400" cap="flat" cmpd="sng">
            <a:solidFill>
              <a:srgbClr val="00B050"/>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AU"/>
          </a:p>
        </p:txBody>
      </p:sp>
      <p:sp>
        <p:nvSpPr>
          <p:cNvPr id="5" name="Line 8"/>
          <p:cNvSpPr>
            <a:spLocks noChangeShapeType="1"/>
          </p:cNvSpPr>
          <p:nvPr/>
        </p:nvSpPr>
        <p:spPr bwMode="auto">
          <a:xfrm>
            <a:off x="1981200" y="3581400"/>
            <a:ext cx="6511925" cy="0"/>
          </a:xfrm>
          <a:prstGeom prst="line">
            <a:avLst/>
          </a:prstGeom>
          <a:noFill/>
          <a:ln w="25400">
            <a:solidFill>
              <a:srgbClr val="00B050"/>
            </a:solidFill>
            <a:round/>
            <a:headEnd/>
            <a:tailEnd/>
          </a:ln>
          <a:extLst>
            <a:ext uri="{909E8E84-426E-40DD-AFC4-6F175D3DCCD1}">
              <a14:hiddenFill xmlns:a14="http://schemas.microsoft.com/office/drawing/2010/main">
                <a:noFill/>
              </a14:hiddenFill>
            </a:ext>
          </a:extLst>
        </p:spPr>
        <p:txBody>
          <a:bodyPr/>
          <a:lstStyle/>
          <a:p>
            <a:endParaRPr lang="en-AU"/>
          </a:p>
        </p:txBody>
      </p:sp>
      <p:pic>
        <p:nvPicPr>
          <p:cNvPr id="6" name="Picture 4096"/>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232525" y="239713"/>
            <a:ext cx="2454275" cy="7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826" name="Rectangle 2"/>
          <p:cNvSpPr>
            <a:spLocks noGrp="1" noChangeArrowheads="1"/>
          </p:cNvSpPr>
          <p:nvPr>
            <p:ph type="ctrTitle"/>
          </p:nvPr>
        </p:nvSpPr>
        <p:spPr>
          <a:xfrm>
            <a:off x="914400" y="1524000"/>
            <a:ext cx="7623175" cy="1752600"/>
          </a:xfrm>
        </p:spPr>
        <p:txBody>
          <a:bodyPr/>
          <a:lstStyle>
            <a:lvl1pPr>
              <a:defRPr b="1">
                <a:solidFill>
                  <a:schemeClr val="tx1"/>
                </a:solidFill>
                <a:latin typeface="黑体" pitchFamily="49" charset="-122"/>
                <a:ea typeface="黑体" pitchFamily="49" charset="-122"/>
              </a:defRPr>
            </a:lvl1pPr>
          </a:lstStyle>
          <a:p>
            <a:r>
              <a:rPr lang="zh-CN" altLang="en-US" dirty="0"/>
              <a:t>单击此处编辑母版标题样式</a:t>
            </a:r>
          </a:p>
        </p:txBody>
      </p:sp>
      <p:sp>
        <p:nvSpPr>
          <p:cNvPr id="77827" name="Rectangle 3"/>
          <p:cNvSpPr>
            <a:spLocks noGrp="1" noChangeArrowheads="1"/>
          </p:cNvSpPr>
          <p:nvPr>
            <p:ph type="subTitle" idx="1"/>
          </p:nvPr>
        </p:nvSpPr>
        <p:spPr>
          <a:xfrm>
            <a:off x="1295400" y="3886200"/>
            <a:ext cx="6553200" cy="1752600"/>
          </a:xfrm>
        </p:spPr>
        <p:txBody>
          <a:bodyPr/>
          <a:lstStyle>
            <a:lvl1pPr marL="0" indent="0" algn="ctr">
              <a:buFont typeface="Wingdings" pitchFamily="2" charset="2"/>
              <a:buNone/>
              <a:defRPr>
                <a:solidFill>
                  <a:schemeClr val="tx1"/>
                </a:solidFill>
              </a:defRPr>
            </a:lvl1pPr>
          </a:lstStyle>
          <a:p>
            <a:r>
              <a:rPr lang="zh-CN" altLang="en-US" dirty="0"/>
              <a:t>单击此处编辑母版副标题样式</a:t>
            </a:r>
          </a:p>
        </p:txBody>
      </p:sp>
      <p:sp>
        <p:nvSpPr>
          <p:cNvPr id="7" name="Rectangle 4"/>
          <p:cNvSpPr>
            <a:spLocks noGrp="1" noChangeArrowheads="1"/>
          </p:cNvSpPr>
          <p:nvPr>
            <p:ph type="dt" sz="half" idx="10"/>
          </p:nvPr>
        </p:nvSpPr>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p:txBody>
          <a:bodyPr/>
          <a:lstStyle>
            <a:lvl1pPr>
              <a:defRPr/>
            </a:lvl1pPr>
          </a:lstStyle>
          <a:p>
            <a:pPr>
              <a:defRPr/>
            </a:pPr>
            <a:fld id="{4BD363EC-AE9C-4D3C-8F52-CC4409A66F5F}" type="slidenum">
              <a:rPr lang="en-US" altLang="zh-CN"/>
              <a:pPr>
                <a:defRPr/>
              </a:pPr>
              <a:t>‹#›</a:t>
            </a:fld>
            <a:endParaRPr lang="en-US" altLang="zh-CN"/>
          </a:p>
        </p:txBody>
      </p:sp>
    </p:spTree>
    <p:extLst>
      <p:ext uri="{BB962C8B-B14F-4D97-AF65-F5344CB8AC3E}">
        <p14:creationId xmlns:p14="http://schemas.microsoft.com/office/powerpoint/2010/main" val="28841316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8F5249B6-CBA5-4F04-8B10-C8005F925CA8}" type="slidenum">
              <a:rPr lang="en-US" altLang="zh-CN"/>
              <a:pPr>
                <a:defRPr/>
              </a:pPr>
              <a:t>‹#›</a:t>
            </a:fld>
            <a:endParaRPr lang="en-US" altLang="zh-CN"/>
          </a:p>
        </p:txBody>
      </p:sp>
    </p:spTree>
    <p:extLst>
      <p:ext uri="{BB962C8B-B14F-4D97-AF65-F5344CB8AC3E}">
        <p14:creationId xmlns:p14="http://schemas.microsoft.com/office/powerpoint/2010/main" val="16805762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7813"/>
            <a:ext cx="2057400" cy="5853112"/>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7813"/>
            <a:ext cx="6019800" cy="5853112"/>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587F8899-175F-497D-A614-3ABE37F20FD8}" type="slidenum">
              <a:rPr lang="en-US" altLang="zh-CN"/>
              <a:pPr>
                <a:defRPr/>
              </a:pPr>
              <a:t>‹#›</a:t>
            </a:fld>
            <a:endParaRPr lang="en-US" altLang="zh-CN"/>
          </a:p>
        </p:txBody>
      </p:sp>
    </p:spTree>
    <p:extLst>
      <p:ext uri="{BB962C8B-B14F-4D97-AF65-F5344CB8AC3E}">
        <p14:creationId xmlns:p14="http://schemas.microsoft.com/office/powerpoint/2010/main" val="89288983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457200" y="277813"/>
            <a:ext cx="8229600" cy="1139825"/>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457200" y="1600200"/>
            <a:ext cx="8229600" cy="4530725"/>
          </a:xfrm>
        </p:spPr>
        <p:txBody>
          <a:bodyPr/>
          <a:lstStyle/>
          <a:p>
            <a:pPr lvl="0"/>
            <a:endParaRPr lang="zh-CN" altLang="en-US" noProof="0" smtClean="0"/>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E6515812-E5AC-44DE-9780-2C646DE82142}" type="slidenum">
              <a:rPr lang="en-US" altLang="zh-CN"/>
              <a:pPr>
                <a:defRPr/>
              </a:pPr>
              <a:t>‹#›</a:t>
            </a:fld>
            <a:endParaRPr lang="en-US" altLang="zh-CN"/>
          </a:p>
        </p:txBody>
      </p:sp>
    </p:spTree>
    <p:extLst>
      <p:ext uri="{BB962C8B-B14F-4D97-AF65-F5344CB8AC3E}">
        <p14:creationId xmlns:p14="http://schemas.microsoft.com/office/powerpoint/2010/main" val="283135803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AndTwoObj" preserve="1">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7813"/>
            <a:ext cx="8229600" cy="1139825"/>
          </a:xfr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3072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4648200" y="1600200"/>
            <a:ext cx="4038600" cy="21891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4648200" y="3941763"/>
            <a:ext cx="4038600" cy="2189162"/>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7"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8" name="Rectangle 6"/>
          <p:cNvSpPr>
            <a:spLocks noGrp="1" noChangeArrowheads="1"/>
          </p:cNvSpPr>
          <p:nvPr>
            <p:ph type="sldNum" sz="quarter" idx="12"/>
          </p:nvPr>
        </p:nvSpPr>
        <p:spPr>
          <a:ln/>
        </p:spPr>
        <p:txBody>
          <a:bodyPr/>
          <a:lstStyle>
            <a:lvl1pPr>
              <a:defRPr/>
            </a:lvl1pPr>
          </a:lstStyle>
          <a:p>
            <a:pPr>
              <a:defRPr/>
            </a:pPr>
            <a:fld id="{FD679C03-4F0C-47B0-B468-8EEAF70B5626}" type="slidenum">
              <a:rPr lang="en-US" altLang="zh-CN"/>
              <a:pPr>
                <a:defRPr/>
              </a:pPr>
              <a:t>‹#›</a:t>
            </a:fld>
            <a:endParaRPr lang="en-US" altLang="zh-CN"/>
          </a:p>
        </p:txBody>
      </p:sp>
    </p:spTree>
    <p:extLst>
      <p:ext uri="{BB962C8B-B14F-4D97-AF65-F5344CB8AC3E}">
        <p14:creationId xmlns:p14="http://schemas.microsoft.com/office/powerpoint/2010/main" val="7594344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7813"/>
            <a:ext cx="8229600" cy="1139825"/>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457200" y="1600200"/>
            <a:ext cx="4038600" cy="453072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4648200" y="1600200"/>
            <a:ext cx="4038600" cy="21891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4648200" y="3941763"/>
            <a:ext cx="4038600" cy="2189162"/>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7"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8" name="Rectangle 6"/>
          <p:cNvSpPr>
            <a:spLocks noGrp="1" noChangeArrowheads="1"/>
          </p:cNvSpPr>
          <p:nvPr>
            <p:ph type="sldNum" sz="quarter" idx="12"/>
          </p:nvPr>
        </p:nvSpPr>
        <p:spPr>
          <a:ln/>
        </p:spPr>
        <p:txBody>
          <a:bodyPr/>
          <a:lstStyle>
            <a:lvl1pPr>
              <a:defRPr/>
            </a:lvl1pPr>
          </a:lstStyle>
          <a:p>
            <a:pPr>
              <a:defRPr/>
            </a:pPr>
            <a:fld id="{55B11CEC-B1DF-4202-B75A-19B242CC4355}" type="slidenum">
              <a:rPr lang="en-US" altLang="zh-CN"/>
              <a:pPr>
                <a:defRPr/>
              </a:pPr>
              <a:t>‹#›</a:t>
            </a:fld>
            <a:endParaRPr lang="en-US" altLang="zh-CN"/>
          </a:p>
        </p:txBody>
      </p:sp>
    </p:spTree>
    <p:extLst>
      <p:ext uri="{BB962C8B-B14F-4D97-AF65-F5344CB8AC3E}">
        <p14:creationId xmlns:p14="http://schemas.microsoft.com/office/powerpoint/2010/main" val="287705152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7813"/>
            <a:ext cx="8229600" cy="1139825"/>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457200" y="1600200"/>
            <a:ext cx="4038600" cy="453072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3072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F44521F0-9EE5-4459-A7CB-34B4F11FD846}" type="slidenum">
              <a:rPr lang="en-US" altLang="zh-CN"/>
              <a:pPr>
                <a:defRPr/>
              </a:pPr>
              <a:t>‹#›</a:t>
            </a:fld>
            <a:endParaRPr lang="en-US" altLang="zh-CN"/>
          </a:p>
        </p:txBody>
      </p:sp>
    </p:spTree>
    <p:extLst>
      <p:ext uri="{BB962C8B-B14F-4D97-AF65-F5344CB8AC3E}">
        <p14:creationId xmlns:p14="http://schemas.microsoft.com/office/powerpoint/2010/main" val="28960068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81000" y="228600"/>
            <a:ext cx="8229600" cy="762000"/>
          </a:xfrm>
        </p:spPr>
        <p:txBody>
          <a:bodyPr/>
          <a:lstStyle>
            <a:lvl1pPr>
              <a:defRPr sz="4000">
                <a:latin typeface="楷体" pitchFamily="49" charset="-122"/>
                <a:ea typeface="楷体" pitchFamily="49"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p:txBody>
          <a:bodyPr/>
          <a:lstStyle>
            <a:lvl1pPr marL="342900" indent="-342900">
              <a:buClrTx/>
              <a:buFont typeface="Wingdings" pitchFamily="2" charset="2"/>
              <a:buChar char="ü"/>
              <a:defRPr/>
            </a:lvl1pPr>
            <a:lvl2pPr marL="669925" indent="-325438">
              <a:buClrTx/>
              <a:buFont typeface="Wingdings" pitchFamily="2" charset="2"/>
              <a:buChar char="ü"/>
              <a:defRPr/>
            </a:lvl2pPr>
            <a:lvl3pPr marL="1022350" indent="-350838">
              <a:buClrTx/>
              <a:buFont typeface="Wingdings" pitchFamily="2" charset="2"/>
              <a:buChar char="ü"/>
              <a:defRPr/>
            </a:lvl3pPr>
            <a:lvl4pPr marL="1339850" indent="-315913">
              <a:buClrTx/>
              <a:buFont typeface="Wingdings" pitchFamily="2" charset="2"/>
              <a:buChar char="ü"/>
              <a:defRPr/>
            </a:lvl4pPr>
            <a:lvl5pPr marL="1681163" indent="-339725">
              <a:buClrTx/>
              <a:buFont typeface="Wingdings" pitchFamily="2" charset="2"/>
              <a:buChar char="ü"/>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06C88229-2361-4A3F-BA53-4D47DBEF09B6}" type="slidenum">
              <a:rPr lang="en-US" altLang="zh-CN"/>
              <a:pPr>
                <a:defRPr/>
              </a:pPr>
              <a:t>‹#›</a:t>
            </a:fld>
            <a:endParaRPr lang="en-US" altLang="zh-CN"/>
          </a:p>
        </p:txBody>
      </p:sp>
    </p:spTree>
    <p:extLst>
      <p:ext uri="{BB962C8B-B14F-4D97-AF65-F5344CB8AC3E}">
        <p14:creationId xmlns:p14="http://schemas.microsoft.com/office/powerpoint/2010/main" val="12723090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FF2665D2-1456-4792-AC3E-15A71FC1033D}" type="slidenum">
              <a:rPr lang="en-US" altLang="zh-CN"/>
              <a:pPr>
                <a:defRPr/>
              </a:pPr>
              <a:t>‹#›</a:t>
            </a:fld>
            <a:endParaRPr lang="en-US" altLang="zh-CN"/>
          </a:p>
        </p:txBody>
      </p:sp>
    </p:spTree>
    <p:extLst>
      <p:ext uri="{BB962C8B-B14F-4D97-AF65-F5344CB8AC3E}">
        <p14:creationId xmlns:p14="http://schemas.microsoft.com/office/powerpoint/2010/main" val="1445269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D005BF86-0940-4C50-AE4F-DD9BBD15E2A8}" type="slidenum">
              <a:rPr lang="en-US" altLang="zh-CN"/>
              <a:pPr>
                <a:defRPr/>
              </a:pPr>
              <a:t>‹#›</a:t>
            </a:fld>
            <a:endParaRPr lang="en-US" altLang="zh-CN"/>
          </a:p>
        </p:txBody>
      </p:sp>
    </p:spTree>
    <p:extLst>
      <p:ext uri="{BB962C8B-B14F-4D97-AF65-F5344CB8AC3E}">
        <p14:creationId xmlns:p14="http://schemas.microsoft.com/office/powerpoint/2010/main" val="18684686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a:ln/>
        </p:spPr>
        <p:txBody>
          <a:bodyPr/>
          <a:lstStyle>
            <a:lvl1pPr>
              <a:defRPr/>
            </a:lvl1pPr>
          </a:lstStyle>
          <a:p>
            <a:pPr>
              <a:defRPr/>
            </a:pPr>
            <a:fld id="{229CA126-CF18-4FCF-A638-D0B2D41FD008}" type="slidenum">
              <a:rPr lang="en-US" altLang="zh-CN"/>
              <a:pPr>
                <a:defRPr/>
              </a:pPr>
              <a:t>‹#›</a:t>
            </a:fld>
            <a:endParaRPr lang="en-US" altLang="zh-CN"/>
          </a:p>
        </p:txBody>
      </p:sp>
    </p:spTree>
    <p:extLst>
      <p:ext uri="{BB962C8B-B14F-4D97-AF65-F5344CB8AC3E}">
        <p14:creationId xmlns:p14="http://schemas.microsoft.com/office/powerpoint/2010/main" val="16960788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a:ln/>
        </p:spPr>
        <p:txBody>
          <a:bodyPr/>
          <a:lstStyle>
            <a:lvl1pPr>
              <a:defRPr/>
            </a:lvl1pPr>
          </a:lstStyle>
          <a:p>
            <a:pPr>
              <a:defRPr/>
            </a:pPr>
            <a:fld id="{322A1DE4-A948-4A9D-BB6B-496CDABFEA9D}" type="slidenum">
              <a:rPr lang="en-US" altLang="zh-CN"/>
              <a:pPr>
                <a:defRPr/>
              </a:pPr>
              <a:t>‹#›</a:t>
            </a:fld>
            <a:endParaRPr lang="en-US" altLang="zh-CN"/>
          </a:p>
        </p:txBody>
      </p:sp>
    </p:spTree>
    <p:extLst>
      <p:ext uri="{BB962C8B-B14F-4D97-AF65-F5344CB8AC3E}">
        <p14:creationId xmlns:p14="http://schemas.microsoft.com/office/powerpoint/2010/main" val="1799230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6"/>
          <p:cNvSpPr>
            <a:spLocks noGrp="1" noChangeArrowheads="1"/>
          </p:cNvSpPr>
          <p:nvPr>
            <p:ph type="sldNum" sz="quarter" idx="12"/>
          </p:nvPr>
        </p:nvSpPr>
        <p:spPr>
          <a:ln/>
        </p:spPr>
        <p:txBody>
          <a:bodyPr/>
          <a:lstStyle>
            <a:lvl1pPr>
              <a:defRPr/>
            </a:lvl1pPr>
          </a:lstStyle>
          <a:p>
            <a:pPr>
              <a:defRPr/>
            </a:pPr>
            <a:fld id="{D4E0C680-7015-401C-A81F-9DD1E9CF2CC8}" type="slidenum">
              <a:rPr lang="en-US" altLang="zh-CN"/>
              <a:pPr>
                <a:defRPr/>
              </a:pPr>
              <a:t>‹#›</a:t>
            </a:fld>
            <a:endParaRPr lang="en-US" altLang="zh-CN"/>
          </a:p>
        </p:txBody>
      </p:sp>
    </p:spTree>
    <p:extLst>
      <p:ext uri="{BB962C8B-B14F-4D97-AF65-F5344CB8AC3E}">
        <p14:creationId xmlns:p14="http://schemas.microsoft.com/office/powerpoint/2010/main" val="17480279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92000B1B-67E0-4E7B-9209-3CEABF0F7547}" type="slidenum">
              <a:rPr lang="en-US" altLang="zh-CN"/>
              <a:pPr>
                <a:defRPr/>
              </a:pPr>
              <a:t>‹#›</a:t>
            </a:fld>
            <a:endParaRPr lang="en-US" altLang="zh-CN"/>
          </a:p>
        </p:txBody>
      </p:sp>
    </p:spTree>
    <p:extLst>
      <p:ext uri="{BB962C8B-B14F-4D97-AF65-F5344CB8AC3E}">
        <p14:creationId xmlns:p14="http://schemas.microsoft.com/office/powerpoint/2010/main" val="15918750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7F208634-CB63-4D69-80F1-14E75C10A97D}" type="slidenum">
              <a:rPr lang="en-US" altLang="zh-CN"/>
              <a:pPr>
                <a:defRPr/>
              </a:pPr>
              <a:t>‹#›</a:t>
            </a:fld>
            <a:endParaRPr lang="en-US" altLang="zh-CN"/>
          </a:p>
        </p:txBody>
      </p:sp>
    </p:spTree>
    <p:extLst>
      <p:ext uri="{BB962C8B-B14F-4D97-AF65-F5344CB8AC3E}">
        <p14:creationId xmlns:p14="http://schemas.microsoft.com/office/powerpoint/2010/main" val="2935863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68288"/>
            <a:ext cx="8229600" cy="874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单击此处编辑母版标题样式</a:t>
            </a:r>
          </a:p>
        </p:txBody>
      </p:sp>
      <p:sp>
        <p:nvSpPr>
          <p:cNvPr id="1027" name="Rectangle 3"/>
          <p:cNvSpPr>
            <a:spLocks noGrp="1" noChangeArrowheads="1"/>
          </p:cNvSpPr>
          <p:nvPr>
            <p:ph type="body" idx="1"/>
          </p:nvPr>
        </p:nvSpPr>
        <p:spPr bwMode="auto">
          <a:xfrm>
            <a:off x="457200" y="1600200"/>
            <a:ext cx="8229600"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76804" name="Rectangle 4"/>
          <p:cNvSpPr>
            <a:spLocks noGrp="1" noChangeArrowheads="1"/>
          </p:cNvSpPr>
          <p:nvPr>
            <p:ph type="dt" sz="half" idx="2"/>
          </p:nvPr>
        </p:nvSpPr>
        <p:spPr bwMode="auto">
          <a:xfrm>
            <a:off x="457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atin typeface="+mj-lt"/>
                <a:ea typeface="宋体" pitchFamily="2" charset="-122"/>
                <a:cs typeface="+mn-cs"/>
              </a:defRPr>
            </a:lvl1pPr>
          </a:lstStyle>
          <a:p>
            <a:pPr>
              <a:defRPr/>
            </a:pPr>
            <a:endParaRPr lang="en-US" altLang="zh-CN"/>
          </a:p>
        </p:txBody>
      </p:sp>
      <p:sp>
        <p:nvSpPr>
          <p:cNvPr id="76805"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eaLnBrk="1" hangingPunct="1">
              <a:defRPr sz="1200">
                <a:latin typeface="+mj-lt"/>
                <a:ea typeface="宋体" pitchFamily="2" charset="-122"/>
                <a:cs typeface="+mn-cs"/>
              </a:defRPr>
            </a:lvl1pPr>
          </a:lstStyle>
          <a:p>
            <a:pPr>
              <a:defRPr/>
            </a:pPr>
            <a:endParaRPr lang="en-US" altLang="zh-CN"/>
          </a:p>
        </p:txBody>
      </p:sp>
      <p:sp>
        <p:nvSpPr>
          <p:cNvPr id="76806" name="Rectangle 6"/>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atin typeface="+mj-lt"/>
                <a:ea typeface="宋体" pitchFamily="2" charset="-122"/>
                <a:cs typeface="+mn-cs"/>
              </a:defRPr>
            </a:lvl1pPr>
          </a:lstStyle>
          <a:p>
            <a:pPr>
              <a:defRPr/>
            </a:pPr>
            <a:fld id="{596F23AA-DE9A-4829-9FCF-22AC076A60D8}" type="slidenum">
              <a:rPr lang="en-US" altLang="zh-CN"/>
              <a:pPr>
                <a:defRPr/>
              </a:pPr>
              <a:t>‹#›</a:t>
            </a:fld>
            <a:endParaRPr lang="en-US" altLang="zh-CN"/>
          </a:p>
        </p:txBody>
      </p:sp>
      <p:sp>
        <p:nvSpPr>
          <p:cNvPr id="1031" name="Line 8"/>
          <p:cNvSpPr>
            <a:spLocks noChangeShapeType="1"/>
          </p:cNvSpPr>
          <p:nvPr/>
        </p:nvSpPr>
        <p:spPr bwMode="auto">
          <a:xfrm>
            <a:off x="457200" y="1143000"/>
            <a:ext cx="8229600" cy="0"/>
          </a:xfrm>
          <a:prstGeom prst="line">
            <a:avLst/>
          </a:prstGeom>
          <a:noFill/>
          <a:ln w="28575">
            <a:solidFill>
              <a:srgbClr val="00B050"/>
            </a:solidFill>
            <a:round/>
            <a:headEnd/>
            <a:tailEnd/>
          </a:ln>
          <a:extLst>
            <a:ext uri="{909E8E84-426E-40DD-AFC4-6F175D3DCCD1}">
              <a14:hiddenFill xmlns:a14="http://schemas.microsoft.com/office/drawing/2010/main">
                <a:noFill/>
              </a14:hiddenFill>
            </a:ext>
          </a:extLst>
        </p:spPr>
        <p:txBody>
          <a:bodyPr/>
          <a:lstStyle/>
          <a:p>
            <a:endParaRPr lang="en-AU"/>
          </a:p>
        </p:txBody>
      </p:sp>
      <p:pic>
        <p:nvPicPr>
          <p:cNvPr id="1032" name="Picture 4096"/>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232525" y="239713"/>
            <a:ext cx="2454275" cy="7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324" r:id="rId1"/>
    <p:sldLayoutId id="2147484310" r:id="rId2"/>
    <p:sldLayoutId id="2147484311" r:id="rId3"/>
    <p:sldLayoutId id="2147484312" r:id="rId4"/>
    <p:sldLayoutId id="2147484313" r:id="rId5"/>
    <p:sldLayoutId id="2147484314" r:id="rId6"/>
    <p:sldLayoutId id="2147484315" r:id="rId7"/>
    <p:sldLayoutId id="2147484316" r:id="rId8"/>
    <p:sldLayoutId id="2147484317" r:id="rId9"/>
    <p:sldLayoutId id="2147484318" r:id="rId10"/>
    <p:sldLayoutId id="2147484319" r:id="rId11"/>
    <p:sldLayoutId id="2147484320" r:id="rId12"/>
    <p:sldLayoutId id="2147484321" r:id="rId13"/>
    <p:sldLayoutId id="2147484322" r:id="rId14"/>
    <p:sldLayoutId id="2147484323" r:id="rId15"/>
  </p:sldLayoutIdLst>
  <p:timing>
    <p:tnLst>
      <p:par>
        <p:cTn id="1" dur="indefinite" restart="never" nodeType="tmRoot"/>
      </p:par>
    </p:tnLst>
  </p:timing>
  <p:hf hdr="0" ftr="0" dt="0"/>
  <p:txStyles>
    <p:titleStyle>
      <a:lvl1pPr algn="l" rtl="0" eaLnBrk="0" fontAlgn="base" hangingPunct="0">
        <a:spcBef>
          <a:spcPct val="0"/>
        </a:spcBef>
        <a:spcAft>
          <a:spcPct val="0"/>
        </a:spcAft>
        <a:defRPr sz="4200" b="1">
          <a:solidFill>
            <a:srgbClr val="0070C0"/>
          </a:solidFill>
          <a:latin typeface="黑体" pitchFamily="49" charset="-122"/>
          <a:ea typeface="黑体" pitchFamily="49" charset="-122"/>
          <a:cs typeface="+mj-cs"/>
        </a:defRPr>
      </a:lvl1pPr>
      <a:lvl2pPr algn="l" rtl="0" eaLnBrk="0" fontAlgn="base" hangingPunct="0">
        <a:spcBef>
          <a:spcPct val="0"/>
        </a:spcBef>
        <a:spcAft>
          <a:spcPct val="0"/>
        </a:spcAft>
        <a:defRPr sz="4200" b="1">
          <a:solidFill>
            <a:srgbClr val="0070C0"/>
          </a:solidFill>
          <a:latin typeface="黑体" pitchFamily="49" charset="-122"/>
          <a:ea typeface="黑体" pitchFamily="49" charset="-122"/>
        </a:defRPr>
      </a:lvl2pPr>
      <a:lvl3pPr algn="l" rtl="0" eaLnBrk="0" fontAlgn="base" hangingPunct="0">
        <a:spcBef>
          <a:spcPct val="0"/>
        </a:spcBef>
        <a:spcAft>
          <a:spcPct val="0"/>
        </a:spcAft>
        <a:defRPr sz="4200" b="1">
          <a:solidFill>
            <a:srgbClr val="0070C0"/>
          </a:solidFill>
          <a:latin typeface="黑体" pitchFamily="49" charset="-122"/>
          <a:ea typeface="黑体" pitchFamily="49" charset="-122"/>
        </a:defRPr>
      </a:lvl3pPr>
      <a:lvl4pPr algn="l" rtl="0" eaLnBrk="0" fontAlgn="base" hangingPunct="0">
        <a:spcBef>
          <a:spcPct val="0"/>
        </a:spcBef>
        <a:spcAft>
          <a:spcPct val="0"/>
        </a:spcAft>
        <a:defRPr sz="4200" b="1">
          <a:solidFill>
            <a:srgbClr val="0070C0"/>
          </a:solidFill>
          <a:latin typeface="黑体" pitchFamily="49" charset="-122"/>
          <a:ea typeface="黑体" pitchFamily="49" charset="-122"/>
        </a:defRPr>
      </a:lvl4pPr>
      <a:lvl5pPr algn="l" rtl="0" eaLnBrk="0" fontAlgn="base" hangingPunct="0">
        <a:spcBef>
          <a:spcPct val="0"/>
        </a:spcBef>
        <a:spcAft>
          <a:spcPct val="0"/>
        </a:spcAft>
        <a:defRPr sz="4200" b="1">
          <a:solidFill>
            <a:srgbClr val="0070C0"/>
          </a:solidFill>
          <a:latin typeface="黑体" pitchFamily="49" charset="-122"/>
          <a:ea typeface="黑体" pitchFamily="49" charset="-122"/>
        </a:defRPr>
      </a:lvl5pPr>
      <a:lvl6pPr marL="457200" algn="l" rtl="0" fontAlgn="base">
        <a:spcBef>
          <a:spcPct val="0"/>
        </a:spcBef>
        <a:spcAft>
          <a:spcPct val="0"/>
        </a:spcAft>
        <a:defRPr sz="4200">
          <a:solidFill>
            <a:schemeClr val="tx2"/>
          </a:solidFill>
          <a:latin typeface="Garamond" pitchFamily="18" charset="0"/>
          <a:ea typeface="宋体" pitchFamily="2" charset="-122"/>
        </a:defRPr>
      </a:lvl6pPr>
      <a:lvl7pPr marL="914400" algn="l" rtl="0" fontAlgn="base">
        <a:spcBef>
          <a:spcPct val="0"/>
        </a:spcBef>
        <a:spcAft>
          <a:spcPct val="0"/>
        </a:spcAft>
        <a:defRPr sz="4200">
          <a:solidFill>
            <a:schemeClr val="tx2"/>
          </a:solidFill>
          <a:latin typeface="Garamond" pitchFamily="18" charset="0"/>
          <a:ea typeface="宋体" pitchFamily="2" charset="-122"/>
        </a:defRPr>
      </a:lvl7pPr>
      <a:lvl8pPr marL="1371600" algn="l" rtl="0" fontAlgn="base">
        <a:spcBef>
          <a:spcPct val="0"/>
        </a:spcBef>
        <a:spcAft>
          <a:spcPct val="0"/>
        </a:spcAft>
        <a:defRPr sz="4200">
          <a:solidFill>
            <a:schemeClr val="tx2"/>
          </a:solidFill>
          <a:latin typeface="Garamond" pitchFamily="18" charset="0"/>
          <a:ea typeface="宋体" pitchFamily="2" charset="-122"/>
        </a:defRPr>
      </a:lvl8pPr>
      <a:lvl9pPr marL="1828800" algn="l" rtl="0" fontAlgn="base">
        <a:spcBef>
          <a:spcPct val="0"/>
        </a:spcBef>
        <a:spcAft>
          <a:spcPct val="0"/>
        </a:spcAft>
        <a:defRPr sz="4200">
          <a:solidFill>
            <a:schemeClr val="tx2"/>
          </a:solidFill>
          <a:latin typeface="Garamond" pitchFamily="18" charset="0"/>
          <a:ea typeface="宋体" pitchFamily="2" charset="-122"/>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30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600">
          <a:solidFill>
            <a:schemeClr val="tx1"/>
          </a:solidFill>
          <a:latin typeface="+mn-lt"/>
          <a:ea typeface="+mn-ea"/>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200">
          <a:solidFill>
            <a:schemeClr val="tx1"/>
          </a:solidFill>
          <a:latin typeface="+mn-lt"/>
          <a:ea typeface="+mn-ea"/>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sz="2000">
          <a:solidFill>
            <a:schemeClr val="tx1"/>
          </a:solidFill>
          <a:latin typeface="+mn-lt"/>
          <a:ea typeface="+mn-ea"/>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5pPr>
      <a:lvl6pPr marL="21383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6pPr>
      <a:lvl7pPr marL="25955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7pPr>
      <a:lvl8pPr marL="30527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8pPr>
      <a:lvl9pPr marL="35099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5.png"/><Relationship Id="rId7"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10" Type="http://schemas.openxmlformats.org/officeDocument/2006/relationships/image" Target="../media/image31.png"/><Relationship Id="rId4" Type="http://schemas.openxmlformats.org/officeDocument/2006/relationships/image" Target="../media/image20.png"/><Relationship Id="rId9" Type="http://schemas.openxmlformats.org/officeDocument/2006/relationships/image" Target="../media/image30.png"/></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3.xml.rels><?xml version="1.0" encoding="UTF-8" standalone="yes"?>
<Relationships xmlns="http://schemas.openxmlformats.org/package/2006/relationships"><Relationship Id="rId8" Type="http://schemas.openxmlformats.org/officeDocument/2006/relationships/image" Target="../media/image40.png"/><Relationship Id="rId18" Type="http://schemas.openxmlformats.org/officeDocument/2006/relationships/image" Target="../media/image46.png"/><Relationship Id="rId3" Type="http://schemas.openxmlformats.org/officeDocument/2006/relationships/image" Target="../media/image36.png"/><Relationship Id="rId21" Type="http://schemas.openxmlformats.org/officeDocument/2006/relationships/image" Target="../media/image44.png"/><Relationship Id="rId7" Type="http://schemas.openxmlformats.org/officeDocument/2006/relationships/image" Target="../media/image33.png"/><Relationship Id="rId2" Type="http://schemas.openxmlformats.org/officeDocument/2006/relationships/notesSlide" Target="../notesSlides/notesSlide13.xml"/><Relationship Id="rId20"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19" Type="http://schemas.openxmlformats.org/officeDocument/2006/relationships/image" Target="../media/image42.png"/><Relationship Id="rId4" Type="http://schemas.openxmlformats.org/officeDocument/2006/relationships/image" Target="../media/image37.png"/><Relationship Id="rId9" Type="http://schemas.openxmlformats.org/officeDocument/2006/relationships/image" Target="../media/image41.png"/><Relationship Id="rId22" Type="http://schemas.openxmlformats.org/officeDocument/2006/relationships/image" Target="../media/image45.png"/></Relationships>
</file>

<file path=ppt/slides/_rels/slide1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42.jpeg"/></Relationships>
</file>

<file path=ppt/slides/_rels/slide1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51.png"/></Relationships>
</file>

<file path=ppt/slides/_rels/slide1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2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2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80.png"/><Relationship Id="rId4" Type="http://schemas.openxmlformats.org/officeDocument/2006/relationships/image" Target="../media/image33.png"/></Relationships>
</file>

<file path=ppt/slides/_rels/slide2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62.png"/><Relationship Id="rId4" Type="http://schemas.openxmlformats.org/officeDocument/2006/relationships/image" Target="../media/image61.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62.jp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27.xml.rels><?xml version="1.0" encoding="UTF-8" standalone="yes"?>
<Relationships xmlns="http://schemas.openxmlformats.org/package/2006/relationships"><Relationship Id="rId8" Type="http://schemas.openxmlformats.org/officeDocument/2006/relationships/image" Target="../media/image70.png"/><Relationship Id="rId13" Type="http://schemas.openxmlformats.org/officeDocument/2006/relationships/image" Target="../media/image75.png"/><Relationship Id="rId3" Type="http://schemas.openxmlformats.org/officeDocument/2006/relationships/image" Target="../media/image64.png"/><Relationship Id="rId7" Type="http://schemas.openxmlformats.org/officeDocument/2006/relationships/image" Target="../media/image68.png"/><Relationship Id="rId12" Type="http://schemas.openxmlformats.org/officeDocument/2006/relationships/image" Target="../media/image74.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67.png"/><Relationship Id="rId11" Type="http://schemas.openxmlformats.org/officeDocument/2006/relationships/image" Target="../media/image73.png"/><Relationship Id="rId5" Type="http://schemas.openxmlformats.org/officeDocument/2006/relationships/image" Target="../media/image66.png"/><Relationship Id="rId10" Type="http://schemas.openxmlformats.org/officeDocument/2006/relationships/image" Target="../media/image72.png"/><Relationship Id="rId4" Type="http://schemas.openxmlformats.org/officeDocument/2006/relationships/image" Target="../media/image65.png"/><Relationship Id="rId9" Type="http://schemas.openxmlformats.org/officeDocument/2006/relationships/image" Target="../media/image71.png"/></Relationships>
</file>

<file path=ppt/slides/_rels/slide2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jpeg"/><Relationship Id="rId7"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slide" Target="slide8.xml"/><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wmf"/></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8" Type="http://schemas.openxmlformats.org/officeDocument/2006/relationships/image" Target="../media/image14.wmf"/><Relationship Id="rId3" Type="http://schemas.openxmlformats.org/officeDocument/2006/relationships/notesSlide" Target="../notesSlides/notesSlide9.xml"/><Relationship Id="rId7"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17.png"/><Relationship Id="rId5" Type="http://schemas.openxmlformats.org/officeDocument/2006/relationships/image" Target="../media/image16.jpeg"/><Relationship Id="rId10" Type="http://schemas.openxmlformats.org/officeDocument/2006/relationships/image" Target="../media/image19.png"/><Relationship Id="rId4" Type="http://schemas.openxmlformats.org/officeDocument/2006/relationships/image" Target="../media/image15.jpeg"/><Relationship Id="rId9"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bwMode="auto">
          <a:xfrm>
            <a:off x="755576" y="1142747"/>
            <a:ext cx="3384376" cy="301656"/>
          </a:xfrm>
          <a:prstGeom prst="round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sp>
        <p:nvSpPr>
          <p:cNvPr id="2" name="文本框 1"/>
          <p:cNvSpPr txBox="1"/>
          <p:nvPr/>
        </p:nvSpPr>
        <p:spPr>
          <a:xfrm>
            <a:off x="848564" y="980728"/>
            <a:ext cx="3672408" cy="400110"/>
          </a:xfrm>
          <a:prstGeom prst="rect">
            <a:avLst/>
          </a:prstGeom>
          <a:noFill/>
          <a:ln>
            <a:noFill/>
          </a:ln>
          <a:effectLst/>
          <a:scene3d>
            <a:camera prst="orthographicFront">
              <a:rot lat="0" lon="0" rev="0"/>
            </a:camera>
            <a:lightRig rig="contrasting" dir="t">
              <a:rot lat="0" lon="0" rev="7800000"/>
            </a:lightRig>
          </a:scene3d>
          <a:sp3d>
            <a:bevelT w="139700" h="139700"/>
          </a:sp3d>
        </p:spPr>
        <p:txBody>
          <a:bodyPr wrap="square" rtlCol="0">
            <a:spAutoFit/>
          </a:bodyPr>
          <a:lstStyle/>
          <a:p>
            <a:r>
              <a:rPr lang="zh-CN" altLang="en-US" sz="2000" dirty="0" smtClean="0">
                <a:solidFill>
                  <a:srgbClr val="FF0000"/>
                </a:solidFill>
                <a:latin typeface="方正姚体" panose="02010601030101010101" pitchFamily="2" charset="-122"/>
                <a:ea typeface="方正姚体" panose="02010601030101010101" pitchFamily="2" charset="-122"/>
              </a:rPr>
              <a:t>北京大学硕士学位论文答辩</a:t>
            </a:r>
            <a:endParaRPr lang="zh-CN" altLang="en-US" sz="2000" dirty="0">
              <a:solidFill>
                <a:srgbClr val="FF0000"/>
              </a:solidFill>
              <a:latin typeface="方正姚体" panose="02010601030101010101" pitchFamily="2" charset="-122"/>
              <a:ea typeface="方正姚体" panose="02010601030101010101" pitchFamily="2" charset="-122"/>
            </a:endParaRPr>
          </a:p>
        </p:txBody>
      </p:sp>
      <p:sp>
        <p:nvSpPr>
          <p:cNvPr id="3075" name="Rectangle 2"/>
          <p:cNvSpPr>
            <a:spLocks noGrp="1" noChangeArrowheads="1"/>
          </p:cNvSpPr>
          <p:nvPr>
            <p:ph type="ctrTitle"/>
          </p:nvPr>
        </p:nvSpPr>
        <p:spPr>
          <a:xfrm>
            <a:off x="899592" y="1700808"/>
            <a:ext cx="7560840" cy="1741816"/>
          </a:xfrm>
        </p:spPr>
        <p:txBody>
          <a:bodyPr/>
          <a:lstStyle/>
          <a:p>
            <a:pPr algn="ctr" eaLnBrk="1" hangingPunct="1">
              <a:lnSpc>
                <a:spcPct val="120000"/>
              </a:lnSpc>
              <a:defRPr/>
            </a:pPr>
            <a:r>
              <a:rPr lang="zh-CN" altLang="en-US" sz="4400" dirty="0">
                <a:effectLst>
                  <a:outerShdw blurRad="38100" dist="38100" dir="2700000" algn="tl">
                    <a:srgbClr val="000000">
                      <a:alpha val="43137"/>
                    </a:srgbClr>
                  </a:outerShdw>
                </a:effectLst>
                <a:latin typeface="+mj-ea"/>
              </a:rPr>
              <a:t>二维板状结构损伤定位及大小评估的多级方法</a:t>
            </a:r>
            <a:endParaRPr lang="zh-CN" altLang="en-US" sz="4400" dirty="0" smtClean="0">
              <a:solidFill>
                <a:srgbClr val="FF0000"/>
              </a:solidFill>
              <a:cs typeface="Arial" panose="020B0604020202020204" pitchFamily="34" charset="0"/>
            </a:endParaRPr>
          </a:p>
        </p:txBody>
      </p:sp>
      <p:sp>
        <p:nvSpPr>
          <p:cNvPr id="4" name="文本框 3"/>
          <p:cNvSpPr txBox="1"/>
          <p:nvPr/>
        </p:nvSpPr>
        <p:spPr>
          <a:xfrm>
            <a:off x="2195736" y="3699029"/>
            <a:ext cx="4464496" cy="1126462"/>
          </a:xfrm>
          <a:prstGeom prst="rect">
            <a:avLst/>
          </a:prstGeom>
          <a:noFill/>
        </p:spPr>
        <p:txBody>
          <a:bodyPr wrap="square" rtlCol="0">
            <a:spAutoFit/>
          </a:bodyPr>
          <a:lstStyle/>
          <a:p>
            <a:pPr algn="ctr">
              <a:lnSpc>
                <a:spcPct val="120000"/>
              </a:lnSpc>
            </a:pPr>
            <a:r>
              <a:rPr lang="zh-CN" altLang="en-US" sz="2800" dirty="0" smtClean="0">
                <a:latin typeface="黑体" panose="02010609060101010101" pitchFamily="49" charset="-122"/>
                <a:ea typeface="黑体" panose="02010609060101010101" pitchFamily="49" charset="-122"/>
              </a:rPr>
              <a:t>研究生：齐佳宏</a:t>
            </a:r>
            <a:endParaRPr lang="en-US" altLang="zh-CN" sz="2800" dirty="0" smtClean="0">
              <a:latin typeface="黑体" panose="02010609060101010101" pitchFamily="49" charset="-122"/>
              <a:ea typeface="黑体" panose="02010609060101010101" pitchFamily="49" charset="-122"/>
            </a:endParaRPr>
          </a:p>
          <a:p>
            <a:pPr algn="ctr">
              <a:lnSpc>
                <a:spcPct val="120000"/>
              </a:lnSpc>
            </a:pPr>
            <a:r>
              <a:rPr lang="zh-CN" altLang="en-US" sz="2800" dirty="0" smtClean="0">
                <a:latin typeface="黑体" panose="02010609060101010101" pitchFamily="49" charset="-122"/>
                <a:ea typeface="黑体" panose="02010609060101010101" pitchFamily="49" charset="-122"/>
              </a:rPr>
              <a:t>导  师：励争 教授</a:t>
            </a:r>
            <a:endParaRPr lang="zh-CN" altLang="en-US" sz="2800" dirty="0">
              <a:latin typeface="黑体" panose="02010609060101010101" pitchFamily="49" charset="-122"/>
              <a:ea typeface="黑体" panose="02010609060101010101" pitchFamily="49" charset="-122"/>
            </a:endParaRPr>
          </a:p>
        </p:txBody>
      </p:sp>
      <p:sp>
        <p:nvSpPr>
          <p:cNvPr id="9" name="矩形 8"/>
          <p:cNvSpPr/>
          <p:nvPr/>
        </p:nvSpPr>
        <p:spPr>
          <a:xfrm>
            <a:off x="2123728" y="4995719"/>
            <a:ext cx="5112568" cy="1237262"/>
          </a:xfrm>
          <a:prstGeom prst="rect">
            <a:avLst/>
          </a:prstGeom>
        </p:spPr>
        <p:txBody>
          <a:bodyPr wrap="square">
            <a:spAutoFit/>
          </a:bodyPr>
          <a:lstStyle/>
          <a:p>
            <a:pPr lvl="0" algn="ctr" fontAlgn="auto">
              <a:lnSpc>
                <a:spcPct val="90000"/>
              </a:lnSpc>
              <a:spcBef>
                <a:spcPct val="20000"/>
              </a:spcBef>
              <a:spcAft>
                <a:spcPts val="0"/>
              </a:spcAft>
              <a:defRPr/>
            </a:pPr>
            <a:r>
              <a:rPr lang="zh-CN" altLang="en-US" sz="2400" dirty="0">
                <a:latin typeface="黑体" panose="02010609060101010101" pitchFamily="49" charset="-122"/>
                <a:ea typeface="黑体" panose="02010609060101010101" pitchFamily="49" charset="-122"/>
              </a:rPr>
              <a:t>北京大学工学院力学</a:t>
            </a:r>
            <a:r>
              <a:rPr lang="zh-CN" altLang="en-US" sz="2400" dirty="0" smtClean="0">
                <a:latin typeface="黑体" panose="02010609060101010101" pitchFamily="49" charset="-122"/>
                <a:ea typeface="黑体" panose="02010609060101010101" pitchFamily="49" charset="-122"/>
              </a:rPr>
              <a:t>与</a:t>
            </a:r>
            <a:r>
              <a:rPr lang="zh-CN" altLang="en-US" sz="2400" dirty="0">
                <a:latin typeface="黑体" panose="02010609060101010101" pitchFamily="49" charset="-122"/>
                <a:ea typeface="黑体" panose="02010609060101010101" pitchFamily="49" charset="-122"/>
              </a:rPr>
              <a:t>工程</a:t>
            </a:r>
            <a:r>
              <a:rPr lang="zh-CN" altLang="en-US" sz="2400" dirty="0" smtClean="0">
                <a:latin typeface="黑体" panose="02010609060101010101" pitchFamily="49" charset="-122"/>
                <a:ea typeface="黑体" panose="02010609060101010101" pitchFamily="49" charset="-122"/>
              </a:rPr>
              <a:t>科学系</a:t>
            </a:r>
            <a:endParaRPr lang="zh-CN" altLang="en-US" sz="2400" dirty="0">
              <a:latin typeface="黑体" panose="02010609060101010101" pitchFamily="49" charset="-122"/>
              <a:ea typeface="黑体" panose="02010609060101010101" pitchFamily="49" charset="-122"/>
            </a:endParaRPr>
          </a:p>
          <a:p>
            <a:pPr lvl="0" algn="ctr" fontAlgn="auto">
              <a:lnSpc>
                <a:spcPct val="90000"/>
              </a:lnSpc>
              <a:spcBef>
                <a:spcPct val="20000"/>
              </a:spcBef>
              <a:spcAft>
                <a:spcPts val="0"/>
              </a:spcAft>
              <a:defRPr/>
            </a:pPr>
            <a:r>
              <a:rPr lang="zh-CN" altLang="en-US" sz="2400" dirty="0">
                <a:latin typeface="黑体" panose="02010609060101010101" pitchFamily="49" charset="-122"/>
                <a:ea typeface="黑体" panose="02010609060101010101" pitchFamily="49" charset="-122"/>
              </a:rPr>
              <a:t>固体力学专业</a:t>
            </a:r>
            <a:endParaRPr lang="en-US" altLang="zh-CN" sz="2400" dirty="0">
              <a:latin typeface="黑体" panose="02010609060101010101" pitchFamily="49" charset="-122"/>
              <a:ea typeface="黑体" panose="02010609060101010101" pitchFamily="49" charset="-122"/>
            </a:endParaRPr>
          </a:p>
          <a:p>
            <a:pPr lvl="0" algn="ctr" fontAlgn="auto">
              <a:lnSpc>
                <a:spcPct val="90000"/>
              </a:lnSpc>
              <a:spcBef>
                <a:spcPct val="20000"/>
              </a:spcBef>
              <a:spcAft>
                <a:spcPts val="0"/>
              </a:spcAft>
              <a:defRPr/>
            </a:pPr>
            <a:r>
              <a:rPr lang="en-US" altLang="zh-CN" sz="2400" dirty="0" smtClean="0">
                <a:latin typeface="黑体" panose="02010609060101010101" pitchFamily="49" charset="-122"/>
                <a:ea typeface="黑体" panose="02010609060101010101" pitchFamily="49" charset="-122"/>
              </a:rPr>
              <a:t>2017-06-05</a:t>
            </a:r>
            <a:endParaRPr lang="zh-CN" altLang="en-US" sz="2400" dirty="0">
              <a:latin typeface="黑体" panose="02010609060101010101" pitchFamily="49" charset="-122"/>
              <a:ea typeface="黑体" panose="02010609060101010101" pitchFamily="49" charset="-122"/>
            </a:endParaRPr>
          </a:p>
        </p:txBody>
      </p:sp>
      <p:sp>
        <p:nvSpPr>
          <p:cNvPr id="5" name="同心圆 4"/>
          <p:cNvSpPr/>
          <p:nvPr/>
        </p:nvSpPr>
        <p:spPr bwMode="auto">
          <a:xfrm>
            <a:off x="3995936" y="1139126"/>
            <a:ext cx="144016" cy="144016"/>
          </a:xfrm>
          <a:prstGeom prst="donut">
            <a:avLst/>
          </a:prstGeom>
          <a:solidFill>
            <a:schemeClr val="accent1"/>
          </a:solid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sp>
        <p:nvSpPr>
          <p:cNvPr id="8" name="同心圆 7"/>
          <p:cNvSpPr/>
          <p:nvPr/>
        </p:nvSpPr>
        <p:spPr bwMode="auto">
          <a:xfrm>
            <a:off x="755576" y="1139126"/>
            <a:ext cx="144016" cy="144016"/>
          </a:xfrm>
          <a:prstGeom prst="donut">
            <a:avLst/>
          </a:prstGeom>
          <a:solidFill>
            <a:schemeClr val="accent1"/>
          </a:solid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06C88229-2361-4A3F-BA53-4D47DBEF09B6}" type="slidenum">
              <a:rPr lang="en-US" altLang="zh-CN" smtClean="0"/>
              <a:pPr>
                <a:defRPr/>
              </a:pPr>
              <a:t>10</a:t>
            </a:fld>
            <a:endParaRPr lang="en-US" altLang="zh-CN" dirty="0"/>
          </a:p>
        </p:txBody>
      </p:sp>
      <p:sp>
        <p:nvSpPr>
          <p:cNvPr id="5" name="Rectangle 2"/>
          <p:cNvSpPr>
            <a:spLocks noGrp="1" noChangeArrowheads="1"/>
          </p:cNvSpPr>
          <p:nvPr>
            <p:ph type="title"/>
          </p:nvPr>
        </p:nvSpPr>
        <p:spPr>
          <a:xfrm>
            <a:off x="357188" y="548680"/>
            <a:ext cx="4857750" cy="560611"/>
          </a:xfrm>
        </p:spPr>
        <p:txBody>
          <a:bodyPr/>
          <a:lstStyle/>
          <a:p>
            <a:pPr eaLnBrk="1" hangingPunct="1">
              <a:lnSpc>
                <a:spcPct val="130000"/>
              </a:lnSpc>
              <a:defRPr/>
            </a:pPr>
            <a:r>
              <a:rPr lang="en-US" altLang="zh-CN" sz="2600" dirty="0" smtClean="0">
                <a:latin typeface="Arial" panose="020B0604020202020204" pitchFamily="34" charset="0"/>
                <a:ea typeface="黑体" pitchFamily="2" charset="-122"/>
                <a:cs typeface="Arial" panose="020B0604020202020204" pitchFamily="34" charset="0"/>
              </a:rPr>
              <a:t>2.2 </a:t>
            </a:r>
            <a:r>
              <a:rPr lang="zh-CN" altLang="zh-CN" sz="2600" dirty="0" smtClean="0">
                <a:latin typeface="Arial" panose="020B0604020202020204" pitchFamily="34" charset="0"/>
                <a:ea typeface="黑体" pitchFamily="2" charset="-122"/>
                <a:cs typeface="Arial" panose="020B0604020202020204" pitchFamily="34" charset="0"/>
              </a:rPr>
              <a:t>铝</a:t>
            </a:r>
            <a:r>
              <a:rPr lang="zh-CN" altLang="zh-CN" sz="2600" dirty="0">
                <a:latin typeface="Arial" panose="020B0604020202020204" pitchFamily="34" charset="0"/>
                <a:ea typeface="黑体" pitchFamily="2" charset="-122"/>
                <a:cs typeface="Arial" panose="020B0604020202020204" pitchFamily="34" charset="0"/>
              </a:rPr>
              <a:t>板中群速度的</a:t>
            </a:r>
            <a:r>
              <a:rPr lang="zh-CN" altLang="zh-CN" sz="2600" dirty="0" smtClean="0">
                <a:latin typeface="Arial" panose="020B0604020202020204" pitchFamily="34" charset="0"/>
                <a:ea typeface="黑体" pitchFamily="2" charset="-122"/>
                <a:cs typeface="Arial" panose="020B0604020202020204" pitchFamily="34" charset="0"/>
              </a:rPr>
              <a:t>确定</a:t>
            </a:r>
            <a:r>
              <a:rPr lang="en-US" altLang="zh-CN" sz="2600" dirty="0">
                <a:latin typeface="Times New Roman" panose="02020603050405020304" pitchFamily="18" charset="0"/>
                <a:ea typeface="黑体" pitchFamily="2" charset="-122"/>
                <a:cs typeface="Times New Roman" panose="02020603050405020304" pitchFamily="18" charset="0"/>
              </a:rPr>
              <a:t>(Ⅰ)</a:t>
            </a:r>
            <a:endParaRPr lang="en-US" altLang="zh-CN" sz="2600" dirty="0">
              <a:latin typeface="Arial" panose="020B0604020202020204" pitchFamily="34" charset="0"/>
              <a:ea typeface="黑体" pitchFamily="2" charset="-122"/>
              <a:cs typeface="Arial" panose="020B0604020202020204" pitchFamily="34" charset="0"/>
            </a:endParaRPr>
          </a:p>
        </p:txBody>
      </p:sp>
      <p:sp>
        <p:nvSpPr>
          <p:cNvPr id="6" name="Rectangle 2"/>
          <p:cNvSpPr>
            <a:spLocks noChangeArrowheads="1"/>
          </p:cNvSpPr>
          <p:nvPr/>
        </p:nvSpPr>
        <p:spPr bwMode="auto">
          <a:xfrm>
            <a:off x="274776" y="1484784"/>
            <a:ext cx="109728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0" name="矩形 39"/>
          <p:cNvSpPr/>
          <p:nvPr/>
        </p:nvSpPr>
        <p:spPr>
          <a:xfrm>
            <a:off x="3012091" y="960589"/>
            <a:ext cx="242864" cy="246221"/>
          </a:xfrm>
          <a:prstGeom prst="rect">
            <a:avLst/>
          </a:prstGeom>
        </p:spPr>
        <p:txBody>
          <a:bodyPr wrap="square">
            <a:spAutoFit/>
          </a:bodyPr>
          <a:lstStyle/>
          <a:p>
            <a:r>
              <a:rPr lang="en-US" altLang="zh-CN" sz="1000" dirty="0" smtClean="0">
                <a:latin typeface="Times New Roman" panose="02020603050405020304" pitchFamily="18" charset="0"/>
                <a:cs typeface="Times New Roman" panose="02020603050405020304" pitchFamily="18" charset="0"/>
              </a:rPr>
              <a:t>y</a:t>
            </a:r>
            <a:endParaRPr lang="zh-CN" altLang="en-US" sz="1000" dirty="0">
              <a:latin typeface="Times New Roman" panose="02020603050405020304" pitchFamily="18" charset="0"/>
              <a:cs typeface="Times New Roman" panose="02020603050405020304" pitchFamily="18" charset="0"/>
            </a:endParaRPr>
          </a:p>
        </p:txBody>
      </p:sp>
      <p:pic>
        <p:nvPicPr>
          <p:cNvPr id="70" name="图片 69"/>
          <p:cNvPicPr/>
          <p:nvPr/>
        </p:nvPicPr>
        <p:blipFill>
          <a:blip r:embed="rId3" cstate="print">
            <a:extLst>
              <a:ext uri="{28A0092B-C50C-407E-A947-70E740481C1C}">
                <a14:useLocalDpi xmlns:a14="http://schemas.microsoft.com/office/drawing/2010/main" val="0"/>
              </a:ext>
            </a:extLst>
          </a:blip>
          <a:stretch>
            <a:fillRect/>
          </a:stretch>
        </p:blipFill>
        <p:spPr>
          <a:xfrm>
            <a:off x="4915828" y="1642191"/>
            <a:ext cx="2879725" cy="2163445"/>
          </a:xfrm>
          <a:prstGeom prst="rect">
            <a:avLst/>
          </a:prstGeom>
        </p:spPr>
      </p:pic>
      <p:pic>
        <p:nvPicPr>
          <p:cNvPr id="71" name="图片 70"/>
          <p:cNvPicPr/>
          <p:nvPr/>
        </p:nvPicPr>
        <p:blipFill>
          <a:blip r:embed="rId4">
            <a:extLst>
              <a:ext uri="{28A0092B-C50C-407E-A947-70E740481C1C}">
                <a14:useLocalDpi xmlns:a14="http://schemas.microsoft.com/office/drawing/2010/main" val="0"/>
              </a:ext>
            </a:extLst>
          </a:blip>
          <a:stretch>
            <a:fillRect/>
          </a:stretch>
        </p:blipFill>
        <p:spPr>
          <a:xfrm>
            <a:off x="476643" y="1412776"/>
            <a:ext cx="3240000" cy="3240000"/>
          </a:xfrm>
          <a:prstGeom prst="rect">
            <a:avLst/>
          </a:prstGeom>
        </p:spPr>
      </p:pic>
      <p:pic>
        <p:nvPicPr>
          <p:cNvPr id="81" name="图片 8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35691" y="4296584"/>
            <a:ext cx="5040000" cy="2012736"/>
          </a:xfrm>
          <a:prstGeom prst="rect">
            <a:avLst/>
          </a:prstGeom>
        </p:spPr>
      </p:pic>
      <p:grpSp>
        <p:nvGrpSpPr>
          <p:cNvPr id="90" name="组合 89"/>
          <p:cNvGrpSpPr/>
          <p:nvPr/>
        </p:nvGrpSpPr>
        <p:grpSpPr>
          <a:xfrm>
            <a:off x="597162" y="5556462"/>
            <a:ext cx="2462670" cy="968882"/>
            <a:chOff x="5724128" y="1995719"/>
            <a:chExt cx="2462670" cy="968882"/>
          </a:xfrm>
        </p:grpSpPr>
        <p:grpSp>
          <p:nvGrpSpPr>
            <p:cNvPr id="84" name="组合 83"/>
            <p:cNvGrpSpPr/>
            <p:nvPr/>
          </p:nvGrpSpPr>
          <p:grpSpPr>
            <a:xfrm>
              <a:off x="5724128" y="1995719"/>
              <a:ext cx="2462670" cy="968882"/>
              <a:chOff x="5375331" y="1243737"/>
              <a:chExt cx="2462670" cy="968882"/>
            </a:xfrm>
          </p:grpSpPr>
          <p:sp>
            <p:nvSpPr>
              <p:cNvPr id="85" name="矩形 84"/>
              <p:cNvSpPr/>
              <p:nvPr/>
            </p:nvSpPr>
            <p:spPr bwMode="auto">
              <a:xfrm>
                <a:off x="5375331" y="1497523"/>
                <a:ext cx="2462670" cy="715096"/>
              </a:xfrm>
              <a:prstGeom prst="rect">
                <a:avLst/>
              </a:prstGeom>
              <a:noFill/>
              <a:ln w="38100">
                <a:solidFill>
                  <a:srgbClr val="FF0000"/>
                </a:solidFill>
                <a:prstDash val="solid"/>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sp>
            <p:nvSpPr>
              <p:cNvPr id="86" name="文本框 85"/>
              <p:cNvSpPr txBox="1"/>
              <p:nvPr/>
            </p:nvSpPr>
            <p:spPr>
              <a:xfrm>
                <a:off x="5524412" y="1243737"/>
                <a:ext cx="1858044" cy="338554"/>
              </a:xfrm>
              <a:prstGeom prst="rect">
                <a:avLst/>
              </a:prstGeom>
              <a:solidFill>
                <a:schemeClr val="bg1"/>
              </a:solidFill>
              <a:ln>
                <a:solidFill>
                  <a:schemeClr val="bg1">
                    <a:lumMod val="95000"/>
                  </a:schemeClr>
                </a:solidFill>
              </a:ln>
            </p:spPr>
            <p:txBody>
              <a:bodyPr wrap="square" rtlCol="0">
                <a:spAutoFit/>
              </a:bodyPr>
              <a:lstStyle/>
              <a:p>
                <a:r>
                  <a:rPr lang="en-US" altLang="zh-CN" sz="1600" b="1" dirty="0" smtClean="0">
                    <a:solidFill>
                      <a:srgbClr val="0000FF"/>
                    </a:solidFill>
                  </a:rPr>
                  <a:t>S</a:t>
                </a:r>
                <a:r>
                  <a:rPr lang="en-US" altLang="zh-CN" sz="1600" b="1" baseline="-25000" dirty="0" smtClean="0">
                    <a:solidFill>
                      <a:srgbClr val="0000FF"/>
                    </a:solidFill>
                  </a:rPr>
                  <a:t>0</a:t>
                </a:r>
                <a:r>
                  <a:rPr lang="zh-CN" altLang="en-US" sz="1600" b="1" dirty="0">
                    <a:solidFill>
                      <a:srgbClr val="0000FF"/>
                    </a:solidFill>
                  </a:rPr>
                  <a:t>波群</a:t>
                </a:r>
                <a:r>
                  <a:rPr lang="zh-CN" altLang="en-US" sz="1600" b="1" dirty="0" smtClean="0">
                    <a:solidFill>
                      <a:srgbClr val="0000FF"/>
                    </a:solidFill>
                  </a:rPr>
                  <a:t>速度计算</a:t>
                </a:r>
                <a:endParaRPr lang="zh-CN" altLang="en-US" sz="1600" b="1" dirty="0">
                  <a:solidFill>
                    <a:srgbClr val="0000FF"/>
                  </a:solidFill>
                </a:endParaRPr>
              </a:p>
            </p:txBody>
          </p:sp>
        </p:grpSp>
        <mc:AlternateContent xmlns:mc="http://schemas.openxmlformats.org/markup-compatibility/2006" xmlns:a14="http://schemas.microsoft.com/office/drawing/2010/main">
          <mc:Choice Requires="a14">
            <p:sp>
              <p:nvSpPr>
                <p:cNvPr id="89" name="文本框 88"/>
                <p:cNvSpPr txBox="1"/>
                <p:nvPr/>
              </p:nvSpPr>
              <p:spPr>
                <a:xfrm>
                  <a:off x="6098000" y="2352528"/>
                  <a:ext cx="1408462" cy="5090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600" i="1">
                            <a:latin typeface="Cambria Math" panose="02040503050406030204" pitchFamily="18" charset="0"/>
                          </a:rPr>
                          <m:t>𝑣</m:t>
                        </m:r>
                        <m:r>
                          <a:rPr lang="en-US" altLang="zh-CN" sz="1600" i="0" smtClean="0">
                            <a:latin typeface="Cambria Math" panose="02040503050406030204" pitchFamily="18" charset="0"/>
                          </a:rPr>
                          <m:t>=</m:t>
                        </m:r>
                        <m:r>
                          <a:rPr lang="en-US" altLang="zh-CN" sz="1600" b="0" i="0" smtClean="0">
                            <a:latin typeface="Cambria Math" panose="02040503050406030204" pitchFamily="18" charset="0"/>
                            <a:ea typeface="Cambria Math" panose="02040503050406030204" pitchFamily="18" charset="0"/>
                          </a:rPr>
                          <m:t> </m:t>
                        </m:r>
                        <m:f>
                          <m:fPr>
                            <m:ctrlPr>
                              <a:rPr lang="en-US" altLang="zh-CN" sz="1600" b="0" i="1" smtClean="0">
                                <a:latin typeface="Cambria Math" panose="02040503050406030204" pitchFamily="18" charset="0"/>
                                <a:ea typeface="Cambria Math" panose="02040503050406030204" pitchFamily="18" charset="0"/>
                              </a:rPr>
                            </m:ctrlPr>
                          </m:fPr>
                          <m:num>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𝑑</m:t>
                                </m:r>
                              </m:e>
                              <m:sub>
                                <m:r>
                                  <a:rPr lang="en-US" altLang="zh-CN" sz="1600" i="1">
                                    <a:latin typeface="Cambria Math" panose="02040503050406030204" pitchFamily="18" charset="0"/>
                                  </a:rPr>
                                  <m:t>𝑡</m:t>
                                </m:r>
                              </m:sub>
                            </m:sSub>
                          </m:num>
                          <m:den>
                            <m:sSub>
                              <m:sSubPr>
                                <m:ctrlPr>
                                  <a:rPr lang="zh-CN" altLang="en-US" sz="1600" i="1">
                                    <a:latin typeface="Cambria Math" panose="02040503050406030204" pitchFamily="18" charset="0"/>
                                  </a:rPr>
                                </m:ctrlPr>
                              </m:sSubPr>
                              <m:e>
                                <m:r>
                                  <a:rPr lang="en-US" altLang="zh-CN" sz="1600" i="1">
                                    <a:latin typeface="Cambria Math" panose="02040503050406030204" pitchFamily="18" charset="0"/>
                                  </a:rPr>
                                  <m:t>𝑡</m:t>
                                </m:r>
                              </m:e>
                              <m:sub>
                                <m:r>
                                  <a:rPr lang="en-US" altLang="zh-CN" sz="1600" i="1">
                                    <a:latin typeface="Cambria Math" panose="02040503050406030204" pitchFamily="18" charset="0"/>
                                  </a:rPr>
                                  <m:t>035</m:t>
                                </m:r>
                              </m:sub>
                            </m:sSub>
                            <m:r>
                              <a:rPr lang="en-US" altLang="zh-CN" sz="1600" i="1">
                                <a:latin typeface="Cambria Math" panose="02040503050406030204" pitchFamily="18" charset="0"/>
                              </a:rPr>
                              <m:t>−</m:t>
                            </m:r>
                            <m:sSub>
                              <m:sSubPr>
                                <m:ctrlPr>
                                  <a:rPr lang="zh-CN" altLang="en-US" sz="1600" i="1">
                                    <a:latin typeface="Cambria Math" panose="02040503050406030204" pitchFamily="18" charset="0"/>
                                  </a:rPr>
                                </m:ctrlPr>
                              </m:sSubPr>
                              <m:e>
                                <m:r>
                                  <a:rPr lang="en-US" altLang="zh-CN" sz="1600" i="1">
                                    <a:latin typeface="Cambria Math" panose="02040503050406030204" pitchFamily="18" charset="0"/>
                                  </a:rPr>
                                  <m:t>𝑡</m:t>
                                </m:r>
                              </m:e>
                              <m:sub>
                                <m:r>
                                  <a:rPr lang="en-US" altLang="zh-CN" sz="1600" i="1">
                                    <a:latin typeface="Cambria Math" panose="02040503050406030204" pitchFamily="18" charset="0"/>
                                  </a:rPr>
                                  <m:t>010</m:t>
                                </m:r>
                              </m:sub>
                            </m:sSub>
                          </m:den>
                        </m:f>
                      </m:oMath>
                    </m:oMathPara>
                  </a14:m>
                  <a:endParaRPr lang="zh-CN" altLang="en-US" dirty="0"/>
                </a:p>
              </p:txBody>
            </p:sp>
          </mc:Choice>
          <mc:Fallback xmlns="">
            <p:sp>
              <p:nvSpPr>
                <p:cNvPr id="89" name="文本框 88"/>
                <p:cNvSpPr txBox="1">
                  <a:spLocks noRot="1" noChangeAspect="1" noMove="1" noResize="1" noEditPoints="1" noAdjustHandles="1" noChangeArrowheads="1" noChangeShapeType="1" noTextEdit="1"/>
                </p:cNvSpPr>
                <p:nvPr/>
              </p:nvSpPr>
              <p:spPr>
                <a:xfrm>
                  <a:off x="6098000" y="2352528"/>
                  <a:ext cx="1408462" cy="509050"/>
                </a:xfrm>
                <a:prstGeom prst="rect">
                  <a:avLst/>
                </a:prstGeom>
                <a:blipFill rotWithShape="0">
                  <a:blip r:embed="rId6"/>
                  <a:stretch>
                    <a:fillRect/>
                  </a:stretch>
                </a:blipFill>
              </p:spPr>
              <p:txBody>
                <a:bodyPr/>
                <a:lstStyle/>
                <a:p>
                  <a:r>
                    <a:rPr lang="zh-CN" altLang="en-US">
                      <a:noFill/>
                    </a:rPr>
                    <a:t> </a:t>
                  </a:r>
                </a:p>
              </p:txBody>
            </p:sp>
          </mc:Fallback>
        </mc:AlternateContent>
      </p:grpSp>
      <p:cxnSp>
        <p:nvCxnSpPr>
          <p:cNvPr id="91" name="直接连接符 90"/>
          <p:cNvCxnSpPr/>
          <p:nvPr/>
        </p:nvCxnSpPr>
        <p:spPr bwMode="auto">
          <a:xfrm>
            <a:off x="3635896" y="1127702"/>
            <a:ext cx="0" cy="5400000"/>
          </a:xfrm>
          <a:prstGeom prst="line">
            <a:avLst/>
          </a:prstGeom>
          <a:solidFill>
            <a:schemeClr val="accent1"/>
          </a:solidFill>
          <a:ln w="22225" cap="flat" cmpd="sng" algn="ctr">
            <a:solidFill>
              <a:srgbClr val="00B050"/>
            </a:solidFill>
            <a:prstDash val="sysDash"/>
            <a:round/>
            <a:headEnd type="none" w="med" len="med"/>
            <a:tailEnd type="none" w="med" len="med"/>
          </a:ln>
          <a:effectLst/>
        </p:spPr>
      </p:cxnSp>
      <p:sp>
        <p:nvSpPr>
          <p:cNvPr id="92" name="文本框 91"/>
          <p:cNvSpPr txBox="1"/>
          <p:nvPr/>
        </p:nvSpPr>
        <p:spPr>
          <a:xfrm>
            <a:off x="4942916" y="1227088"/>
            <a:ext cx="2825550" cy="369332"/>
          </a:xfrm>
          <a:prstGeom prst="rect">
            <a:avLst/>
          </a:prstGeom>
          <a:noFill/>
        </p:spPr>
        <p:txBody>
          <a:bodyPr wrap="square" rtlCol="0">
            <a:spAutoFit/>
          </a:bodyPr>
          <a:lstStyle/>
          <a:p>
            <a:pPr algn="ctr"/>
            <a:r>
              <a:rPr lang="zh-CN" altLang="en-US" b="1" dirty="0">
                <a:solidFill>
                  <a:srgbClr val="FF0000"/>
                </a:solidFill>
                <a:latin typeface="黑体" panose="02010609060101010101" pitchFamily="49" charset="-122"/>
                <a:ea typeface="黑体" panose="02010609060101010101" pitchFamily="49" charset="-122"/>
              </a:rPr>
              <a:t>激励</a:t>
            </a:r>
            <a:r>
              <a:rPr lang="zh-CN" altLang="en-US" b="1" dirty="0" smtClean="0">
                <a:solidFill>
                  <a:srgbClr val="FF0000"/>
                </a:solidFill>
                <a:latin typeface="黑体" panose="02010609060101010101" pitchFamily="49" charset="-122"/>
                <a:ea typeface="黑体" panose="02010609060101010101" pitchFamily="49" charset="-122"/>
              </a:rPr>
              <a:t>信号选择</a:t>
            </a:r>
            <a:endParaRPr lang="zh-CN" altLang="en-US" b="1" dirty="0">
              <a:solidFill>
                <a:srgbClr val="FF0000"/>
              </a:solidFill>
              <a:latin typeface="黑体" panose="02010609060101010101" pitchFamily="49" charset="-122"/>
              <a:ea typeface="黑体" panose="02010609060101010101" pitchFamily="49" charset="-122"/>
            </a:endParaRPr>
          </a:p>
        </p:txBody>
      </p:sp>
      <p:sp>
        <p:nvSpPr>
          <p:cNvPr id="93" name="文本框 92"/>
          <p:cNvSpPr txBox="1"/>
          <p:nvPr/>
        </p:nvSpPr>
        <p:spPr>
          <a:xfrm>
            <a:off x="515002" y="1221509"/>
            <a:ext cx="2825550" cy="369332"/>
          </a:xfrm>
          <a:prstGeom prst="rect">
            <a:avLst/>
          </a:prstGeom>
          <a:noFill/>
        </p:spPr>
        <p:txBody>
          <a:bodyPr wrap="square" rtlCol="0">
            <a:spAutoFit/>
          </a:bodyPr>
          <a:lstStyle/>
          <a:p>
            <a:pPr algn="ctr"/>
            <a:r>
              <a:rPr lang="en-US" altLang="zh-CN" b="1" dirty="0">
                <a:solidFill>
                  <a:srgbClr val="FF0000"/>
                </a:solidFill>
              </a:rPr>
              <a:t>S</a:t>
            </a:r>
            <a:r>
              <a:rPr lang="en-US" altLang="zh-CN" b="1" baseline="-25000" dirty="0">
                <a:solidFill>
                  <a:srgbClr val="FF0000"/>
                </a:solidFill>
              </a:rPr>
              <a:t>0</a:t>
            </a:r>
            <a:r>
              <a:rPr lang="zh-CN" altLang="en-US" b="1" dirty="0" smtClean="0">
                <a:solidFill>
                  <a:srgbClr val="FF0000"/>
                </a:solidFill>
                <a:latin typeface="黑体" panose="02010609060101010101" pitchFamily="49" charset="-122"/>
                <a:ea typeface="黑体" panose="02010609060101010101" pitchFamily="49" charset="-122"/>
              </a:rPr>
              <a:t>波群速度确定方法</a:t>
            </a:r>
            <a:endParaRPr lang="zh-CN" altLang="en-US" b="1" dirty="0">
              <a:solidFill>
                <a:srgbClr val="FF0000"/>
              </a:solidFill>
              <a:latin typeface="黑体" panose="02010609060101010101" pitchFamily="49" charset="-122"/>
              <a:ea typeface="黑体" panose="02010609060101010101" pitchFamily="49" charset="-122"/>
            </a:endParaRPr>
          </a:p>
        </p:txBody>
      </p:sp>
      <p:sp>
        <p:nvSpPr>
          <p:cNvPr id="94" name="矩形 93"/>
          <p:cNvSpPr/>
          <p:nvPr/>
        </p:nvSpPr>
        <p:spPr>
          <a:xfrm>
            <a:off x="5541346" y="6309320"/>
            <a:ext cx="1742785" cy="338554"/>
          </a:xfrm>
          <a:prstGeom prst="rect">
            <a:avLst/>
          </a:prstGeom>
        </p:spPr>
        <p:txBody>
          <a:bodyPr wrap="none">
            <a:spAutoFit/>
          </a:bodyPr>
          <a:lstStyle/>
          <a:p>
            <a:pPr algn="ctr"/>
            <a:r>
              <a:rPr lang="en-US" altLang="zh-CN" sz="1600" b="1" dirty="0" smtClean="0">
                <a:latin typeface="黑体" panose="02010609060101010101" pitchFamily="49" charset="-122"/>
                <a:ea typeface="黑体" panose="02010609060101010101" pitchFamily="49" charset="-122"/>
              </a:rPr>
              <a:t>383kHZ</a:t>
            </a:r>
            <a:r>
              <a:rPr lang="zh-CN" altLang="en-US" sz="1600" b="1" dirty="0" smtClean="0">
                <a:latin typeface="黑体" panose="02010609060101010101" pitchFamily="49" charset="-122"/>
                <a:ea typeface="黑体" panose="02010609060101010101" pitchFamily="49" charset="-122"/>
              </a:rPr>
              <a:t>，</a:t>
            </a:r>
            <a:r>
              <a:rPr lang="en-US" altLang="zh-CN" sz="1600" b="1" dirty="0" smtClean="0">
                <a:latin typeface="黑体" panose="02010609060101010101" pitchFamily="49" charset="-122"/>
                <a:ea typeface="黑体" panose="02010609060101010101" pitchFamily="49" charset="-122"/>
              </a:rPr>
              <a:t>5.5</a:t>
            </a:r>
            <a:r>
              <a:rPr lang="zh-CN" altLang="en-US" sz="1600" b="1" dirty="0" smtClean="0">
                <a:latin typeface="黑体" panose="02010609060101010101" pitchFamily="49" charset="-122"/>
                <a:ea typeface="黑体" panose="02010609060101010101" pitchFamily="49" charset="-122"/>
              </a:rPr>
              <a:t>周期</a:t>
            </a:r>
            <a:endParaRPr lang="zh-CN" altLang="en-US" sz="1600" b="1" dirty="0">
              <a:latin typeface="黑体" panose="02010609060101010101" pitchFamily="49" charset="-122"/>
              <a:ea typeface="黑体" panose="02010609060101010101" pitchFamily="49" charset="-122"/>
            </a:endParaRPr>
          </a:p>
        </p:txBody>
      </p:sp>
      <p:sp>
        <p:nvSpPr>
          <p:cNvPr id="95" name="下箭头 94"/>
          <p:cNvSpPr/>
          <p:nvPr/>
        </p:nvSpPr>
        <p:spPr bwMode="auto">
          <a:xfrm>
            <a:off x="6156473" y="3933056"/>
            <a:ext cx="576064" cy="363528"/>
          </a:xfrm>
          <a:prstGeom prst="downArrow">
            <a:avLst/>
          </a:prstGeom>
          <a:ln>
            <a:solidFill>
              <a:srgbClr val="0000FF"/>
            </a:solid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eaLnBrk="0" hangingPunct="0"/>
            <a:endParaRPr lang="zh-CN" altLang="en-US">
              <a:solidFill>
                <a:schemeClr val="dk1"/>
              </a:solidFill>
              <a:latin typeface="Arial" pitchFamily="34" charset="0"/>
              <a:ea typeface="宋体" pitchFamily="2" charset="-122"/>
            </a:endParaRPr>
          </a:p>
        </p:txBody>
      </p:sp>
      <p:cxnSp>
        <p:nvCxnSpPr>
          <p:cNvPr id="97" name="直接箭头连接符 96"/>
          <p:cNvCxnSpPr/>
          <p:nvPr/>
        </p:nvCxnSpPr>
        <p:spPr bwMode="auto">
          <a:xfrm>
            <a:off x="1763688" y="1925290"/>
            <a:ext cx="0" cy="864000"/>
          </a:xfrm>
          <a:prstGeom prst="straightConnector1">
            <a:avLst/>
          </a:prstGeom>
          <a:solidFill>
            <a:schemeClr val="accent1"/>
          </a:solidFill>
          <a:ln w="19050" cap="flat" cmpd="sng" algn="ctr">
            <a:solidFill>
              <a:schemeClr val="tx1"/>
            </a:solidFill>
            <a:prstDash val="solid"/>
            <a:round/>
            <a:headEnd type="triangle"/>
            <a:tailEnd type="triangle"/>
          </a:ln>
          <a:effectLst/>
        </p:spPr>
      </p:cxnSp>
      <p:cxnSp>
        <p:nvCxnSpPr>
          <p:cNvPr id="99" name="直接连接符 98"/>
          <p:cNvCxnSpPr/>
          <p:nvPr/>
        </p:nvCxnSpPr>
        <p:spPr bwMode="auto">
          <a:xfrm>
            <a:off x="1687150" y="1916832"/>
            <a:ext cx="153075" cy="0"/>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100" name="直接连接符 99"/>
          <p:cNvCxnSpPr/>
          <p:nvPr/>
        </p:nvCxnSpPr>
        <p:spPr bwMode="auto">
          <a:xfrm>
            <a:off x="1687150" y="2798338"/>
            <a:ext cx="153075" cy="0"/>
          </a:xfrm>
          <a:prstGeom prst="line">
            <a:avLst/>
          </a:prstGeom>
          <a:solidFill>
            <a:schemeClr val="accent1"/>
          </a:solidFill>
          <a:ln w="19050" cap="flat" cmpd="sng" algn="ctr">
            <a:solidFill>
              <a:schemeClr val="tx1"/>
            </a:solidFill>
            <a:prstDash val="solid"/>
            <a:round/>
            <a:headEnd type="none" w="med" len="med"/>
            <a:tailEnd type="none" w="med" len="med"/>
          </a:ln>
          <a:effectLst/>
        </p:spPr>
      </p:cxnSp>
      <mc:AlternateContent xmlns:mc="http://schemas.openxmlformats.org/markup-compatibility/2006">
        <mc:Choice xmlns:a14="http://schemas.microsoft.com/office/drawing/2010/main" Requires="a14">
          <p:sp>
            <p:nvSpPr>
              <p:cNvPr id="101" name="矩形 100"/>
              <p:cNvSpPr/>
              <p:nvPr/>
            </p:nvSpPr>
            <p:spPr>
              <a:xfrm>
                <a:off x="1046184" y="2115275"/>
                <a:ext cx="789512" cy="338554"/>
              </a:xfrm>
              <a:prstGeom prst="rect">
                <a:avLst/>
              </a:prstGeom>
            </p:spPr>
            <p:txBody>
              <a:bodyPr wrap="none">
                <a:spAutoFit/>
              </a:bodyPr>
              <a:lstStyle/>
              <a:p>
                <a14:m>
                  <m:oMath xmlns:m="http://schemas.openxmlformats.org/officeDocument/2006/math">
                    <m:sSub>
                      <m:sSubPr>
                        <m:ctrlPr>
                          <a:rPr lang="en-US" altLang="zh-CN" sz="1600" i="1">
                            <a:latin typeface="Cambria Math" panose="02040503050406030204" pitchFamily="18" charset="0"/>
                          </a:rPr>
                        </m:ctrlPr>
                      </m:sSubPr>
                      <m:e>
                        <m:r>
                          <m:rPr>
                            <m:sty m:val="p"/>
                          </m:rPr>
                          <a:rPr lang="en-US" altLang="zh-CN" sz="1600">
                            <a:latin typeface="Cambria Math" panose="02040503050406030204" pitchFamily="18" charset="0"/>
                          </a:rPr>
                          <m:t>d</m:t>
                        </m:r>
                      </m:e>
                      <m:sub>
                        <m:r>
                          <m:rPr>
                            <m:sty m:val="p"/>
                          </m:rPr>
                          <a:rPr lang="en-US" altLang="zh-CN" sz="1600">
                            <a:latin typeface="Cambria Math" panose="02040503050406030204" pitchFamily="18" charset="0"/>
                          </a:rPr>
                          <m:t>t</m:t>
                        </m:r>
                      </m:sub>
                    </m:sSub>
                  </m:oMath>
                </a14:m>
                <a:r>
                  <a:rPr lang="en-US" altLang="zh-CN" sz="1600" dirty="0" smtClean="0">
                    <a:latin typeface="Times New Roman" panose="02020603050405020304" pitchFamily="18" charset="0"/>
                    <a:cs typeface="Times New Roman" panose="02020603050405020304" pitchFamily="18" charset="0"/>
                  </a:rPr>
                  <a:t>=250</a:t>
                </a:r>
                <a:endParaRPr lang="zh-CN" altLang="en-US" sz="1600" dirty="0">
                  <a:latin typeface="Times New Roman" panose="02020603050405020304" pitchFamily="18" charset="0"/>
                  <a:cs typeface="Times New Roman" panose="02020603050405020304" pitchFamily="18" charset="0"/>
                </a:endParaRPr>
              </a:p>
            </p:txBody>
          </p:sp>
        </mc:Choice>
        <mc:Fallback>
          <p:sp>
            <p:nvSpPr>
              <p:cNvPr id="101" name="矩形 100"/>
              <p:cNvSpPr>
                <a:spLocks noRot="1" noChangeAspect="1" noMove="1" noResize="1" noEditPoints="1" noAdjustHandles="1" noChangeArrowheads="1" noChangeShapeType="1" noTextEdit="1"/>
              </p:cNvSpPr>
              <p:nvPr/>
            </p:nvSpPr>
            <p:spPr>
              <a:xfrm>
                <a:off x="1046184" y="2115275"/>
                <a:ext cx="789512" cy="338554"/>
              </a:xfrm>
              <a:prstGeom prst="rect">
                <a:avLst/>
              </a:prstGeom>
              <a:blipFill rotWithShape="0">
                <a:blip r:embed="rId7"/>
                <a:stretch>
                  <a:fillRect t="-5357" r="-4651" b="-21429"/>
                </a:stretch>
              </a:blipFill>
            </p:spPr>
            <p:txBody>
              <a:bodyPr/>
              <a:lstStyle/>
              <a:p>
                <a:r>
                  <a:rPr lang="zh-CN" altLang="en-US">
                    <a:noFill/>
                  </a:rPr>
                  <a:t> </a:t>
                </a:r>
              </a:p>
            </p:txBody>
          </p:sp>
        </mc:Fallback>
      </mc:AlternateContent>
      <p:graphicFrame>
        <p:nvGraphicFramePr>
          <p:cNvPr id="2" name="表格 1"/>
          <p:cNvGraphicFramePr>
            <a:graphicFrameLocks noGrp="1"/>
          </p:cNvGraphicFramePr>
          <p:nvPr>
            <p:extLst>
              <p:ext uri="{D42A27DB-BD31-4B8C-83A1-F6EECF244321}">
                <p14:modId xmlns:p14="http://schemas.microsoft.com/office/powerpoint/2010/main" val="2348209627"/>
              </p:ext>
            </p:extLst>
          </p:nvPr>
        </p:nvGraphicFramePr>
        <p:xfrm>
          <a:off x="129520" y="4622264"/>
          <a:ext cx="3412352" cy="822960"/>
        </p:xfrm>
        <a:graphic>
          <a:graphicData uri="http://schemas.openxmlformats.org/drawingml/2006/table">
            <a:tbl>
              <a:tblPr firstRow="1" bandRow="1">
                <a:tableStyleId>{5C22544A-7EE6-4342-B048-85BDC9FD1C3A}</a:tableStyleId>
              </a:tblPr>
              <a:tblGrid>
                <a:gridCol w="1828176"/>
                <a:gridCol w="1584176"/>
              </a:tblGrid>
              <a:tr h="249747">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b="0" dirty="0" smtClean="0">
                          <a:solidFill>
                            <a:schemeClr val="tx1"/>
                          </a:solidFill>
                        </a:rPr>
                        <a:t>有限元程序：</a:t>
                      </a:r>
                      <a:r>
                        <a:rPr lang="en-US" altLang="zh-CN" sz="1200" b="0" dirty="0" smtClean="0">
                          <a:solidFill>
                            <a:schemeClr val="tx1"/>
                          </a:solidFill>
                        </a:rPr>
                        <a:t>LS-DYNA</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b="0" dirty="0" smtClean="0">
                          <a:solidFill>
                            <a:schemeClr val="tx1"/>
                          </a:solidFill>
                        </a:rPr>
                        <a:t>加载方式：位移加载</a:t>
                      </a:r>
                      <a:endParaRPr lang="en-US" altLang="zh-CN" sz="1200" b="0" dirty="0" smtClean="0">
                        <a:solidFill>
                          <a:schemeClr val="tx1"/>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5426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b="0" dirty="0" smtClean="0">
                          <a:solidFill>
                            <a:schemeClr val="tx1"/>
                          </a:solidFill>
                        </a:rPr>
                        <a:t>单元种类：</a:t>
                      </a:r>
                      <a:r>
                        <a:rPr lang="en-US" altLang="zh-CN" sz="1200" b="0" dirty="0" smtClean="0">
                          <a:solidFill>
                            <a:schemeClr val="tx1"/>
                          </a:solidFill>
                        </a:rPr>
                        <a:t>solid164</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b="0" dirty="0" smtClean="0">
                          <a:solidFill>
                            <a:schemeClr val="tx1"/>
                          </a:solidFill>
                        </a:rPr>
                        <a:t>约束：自由板</a:t>
                      </a:r>
                      <a:endParaRPr lang="en-US" altLang="zh-CN" sz="1200" b="0" dirty="0" smtClean="0">
                        <a:solidFill>
                          <a:schemeClr val="tx1"/>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4344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b="0" dirty="0" smtClean="0">
                          <a:solidFill>
                            <a:schemeClr val="tx1"/>
                          </a:solidFill>
                        </a:rPr>
                        <a:t>单元尺寸：</a:t>
                      </a:r>
                      <a:r>
                        <a:rPr lang="en-US" altLang="zh-CN" sz="1200" b="0" dirty="0" smtClean="0">
                          <a:solidFill>
                            <a:schemeClr val="tx1"/>
                          </a:solidFill>
                        </a:rPr>
                        <a:t>1mm</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b="0" dirty="0" smtClean="0">
                          <a:solidFill>
                            <a:schemeClr val="tx1"/>
                          </a:solidFill>
                        </a:rPr>
                        <a:t>时间步长：</a:t>
                      </a:r>
                      <a:r>
                        <a:rPr lang="en-US" altLang="zh-CN" sz="1200" b="0" dirty="0" smtClean="0">
                          <a:solidFill>
                            <a:schemeClr val="tx1"/>
                          </a:solidFill>
                        </a:rPr>
                        <a:t>1e</a:t>
                      </a:r>
                      <a:r>
                        <a:rPr lang="en-US" altLang="zh-CN" sz="1200" b="0" baseline="30000" dirty="0" smtClean="0">
                          <a:solidFill>
                            <a:schemeClr val="tx1"/>
                          </a:solidFill>
                        </a:rPr>
                        <a:t>-8</a:t>
                      </a:r>
                      <a:r>
                        <a:rPr lang="zh-CN" altLang="en-US" sz="1200" b="0" dirty="0" smtClean="0">
                          <a:solidFill>
                            <a:schemeClr val="tx1"/>
                          </a:solidFill>
                        </a:rPr>
                        <a:t>秒</a:t>
                      </a:r>
                      <a:endParaRPr lang="en-US" altLang="zh-CN" sz="1200" b="0" dirty="0" smtClean="0">
                        <a:solidFill>
                          <a:schemeClr val="tx1"/>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Tree>
    <p:extLst>
      <p:ext uri="{BB962C8B-B14F-4D97-AF65-F5344CB8AC3E}">
        <p14:creationId xmlns:p14="http://schemas.microsoft.com/office/powerpoint/2010/main" val="13059411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06C88229-2361-4A3F-BA53-4D47DBEF09B6}" type="slidenum">
              <a:rPr lang="en-US" altLang="zh-CN" smtClean="0"/>
              <a:pPr>
                <a:defRPr/>
              </a:pPr>
              <a:t>11</a:t>
            </a:fld>
            <a:endParaRPr lang="en-US" altLang="zh-CN"/>
          </a:p>
        </p:txBody>
      </p:sp>
      <p:sp>
        <p:nvSpPr>
          <p:cNvPr id="5" name="Rectangle 2"/>
          <p:cNvSpPr>
            <a:spLocks noGrp="1" noChangeArrowheads="1"/>
          </p:cNvSpPr>
          <p:nvPr>
            <p:ph type="title"/>
          </p:nvPr>
        </p:nvSpPr>
        <p:spPr>
          <a:xfrm>
            <a:off x="357188" y="548680"/>
            <a:ext cx="4857750" cy="560611"/>
          </a:xfrm>
        </p:spPr>
        <p:txBody>
          <a:bodyPr/>
          <a:lstStyle/>
          <a:p>
            <a:pPr eaLnBrk="1" hangingPunct="1">
              <a:lnSpc>
                <a:spcPct val="130000"/>
              </a:lnSpc>
              <a:defRPr/>
            </a:pPr>
            <a:r>
              <a:rPr lang="en-US" altLang="zh-CN" sz="2600" dirty="0" smtClean="0">
                <a:latin typeface="Arial" panose="020B0604020202020204" pitchFamily="34" charset="0"/>
                <a:ea typeface="黑体" pitchFamily="2" charset="-122"/>
                <a:cs typeface="Arial" panose="020B0604020202020204" pitchFamily="34" charset="0"/>
              </a:rPr>
              <a:t>2.2 </a:t>
            </a:r>
            <a:r>
              <a:rPr lang="zh-CN" altLang="zh-CN" sz="2600" dirty="0" smtClean="0">
                <a:latin typeface="Arial" panose="020B0604020202020204" pitchFamily="34" charset="0"/>
                <a:ea typeface="黑体" pitchFamily="2" charset="-122"/>
                <a:cs typeface="Arial" panose="020B0604020202020204" pitchFamily="34" charset="0"/>
              </a:rPr>
              <a:t>铝</a:t>
            </a:r>
            <a:r>
              <a:rPr lang="zh-CN" altLang="zh-CN" sz="2600" dirty="0">
                <a:latin typeface="Arial" panose="020B0604020202020204" pitchFamily="34" charset="0"/>
                <a:ea typeface="黑体" pitchFamily="2" charset="-122"/>
                <a:cs typeface="Arial" panose="020B0604020202020204" pitchFamily="34" charset="0"/>
              </a:rPr>
              <a:t>板中群速度的</a:t>
            </a:r>
            <a:r>
              <a:rPr lang="zh-CN" altLang="zh-CN" sz="2600" dirty="0" smtClean="0">
                <a:latin typeface="Arial" panose="020B0604020202020204" pitchFamily="34" charset="0"/>
                <a:ea typeface="黑体" pitchFamily="2" charset="-122"/>
                <a:cs typeface="Arial" panose="020B0604020202020204" pitchFamily="34" charset="0"/>
              </a:rPr>
              <a:t>确定</a:t>
            </a:r>
            <a:r>
              <a:rPr lang="en-US" altLang="zh-CN" sz="2600" dirty="0" smtClean="0">
                <a:latin typeface="Times New Roman" panose="02020603050405020304" pitchFamily="18" charset="0"/>
                <a:ea typeface="黑体" pitchFamily="2" charset="-122"/>
                <a:cs typeface="Times New Roman" panose="02020603050405020304" pitchFamily="18" charset="0"/>
              </a:rPr>
              <a:t>(</a:t>
            </a:r>
            <a:r>
              <a:rPr lang="en-US" altLang="zh-CN" sz="2600" dirty="0">
                <a:latin typeface="Times New Roman" panose="02020603050405020304" pitchFamily="18" charset="0"/>
                <a:ea typeface="黑体" pitchFamily="2" charset="-122"/>
                <a:cs typeface="Times New Roman" panose="02020603050405020304" pitchFamily="18" charset="0"/>
              </a:rPr>
              <a:t>Ⅱ</a:t>
            </a:r>
            <a:r>
              <a:rPr lang="en-US" altLang="zh-CN" sz="2600" dirty="0" smtClean="0">
                <a:latin typeface="Times New Roman" panose="02020603050405020304" pitchFamily="18" charset="0"/>
                <a:ea typeface="黑体" pitchFamily="2" charset="-122"/>
                <a:cs typeface="Times New Roman" panose="02020603050405020304" pitchFamily="18" charset="0"/>
              </a:rPr>
              <a:t>)</a:t>
            </a:r>
            <a:endParaRPr lang="en-US" altLang="zh-CN" sz="2600" dirty="0">
              <a:latin typeface="Arial" panose="020B0604020202020204" pitchFamily="34" charset="0"/>
              <a:ea typeface="黑体" pitchFamily="2" charset="-122"/>
              <a:cs typeface="Arial" panose="020B0604020202020204" pitchFamily="34" charset="0"/>
            </a:endParaRPr>
          </a:p>
        </p:txBody>
      </p:sp>
      <p:pic>
        <p:nvPicPr>
          <p:cNvPr id="6" name="图片 5"/>
          <p:cNvPicPr/>
          <p:nvPr/>
        </p:nvPicPr>
        <p:blipFill>
          <a:blip r:embed="rId3">
            <a:extLst>
              <a:ext uri="{28A0092B-C50C-407E-A947-70E740481C1C}">
                <a14:useLocalDpi xmlns:a14="http://schemas.microsoft.com/office/drawing/2010/main" val="0"/>
              </a:ext>
            </a:extLst>
          </a:blip>
          <a:stretch>
            <a:fillRect/>
          </a:stretch>
        </p:blipFill>
        <p:spPr>
          <a:xfrm>
            <a:off x="723076" y="1340768"/>
            <a:ext cx="3344868" cy="2374010"/>
          </a:xfrm>
          <a:prstGeom prst="rect">
            <a:avLst/>
          </a:prstGeom>
        </p:spPr>
      </p:pic>
      <p:pic>
        <p:nvPicPr>
          <p:cNvPr id="7" name="图片 6"/>
          <p:cNvPicPr/>
          <p:nvPr/>
        </p:nvPicPr>
        <p:blipFill>
          <a:blip r:embed="rId4" cstate="print">
            <a:extLst>
              <a:ext uri="{28A0092B-C50C-407E-A947-70E740481C1C}">
                <a14:useLocalDpi xmlns:a14="http://schemas.microsoft.com/office/drawing/2010/main" val="0"/>
              </a:ext>
            </a:extLst>
          </a:blip>
          <a:stretch>
            <a:fillRect/>
          </a:stretch>
        </p:blipFill>
        <p:spPr>
          <a:xfrm>
            <a:off x="658784" y="3714778"/>
            <a:ext cx="3473451" cy="2374010"/>
          </a:xfrm>
          <a:prstGeom prst="rect">
            <a:avLst/>
          </a:prstGeom>
        </p:spPr>
      </p:pic>
      <p:grpSp>
        <p:nvGrpSpPr>
          <p:cNvPr id="9" name="组合 8"/>
          <p:cNvGrpSpPr/>
          <p:nvPr/>
        </p:nvGrpSpPr>
        <p:grpSpPr>
          <a:xfrm>
            <a:off x="5724128" y="1995719"/>
            <a:ext cx="2462670" cy="968882"/>
            <a:chOff x="5375331" y="1243737"/>
            <a:chExt cx="2462670" cy="968882"/>
          </a:xfrm>
        </p:grpSpPr>
        <p:sp>
          <p:nvSpPr>
            <p:cNvPr id="13" name="矩形 12"/>
            <p:cNvSpPr/>
            <p:nvPr/>
          </p:nvSpPr>
          <p:spPr>
            <a:xfrm>
              <a:off x="5575126" y="1675785"/>
              <a:ext cx="2063080" cy="369332"/>
            </a:xfrm>
            <a:prstGeom prst="rect">
              <a:avLst/>
            </a:prstGeom>
          </p:spPr>
          <p:txBody>
            <a:bodyPr wrap="square">
              <a:spAutoFit/>
            </a:bodyPr>
            <a:lstStyle/>
            <a:p>
              <a:r>
                <a:rPr lang="zh-CN" altLang="en-US" dirty="0"/>
                <a:t>计算值</a:t>
              </a:r>
              <a:r>
                <a:rPr lang="zh-CN" altLang="en-US" dirty="0" smtClean="0"/>
                <a:t>：</a:t>
              </a:r>
              <a:r>
                <a:rPr lang="en-US" altLang="zh-CN" dirty="0" smtClean="0">
                  <a:latin typeface="Times New Roman" panose="02020603050405020304" pitchFamily="18" charset="0"/>
                  <a:cs typeface="Times New Roman" panose="02020603050405020304" pitchFamily="18" charset="0"/>
                </a:rPr>
                <a:t>5074m/s</a:t>
              </a:r>
            </a:p>
          </p:txBody>
        </p:sp>
        <p:grpSp>
          <p:nvGrpSpPr>
            <p:cNvPr id="14" name="组合 13"/>
            <p:cNvGrpSpPr/>
            <p:nvPr/>
          </p:nvGrpSpPr>
          <p:grpSpPr>
            <a:xfrm>
              <a:off x="5375331" y="1243737"/>
              <a:ext cx="2462670" cy="968882"/>
              <a:chOff x="5375331" y="1243737"/>
              <a:chExt cx="2462670" cy="968882"/>
            </a:xfrm>
          </p:grpSpPr>
          <p:sp>
            <p:nvSpPr>
              <p:cNvPr id="15" name="矩形 14"/>
              <p:cNvSpPr/>
              <p:nvPr/>
            </p:nvSpPr>
            <p:spPr bwMode="auto">
              <a:xfrm>
                <a:off x="5375331" y="1497523"/>
                <a:ext cx="2462670" cy="715096"/>
              </a:xfrm>
              <a:prstGeom prst="rect">
                <a:avLst/>
              </a:prstGeom>
              <a:noFill/>
              <a:ln w="38100">
                <a:solidFill>
                  <a:srgbClr val="FF0000"/>
                </a:solidFill>
                <a:prstDash val="solid"/>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sp>
            <p:nvSpPr>
              <p:cNvPr id="16" name="文本框 15"/>
              <p:cNvSpPr txBox="1"/>
              <p:nvPr/>
            </p:nvSpPr>
            <p:spPr>
              <a:xfrm>
                <a:off x="5524412" y="1243737"/>
                <a:ext cx="1363087" cy="369332"/>
              </a:xfrm>
              <a:prstGeom prst="rect">
                <a:avLst/>
              </a:prstGeom>
              <a:solidFill>
                <a:schemeClr val="bg1"/>
              </a:solidFill>
              <a:ln>
                <a:solidFill>
                  <a:schemeClr val="bg1">
                    <a:lumMod val="95000"/>
                  </a:schemeClr>
                </a:solidFill>
              </a:ln>
            </p:spPr>
            <p:txBody>
              <a:bodyPr wrap="square" rtlCol="0">
                <a:spAutoFit/>
              </a:bodyPr>
              <a:lstStyle/>
              <a:p>
                <a:r>
                  <a:rPr lang="en-US" altLang="zh-CN" b="1" dirty="0">
                    <a:solidFill>
                      <a:srgbClr val="0000FF"/>
                    </a:solidFill>
                  </a:rPr>
                  <a:t>S</a:t>
                </a:r>
                <a:r>
                  <a:rPr lang="en-US" altLang="zh-CN" b="1" baseline="-25000" dirty="0">
                    <a:solidFill>
                      <a:srgbClr val="0000FF"/>
                    </a:solidFill>
                  </a:rPr>
                  <a:t>0</a:t>
                </a:r>
                <a:r>
                  <a:rPr lang="zh-CN" altLang="en-US" b="1" dirty="0">
                    <a:solidFill>
                      <a:srgbClr val="0000FF"/>
                    </a:solidFill>
                  </a:rPr>
                  <a:t>波群</a:t>
                </a:r>
                <a:r>
                  <a:rPr lang="zh-CN" altLang="en-US" b="1" dirty="0" smtClean="0">
                    <a:solidFill>
                      <a:srgbClr val="0000FF"/>
                    </a:solidFill>
                  </a:rPr>
                  <a:t>速度</a:t>
                </a:r>
                <a:endParaRPr lang="zh-CN" altLang="en-US" b="1" dirty="0">
                  <a:solidFill>
                    <a:srgbClr val="0000FF"/>
                  </a:solidFill>
                </a:endParaRPr>
              </a:p>
            </p:txBody>
          </p:sp>
        </p:grpSp>
      </p:grpSp>
      <p:grpSp>
        <p:nvGrpSpPr>
          <p:cNvPr id="10" name="组合 9"/>
          <p:cNvGrpSpPr/>
          <p:nvPr/>
        </p:nvGrpSpPr>
        <p:grpSpPr>
          <a:xfrm>
            <a:off x="3923928" y="1848231"/>
            <a:ext cx="1656072" cy="784081"/>
            <a:chOff x="4407581" y="1767367"/>
            <a:chExt cx="1656072" cy="784081"/>
          </a:xfrm>
        </p:grpSpPr>
        <p:sp>
          <p:nvSpPr>
            <p:cNvPr id="11" name="右箭头 10"/>
            <p:cNvSpPr/>
            <p:nvPr/>
          </p:nvSpPr>
          <p:spPr bwMode="auto">
            <a:xfrm>
              <a:off x="4443653" y="2351537"/>
              <a:ext cx="1620000" cy="199911"/>
            </a:xfrm>
            <a:prstGeom prst="rightArrow">
              <a:avLst/>
            </a:prstGeom>
            <a:ln>
              <a:solidFill>
                <a:srgbClr val="0000FF"/>
              </a:solidFill>
              <a:prstDash val="sysDash"/>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mc:AlternateContent xmlns:mc="http://schemas.openxmlformats.org/markup-compatibility/2006" xmlns:a14="http://schemas.microsoft.com/office/drawing/2010/main">
          <mc:Choice Requires="a14">
            <p:sp>
              <p:nvSpPr>
                <p:cNvPr id="12" name="文本框 11"/>
                <p:cNvSpPr txBox="1"/>
                <p:nvPr/>
              </p:nvSpPr>
              <p:spPr>
                <a:xfrm>
                  <a:off x="4407581" y="1767367"/>
                  <a:ext cx="1577227" cy="57265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𝑣</m:t>
                        </m:r>
                        <m:r>
                          <a:rPr lang="en-US" altLang="zh-CN" i="0" smtClean="0">
                            <a:latin typeface="Cambria Math" panose="02040503050406030204" pitchFamily="18" charset="0"/>
                          </a:rPr>
                          <m:t>=</m:t>
                        </m:r>
                        <m:r>
                          <a:rPr lang="en-US" altLang="zh-CN" b="0" i="0" smtClean="0">
                            <a:latin typeface="Cambria Math" panose="02040503050406030204" pitchFamily="18" charset="0"/>
                            <a:ea typeface="Cambria Math" panose="02040503050406030204" pitchFamily="18" charset="0"/>
                          </a:rPr>
                          <m:t> </m:t>
                        </m:r>
                        <m:f>
                          <m:fPr>
                            <m:ctrlPr>
                              <a:rPr lang="en-US" altLang="zh-CN" b="0" i="1" smtClean="0">
                                <a:latin typeface="Cambria Math" panose="02040503050406030204" pitchFamily="18" charset="0"/>
                                <a:ea typeface="Cambria Math" panose="02040503050406030204" pitchFamily="18" charset="0"/>
                              </a:rPr>
                            </m:ctrlPr>
                          </m:fPr>
                          <m:num>
                            <m:sSub>
                              <m:sSubPr>
                                <m:ctrlPr>
                                  <a:rPr lang="en-US" altLang="zh-CN" i="1">
                                    <a:latin typeface="Cambria Math" panose="02040503050406030204" pitchFamily="18" charset="0"/>
                                  </a:rPr>
                                </m:ctrlPr>
                              </m:sSubPr>
                              <m:e>
                                <m:r>
                                  <m:rPr>
                                    <m:sty m:val="p"/>
                                  </m:rPr>
                                  <a:rPr lang="en-US" altLang="zh-CN" i="0">
                                    <a:latin typeface="Cambria Math" panose="02040503050406030204" pitchFamily="18" charset="0"/>
                                  </a:rPr>
                                  <m:t>d</m:t>
                                </m:r>
                              </m:e>
                              <m:sub>
                                <m:r>
                                  <m:rPr>
                                    <m:sty m:val="p"/>
                                  </m:rPr>
                                  <a:rPr lang="en-US" altLang="zh-CN" i="0">
                                    <a:latin typeface="Cambria Math" panose="02040503050406030204" pitchFamily="18" charset="0"/>
                                  </a:rPr>
                                  <m:t>t</m:t>
                                </m:r>
                              </m:sub>
                            </m:sSub>
                          </m:num>
                          <m:den>
                            <m:sSub>
                              <m:sSubPr>
                                <m:ctrlPr>
                                  <a:rPr lang="zh-CN" altLang="en-US" i="1">
                                    <a:latin typeface="Cambria Math" panose="02040503050406030204" pitchFamily="18" charset="0"/>
                                  </a:rPr>
                                </m:ctrlPr>
                              </m:sSubPr>
                              <m:e>
                                <m:r>
                                  <a:rPr lang="en-US" altLang="zh-CN" i="1">
                                    <a:latin typeface="Cambria Math" panose="02040503050406030204" pitchFamily="18" charset="0"/>
                                  </a:rPr>
                                  <m:t>𝑡</m:t>
                                </m:r>
                              </m:e>
                              <m:sub>
                                <m:r>
                                  <a:rPr lang="en-US" altLang="zh-CN" i="1">
                                    <a:latin typeface="Cambria Math" panose="02040503050406030204" pitchFamily="18" charset="0"/>
                                  </a:rPr>
                                  <m:t>035</m:t>
                                </m:r>
                              </m:sub>
                            </m:sSub>
                            <m:r>
                              <a:rPr lang="en-US" altLang="zh-CN" i="1">
                                <a:latin typeface="Cambria Math" panose="02040503050406030204" pitchFamily="18" charset="0"/>
                              </a:rPr>
                              <m:t>−</m:t>
                            </m:r>
                            <m:sSub>
                              <m:sSubPr>
                                <m:ctrlPr>
                                  <a:rPr lang="zh-CN" altLang="en-US" i="1">
                                    <a:latin typeface="Cambria Math" panose="02040503050406030204" pitchFamily="18" charset="0"/>
                                  </a:rPr>
                                </m:ctrlPr>
                              </m:sSubPr>
                              <m:e>
                                <m:r>
                                  <a:rPr lang="en-US" altLang="zh-CN" i="1">
                                    <a:latin typeface="Cambria Math" panose="02040503050406030204" pitchFamily="18" charset="0"/>
                                  </a:rPr>
                                  <m:t>𝑡</m:t>
                                </m:r>
                              </m:e>
                              <m:sub>
                                <m:r>
                                  <a:rPr lang="en-US" altLang="zh-CN" i="1">
                                    <a:latin typeface="Cambria Math" panose="02040503050406030204" pitchFamily="18" charset="0"/>
                                  </a:rPr>
                                  <m:t>010</m:t>
                                </m:r>
                              </m:sub>
                            </m:sSub>
                          </m:den>
                        </m:f>
                      </m:oMath>
                    </m:oMathPara>
                  </a14:m>
                  <a:endParaRPr lang="zh-CN" altLang="en-US" dirty="0"/>
                </a:p>
              </p:txBody>
            </p:sp>
          </mc:Choice>
          <mc:Fallback xmlns="">
            <p:sp>
              <p:nvSpPr>
                <p:cNvPr id="12" name="文本框 11"/>
                <p:cNvSpPr txBox="1">
                  <a:spLocks noRot="1" noChangeAspect="1" noMove="1" noResize="1" noEditPoints="1" noAdjustHandles="1" noChangeArrowheads="1" noChangeShapeType="1" noTextEdit="1"/>
                </p:cNvSpPr>
                <p:nvPr/>
              </p:nvSpPr>
              <p:spPr>
                <a:xfrm>
                  <a:off x="4407581" y="1767367"/>
                  <a:ext cx="1577227" cy="572657"/>
                </a:xfrm>
                <a:prstGeom prst="rect">
                  <a:avLst/>
                </a:prstGeom>
                <a:blipFill rotWithShape="0">
                  <a:blip r:embed="rId5"/>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18" name="矩形 17"/>
              <p:cNvSpPr/>
              <p:nvPr/>
            </p:nvSpPr>
            <p:spPr>
              <a:xfrm>
                <a:off x="3857119" y="2643825"/>
                <a:ext cx="174086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i="1">
                              <a:latin typeface="Cambria Math" panose="02040503050406030204" pitchFamily="18" charset="0"/>
                            </a:rPr>
                          </m:ctrlPr>
                        </m:sSubPr>
                        <m:e>
                          <m:r>
                            <a:rPr lang="zh-CN" altLang="en-US" i="1">
                              <a:latin typeface="Cambria Math" panose="02040503050406030204" pitchFamily="18" charset="0"/>
                            </a:rPr>
                            <m:t>𝑡</m:t>
                          </m:r>
                        </m:e>
                        <m:sub>
                          <m:r>
                            <a:rPr lang="zh-CN" altLang="en-US" i="0">
                              <a:latin typeface="Cambria Math" panose="02040503050406030204" pitchFamily="18" charset="0"/>
                            </a:rPr>
                            <m:t>010</m:t>
                          </m:r>
                        </m:sub>
                      </m:sSub>
                      <m:r>
                        <a:rPr lang="zh-CN" altLang="en-US" i="0">
                          <a:latin typeface="Cambria Math" panose="02040503050406030204" pitchFamily="18" charset="0"/>
                        </a:rPr>
                        <m:t>=26.55</m:t>
                      </m:r>
                      <m:r>
                        <a:rPr lang="zh-CN" altLang="en-US" i="1">
                          <a:latin typeface="Cambria Math" panose="02040503050406030204" pitchFamily="18" charset="0"/>
                        </a:rPr>
                        <m:t>𝜇</m:t>
                      </m:r>
                      <m:r>
                        <a:rPr lang="zh-CN" altLang="en-US" i="1">
                          <a:latin typeface="Cambria Math" panose="02040503050406030204" pitchFamily="18" charset="0"/>
                        </a:rPr>
                        <m:t>𝑠</m:t>
                      </m:r>
                    </m:oMath>
                  </m:oMathPara>
                </a14:m>
                <a:endParaRPr lang="zh-CN" altLang="en-US" dirty="0"/>
              </a:p>
            </p:txBody>
          </p:sp>
        </mc:Choice>
        <mc:Fallback xmlns="">
          <p:sp>
            <p:nvSpPr>
              <p:cNvPr id="18" name="矩形 17"/>
              <p:cNvSpPr>
                <a:spLocks noRot="1" noChangeAspect="1" noMove="1" noResize="1" noEditPoints="1" noAdjustHandles="1" noChangeArrowheads="1" noChangeShapeType="1" noTextEdit="1"/>
              </p:cNvSpPr>
              <p:nvPr/>
            </p:nvSpPr>
            <p:spPr>
              <a:xfrm>
                <a:off x="3857119" y="2643825"/>
                <a:ext cx="1740861" cy="369332"/>
              </a:xfrm>
              <a:prstGeom prst="rect">
                <a:avLst/>
              </a:prstGeom>
              <a:blipFill rotWithShape="0">
                <a:blip r:embed="rId6"/>
                <a:stretch>
                  <a:fillRect b="-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矩形 18"/>
              <p:cNvSpPr/>
              <p:nvPr/>
            </p:nvSpPr>
            <p:spPr>
              <a:xfrm>
                <a:off x="3857118" y="2964601"/>
                <a:ext cx="174086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i="1">
                              <a:latin typeface="Cambria Math" panose="02040503050406030204" pitchFamily="18" charset="0"/>
                            </a:rPr>
                          </m:ctrlPr>
                        </m:sSubPr>
                        <m:e>
                          <m:r>
                            <a:rPr lang="zh-CN" altLang="en-US" i="1">
                              <a:latin typeface="Cambria Math" panose="02040503050406030204" pitchFamily="18" charset="0"/>
                            </a:rPr>
                            <m:t>𝑡</m:t>
                          </m:r>
                        </m:e>
                        <m:sub>
                          <m:r>
                            <a:rPr lang="zh-CN" altLang="en-US" i="0">
                              <a:latin typeface="Cambria Math" panose="02040503050406030204" pitchFamily="18" charset="0"/>
                            </a:rPr>
                            <m:t>035</m:t>
                          </m:r>
                        </m:sub>
                      </m:sSub>
                      <m:r>
                        <a:rPr lang="zh-CN" altLang="en-US" i="0">
                          <a:latin typeface="Cambria Math" panose="02040503050406030204" pitchFamily="18" charset="0"/>
                        </a:rPr>
                        <m:t>=75.82</m:t>
                      </m:r>
                      <m:r>
                        <a:rPr lang="zh-CN" altLang="en-US" i="1">
                          <a:latin typeface="Cambria Math" panose="02040503050406030204" pitchFamily="18" charset="0"/>
                        </a:rPr>
                        <m:t>𝜇</m:t>
                      </m:r>
                      <m:r>
                        <a:rPr lang="zh-CN" altLang="en-US" i="1">
                          <a:latin typeface="Cambria Math" panose="02040503050406030204" pitchFamily="18" charset="0"/>
                        </a:rPr>
                        <m:t>𝑠</m:t>
                      </m:r>
                    </m:oMath>
                  </m:oMathPara>
                </a14:m>
                <a:endParaRPr lang="zh-CN" altLang="en-US" dirty="0"/>
              </a:p>
            </p:txBody>
          </p:sp>
        </mc:Choice>
        <mc:Fallback xmlns="">
          <p:sp>
            <p:nvSpPr>
              <p:cNvPr id="19" name="矩形 18"/>
              <p:cNvSpPr>
                <a:spLocks noRot="1" noChangeAspect="1" noMove="1" noResize="1" noEditPoints="1" noAdjustHandles="1" noChangeArrowheads="1" noChangeShapeType="1" noTextEdit="1"/>
              </p:cNvSpPr>
              <p:nvPr/>
            </p:nvSpPr>
            <p:spPr>
              <a:xfrm>
                <a:off x="3857118" y="2964601"/>
                <a:ext cx="1740861" cy="369332"/>
              </a:xfrm>
              <a:prstGeom prst="rect">
                <a:avLst/>
              </a:prstGeom>
              <a:blipFill rotWithShape="0">
                <a:blip r:embed="rId7"/>
                <a:stretch>
                  <a:fillRect b="-4918"/>
                </a:stretch>
              </a:blipFill>
            </p:spPr>
            <p:txBody>
              <a:bodyPr/>
              <a:lstStyle/>
              <a:p>
                <a:r>
                  <a:rPr lang="zh-CN" altLang="en-US">
                    <a:noFill/>
                  </a:rPr>
                  <a:t> </a:t>
                </a:r>
              </a:p>
            </p:txBody>
          </p:sp>
        </mc:Fallback>
      </mc:AlternateContent>
      <p:grpSp>
        <p:nvGrpSpPr>
          <p:cNvPr id="21" name="组合 20"/>
          <p:cNvGrpSpPr/>
          <p:nvPr/>
        </p:nvGrpSpPr>
        <p:grpSpPr>
          <a:xfrm>
            <a:off x="5724128" y="4366329"/>
            <a:ext cx="2462670" cy="968882"/>
            <a:chOff x="5375331" y="1243737"/>
            <a:chExt cx="2462670" cy="968882"/>
          </a:xfrm>
        </p:grpSpPr>
        <p:sp>
          <p:nvSpPr>
            <p:cNvPr id="22" name="矩形 21"/>
            <p:cNvSpPr/>
            <p:nvPr/>
          </p:nvSpPr>
          <p:spPr>
            <a:xfrm>
              <a:off x="5575126" y="1675785"/>
              <a:ext cx="2063080" cy="369332"/>
            </a:xfrm>
            <a:prstGeom prst="rect">
              <a:avLst/>
            </a:prstGeom>
          </p:spPr>
          <p:txBody>
            <a:bodyPr wrap="square">
              <a:spAutoFit/>
            </a:bodyPr>
            <a:lstStyle/>
            <a:p>
              <a:r>
                <a:rPr lang="zh-CN" altLang="en-US" dirty="0"/>
                <a:t>理论值：</a:t>
              </a:r>
              <a:r>
                <a:rPr lang="en-US" altLang="zh-CN" dirty="0">
                  <a:latin typeface="Times New Roman" panose="02020603050405020304" pitchFamily="18" charset="0"/>
                  <a:cs typeface="Times New Roman" panose="02020603050405020304" pitchFamily="18" charset="0"/>
                </a:rPr>
                <a:t>5300m/s</a:t>
              </a:r>
              <a:endParaRPr lang="zh-CN" altLang="en-US" dirty="0">
                <a:latin typeface="Times New Roman" panose="02020603050405020304" pitchFamily="18" charset="0"/>
                <a:cs typeface="Times New Roman" panose="02020603050405020304" pitchFamily="18" charset="0"/>
              </a:endParaRPr>
            </a:p>
          </p:txBody>
        </p:sp>
        <p:grpSp>
          <p:nvGrpSpPr>
            <p:cNvPr id="23" name="组合 22"/>
            <p:cNvGrpSpPr/>
            <p:nvPr/>
          </p:nvGrpSpPr>
          <p:grpSpPr>
            <a:xfrm>
              <a:off x="5375331" y="1243737"/>
              <a:ext cx="2462670" cy="968882"/>
              <a:chOff x="5375331" y="1243737"/>
              <a:chExt cx="2462670" cy="968882"/>
            </a:xfrm>
          </p:grpSpPr>
          <p:sp>
            <p:nvSpPr>
              <p:cNvPr id="24" name="矩形 23"/>
              <p:cNvSpPr/>
              <p:nvPr/>
            </p:nvSpPr>
            <p:spPr bwMode="auto">
              <a:xfrm>
                <a:off x="5375331" y="1497523"/>
                <a:ext cx="2462670" cy="715096"/>
              </a:xfrm>
              <a:prstGeom prst="rect">
                <a:avLst/>
              </a:prstGeom>
              <a:noFill/>
              <a:ln w="38100">
                <a:solidFill>
                  <a:srgbClr val="FF0000"/>
                </a:solidFill>
                <a:prstDash val="solid"/>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sp>
            <p:nvSpPr>
              <p:cNvPr id="25" name="文本框 24"/>
              <p:cNvSpPr txBox="1"/>
              <p:nvPr/>
            </p:nvSpPr>
            <p:spPr>
              <a:xfrm>
                <a:off x="5524412" y="1243737"/>
                <a:ext cx="1363087" cy="369332"/>
              </a:xfrm>
              <a:prstGeom prst="rect">
                <a:avLst/>
              </a:prstGeom>
              <a:solidFill>
                <a:schemeClr val="bg1"/>
              </a:solidFill>
              <a:ln>
                <a:solidFill>
                  <a:schemeClr val="bg1">
                    <a:lumMod val="95000"/>
                  </a:schemeClr>
                </a:solidFill>
              </a:ln>
            </p:spPr>
            <p:txBody>
              <a:bodyPr wrap="square" rtlCol="0">
                <a:spAutoFit/>
              </a:bodyPr>
              <a:lstStyle/>
              <a:p>
                <a:r>
                  <a:rPr lang="en-US" altLang="zh-CN" b="1" dirty="0">
                    <a:solidFill>
                      <a:srgbClr val="0000FF"/>
                    </a:solidFill>
                  </a:rPr>
                  <a:t>S</a:t>
                </a:r>
                <a:r>
                  <a:rPr lang="en-US" altLang="zh-CN" b="1" baseline="-25000" dirty="0">
                    <a:solidFill>
                      <a:srgbClr val="0000FF"/>
                    </a:solidFill>
                  </a:rPr>
                  <a:t>0</a:t>
                </a:r>
                <a:r>
                  <a:rPr lang="zh-CN" altLang="en-US" b="1" dirty="0">
                    <a:solidFill>
                      <a:srgbClr val="0000FF"/>
                    </a:solidFill>
                  </a:rPr>
                  <a:t>波群</a:t>
                </a:r>
                <a:r>
                  <a:rPr lang="zh-CN" altLang="en-US" b="1" dirty="0" smtClean="0">
                    <a:solidFill>
                      <a:srgbClr val="0000FF"/>
                    </a:solidFill>
                  </a:rPr>
                  <a:t>速度</a:t>
                </a:r>
                <a:endParaRPr lang="zh-CN" altLang="en-US" b="1" dirty="0">
                  <a:solidFill>
                    <a:srgbClr val="0000FF"/>
                  </a:solidFill>
                </a:endParaRPr>
              </a:p>
            </p:txBody>
          </p:sp>
        </p:grpSp>
      </p:grpSp>
      <p:sp>
        <p:nvSpPr>
          <p:cNvPr id="27" name="右箭头 26"/>
          <p:cNvSpPr/>
          <p:nvPr/>
        </p:nvSpPr>
        <p:spPr bwMode="auto">
          <a:xfrm>
            <a:off x="3958458" y="4750815"/>
            <a:ext cx="1620000" cy="199911"/>
          </a:xfrm>
          <a:prstGeom prst="rightArrow">
            <a:avLst/>
          </a:prstGeom>
          <a:ln>
            <a:solidFill>
              <a:srgbClr val="0000FF"/>
            </a:solidFill>
            <a:prstDash val="sysDash"/>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sp>
        <p:nvSpPr>
          <p:cNvPr id="30" name="上下箭头 29"/>
          <p:cNvSpPr/>
          <p:nvPr/>
        </p:nvSpPr>
        <p:spPr bwMode="auto">
          <a:xfrm>
            <a:off x="6739439" y="3171939"/>
            <a:ext cx="216024" cy="959163"/>
          </a:xfrm>
          <a:prstGeom prst="upDownArrow">
            <a:avLst/>
          </a:prstGeom>
          <a:ln>
            <a:solidFill>
              <a:srgbClr val="0000FF"/>
            </a:solid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eaLnBrk="0" hangingPunct="0"/>
            <a:endParaRPr lang="zh-CN" altLang="en-US">
              <a:latin typeface="Arial" pitchFamily="34" charset="0"/>
              <a:ea typeface="宋体" pitchFamily="2" charset="-122"/>
            </a:endParaRPr>
          </a:p>
        </p:txBody>
      </p:sp>
      <mc:AlternateContent xmlns:mc="http://schemas.openxmlformats.org/markup-compatibility/2006" xmlns:a14="http://schemas.microsoft.com/office/drawing/2010/main">
        <mc:Choice Requires="a14">
          <p:sp>
            <p:nvSpPr>
              <p:cNvPr id="31" name="矩形 30"/>
              <p:cNvSpPr/>
              <p:nvPr/>
            </p:nvSpPr>
            <p:spPr>
              <a:xfrm>
                <a:off x="6847451" y="3466854"/>
                <a:ext cx="104387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4%</m:t>
                      </m:r>
                      <m:r>
                        <a:rPr lang="zh-CN" altLang="en-US" i="1">
                          <a:latin typeface="Cambria Math" panose="02040503050406030204" pitchFamily="18" charset="0"/>
                        </a:rPr>
                        <m:t>误差</m:t>
                      </m:r>
                    </m:oMath>
                  </m:oMathPara>
                </a14:m>
                <a:endParaRPr lang="zh-CN" altLang="en-US" dirty="0"/>
              </a:p>
            </p:txBody>
          </p:sp>
        </mc:Choice>
        <mc:Fallback xmlns="">
          <p:sp>
            <p:nvSpPr>
              <p:cNvPr id="31" name="矩形 30"/>
              <p:cNvSpPr>
                <a:spLocks noRot="1" noChangeAspect="1" noMove="1" noResize="1" noEditPoints="1" noAdjustHandles="1" noChangeArrowheads="1" noChangeShapeType="1" noTextEdit="1"/>
              </p:cNvSpPr>
              <p:nvPr/>
            </p:nvSpPr>
            <p:spPr>
              <a:xfrm>
                <a:off x="6847451" y="3466854"/>
                <a:ext cx="1043876" cy="369332"/>
              </a:xfrm>
              <a:prstGeom prst="rect">
                <a:avLst/>
              </a:prstGeom>
              <a:blipFill rotWithShape="0">
                <a:blip r:embed="rId8"/>
                <a:stretch>
                  <a:fillRect b="-10000"/>
                </a:stretch>
              </a:blipFill>
            </p:spPr>
            <p:txBody>
              <a:bodyPr/>
              <a:lstStyle/>
              <a:p>
                <a:r>
                  <a:rPr lang="zh-CN" altLang="en-US">
                    <a:noFill/>
                  </a:rPr>
                  <a:t> </a:t>
                </a:r>
              </a:p>
            </p:txBody>
          </p:sp>
        </mc:Fallback>
      </mc:AlternateContent>
      <p:sp>
        <p:nvSpPr>
          <p:cNvPr id="32" name="矩形 31"/>
          <p:cNvSpPr/>
          <p:nvPr/>
        </p:nvSpPr>
        <p:spPr>
          <a:xfrm>
            <a:off x="1688205" y="6119140"/>
            <a:ext cx="6048672" cy="646331"/>
          </a:xfrm>
          <a:prstGeom prst="rect">
            <a:avLst/>
          </a:prstGeom>
          <a:ln w="28575">
            <a:solidFill>
              <a:srgbClr val="0000FF"/>
            </a:solidFill>
          </a:ln>
        </p:spPr>
        <p:txBody>
          <a:bodyPr wrap="square">
            <a:spAutoFit/>
          </a:bodyPr>
          <a:lstStyle/>
          <a:p>
            <a:r>
              <a:rPr lang="zh-CN" altLang="en-US" b="1" dirty="0" smtClean="0">
                <a:latin typeface="Times New Roman" panose="02020603050405020304" pitchFamily="18" charset="0"/>
                <a:cs typeface="Times New Roman" panose="02020603050405020304" pitchFamily="18" charset="0"/>
              </a:rPr>
              <a:t>由于</a:t>
            </a:r>
            <a:r>
              <a:rPr lang="zh-CN" altLang="en-US" b="1" dirty="0">
                <a:latin typeface="Times New Roman" panose="02020603050405020304" pitchFamily="18" charset="0"/>
                <a:cs typeface="Times New Roman" panose="02020603050405020304" pitchFamily="18" charset="0"/>
              </a:rPr>
              <a:t>频散</a:t>
            </a:r>
            <a:r>
              <a:rPr lang="zh-CN" altLang="en-US" b="1" dirty="0" smtClean="0">
                <a:latin typeface="Times New Roman" panose="02020603050405020304" pitchFamily="18" charset="0"/>
                <a:cs typeface="Times New Roman" panose="02020603050405020304" pitchFamily="18" charset="0"/>
              </a:rPr>
              <a:t>现象</a:t>
            </a:r>
            <a:r>
              <a:rPr lang="zh-CN" altLang="en-US" b="1" dirty="0">
                <a:latin typeface="Times New Roman" panose="02020603050405020304" pitchFamily="18" charset="0"/>
                <a:cs typeface="Times New Roman" panose="02020603050405020304" pitchFamily="18" charset="0"/>
              </a:rPr>
              <a:t>的存在，准确波速很难得到，会对损伤定位及大小评估精度产生一定影响</a:t>
            </a:r>
          </a:p>
        </p:txBody>
      </p:sp>
      <p:cxnSp>
        <p:nvCxnSpPr>
          <p:cNvPr id="45" name="直接箭头连接符 44"/>
          <p:cNvCxnSpPr/>
          <p:nvPr/>
        </p:nvCxnSpPr>
        <p:spPr>
          <a:xfrm>
            <a:off x="1157254" y="1612353"/>
            <a:ext cx="450000" cy="0"/>
          </a:xfrm>
          <a:prstGeom prst="straightConnector1">
            <a:avLst/>
          </a:prstGeom>
          <a:ln w="19050">
            <a:solidFill>
              <a:schemeClr val="tx1"/>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a:off x="1619672" y="1576349"/>
            <a:ext cx="0" cy="7200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a:off x="1157254" y="1581012"/>
            <a:ext cx="0" cy="7200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矩形 50"/>
              <p:cNvSpPr/>
              <p:nvPr/>
            </p:nvSpPr>
            <p:spPr>
              <a:xfrm>
                <a:off x="1137154" y="1555092"/>
                <a:ext cx="535723"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sz="1400" i="1">
                              <a:latin typeface="Cambria Math" panose="02040503050406030204" pitchFamily="18" charset="0"/>
                            </a:rPr>
                          </m:ctrlPr>
                        </m:sSubPr>
                        <m:e>
                          <m:r>
                            <m:rPr>
                              <m:sty m:val="p"/>
                            </m:rPr>
                            <a:rPr lang="en-US" altLang="zh-CN" sz="1400" i="0">
                              <a:latin typeface="Cambria Math" panose="02040503050406030204" pitchFamily="18" charset="0"/>
                            </a:rPr>
                            <m:t>t</m:t>
                          </m:r>
                        </m:e>
                        <m:sub>
                          <m:r>
                            <a:rPr lang="en-US" altLang="zh-CN" sz="1400" i="0">
                              <a:latin typeface="Cambria Math" panose="02040503050406030204" pitchFamily="18" charset="0"/>
                            </a:rPr>
                            <m:t>010</m:t>
                          </m:r>
                        </m:sub>
                      </m:sSub>
                    </m:oMath>
                  </m:oMathPara>
                </a14:m>
                <a:endParaRPr lang="zh-CN" altLang="en-US" sz="1200" dirty="0"/>
              </a:p>
            </p:txBody>
          </p:sp>
        </mc:Choice>
        <mc:Fallback xmlns="">
          <p:sp>
            <p:nvSpPr>
              <p:cNvPr id="51" name="矩形 50"/>
              <p:cNvSpPr>
                <a:spLocks noRot="1" noChangeAspect="1" noMove="1" noResize="1" noEditPoints="1" noAdjustHandles="1" noChangeArrowheads="1" noChangeShapeType="1" noTextEdit="1"/>
              </p:cNvSpPr>
              <p:nvPr/>
            </p:nvSpPr>
            <p:spPr>
              <a:xfrm>
                <a:off x="1137154" y="1555092"/>
                <a:ext cx="535723" cy="307777"/>
              </a:xfrm>
              <a:prstGeom prst="rect">
                <a:avLst/>
              </a:prstGeom>
              <a:blipFill rotWithShape="0">
                <a:blip r:embed="rId9"/>
                <a:stretch>
                  <a:fillRect/>
                </a:stretch>
              </a:blipFill>
            </p:spPr>
            <p:txBody>
              <a:bodyPr/>
              <a:lstStyle/>
              <a:p>
                <a:r>
                  <a:rPr lang="zh-CN" altLang="en-US">
                    <a:noFill/>
                  </a:rPr>
                  <a:t> </a:t>
                </a:r>
              </a:p>
            </p:txBody>
          </p:sp>
        </mc:Fallback>
      </mc:AlternateContent>
      <p:cxnSp>
        <p:nvCxnSpPr>
          <p:cNvPr id="52" name="直接箭头连接符 51"/>
          <p:cNvCxnSpPr/>
          <p:nvPr/>
        </p:nvCxnSpPr>
        <p:spPr>
          <a:xfrm>
            <a:off x="1159200" y="2190117"/>
            <a:ext cx="1314000" cy="0"/>
          </a:xfrm>
          <a:prstGeom prst="straightConnector1">
            <a:avLst/>
          </a:prstGeom>
          <a:ln w="19050">
            <a:solidFill>
              <a:schemeClr val="tx1"/>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a:off x="2483768" y="2154113"/>
            <a:ext cx="0" cy="7200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直接连接符 53"/>
          <p:cNvCxnSpPr/>
          <p:nvPr/>
        </p:nvCxnSpPr>
        <p:spPr>
          <a:xfrm>
            <a:off x="1159200" y="2158776"/>
            <a:ext cx="0" cy="7200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5" name="矩形 54"/>
              <p:cNvSpPr/>
              <p:nvPr/>
            </p:nvSpPr>
            <p:spPr>
              <a:xfrm>
                <a:off x="1705537" y="2112275"/>
                <a:ext cx="535724"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sz="1400" i="1" smtClean="0">
                              <a:latin typeface="Cambria Math" panose="02040503050406030204" pitchFamily="18" charset="0"/>
                            </a:rPr>
                          </m:ctrlPr>
                        </m:sSubPr>
                        <m:e>
                          <m:r>
                            <a:rPr lang="en-US" altLang="zh-CN" sz="1400" i="1">
                              <a:latin typeface="Cambria Math" panose="02040503050406030204" pitchFamily="18" charset="0"/>
                            </a:rPr>
                            <m:t>𝑡</m:t>
                          </m:r>
                        </m:e>
                        <m:sub>
                          <m:r>
                            <a:rPr lang="en-US" altLang="zh-CN" sz="1400" i="1">
                              <a:latin typeface="Cambria Math" panose="02040503050406030204" pitchFamily="18" charset="0"/>
                            </a:rPr>
                            <m:t>0</m:t>
                          </m:r>
                          <m:r>
                            <a:rPr lang="en-US" altLang="zh-CN" sz="1400" b="0" i="1" smtClean="0">
                              <a:latin typeface="Cambria Math" panose="02040503050406030204" pitchFamily="18" charset="0"/>
                            </a:rPr>
                            <m:t>35</m:t>
                          </m:r>
                        </m:sub>
                      </m:sSub>
                    </m:oMath>
                  </m:oMathPara>
                </a14:m>
                <a:endParaRPr lang="zh-CN" altLang="en-US" sz="1200" dirty="0"/>
              </a:p>
            </p:txBody>
          </p:sp>
        </mc:Choice>
        <mc:Fallback xmlns="">
          <p:sp>
            <p:nvSpPr>
              <p:cNvPr id="55" name="矩形 54"/>
              <p:cNvSpPr>
                <a:spLocks noRot="1" noChangeAspect="1" noMove="1" noResize="1" noEditPoints="1" noAdjustHandles="1" noChangeArrowheads="1" noChangeShapeType="1" noTextEdit="1"/>
              </p:cNvSpPr>
              <p:nvPr/>
            </p:nvSpPr>
            <p:spPr>
              <a:xfrm>
                <a:off x="1705537" y="2112275"/>
                <a:ext cx="535724" cy="307777"/>
              </a:xfrm>
              <a:prstGeom prst="rect">
                <a:avLst/>
              </a:prstGeom>
              <a:blipFill rotWithShape="0">
                <a:blip r:embed="rId10"/>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5491085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06C88229-2361-4A3F-BA53-4D47DBEF09B6}" type="slidenum">
              <a:rPr lang="en-US" altLang="zh-CN" smtClean="0"/>
              <a:pPr>
                <a:defRPr/>
              </a:pPr>
              <a:t>12</a:t>
            </a:fld>
            <a:endParaRPr lang="en-US" altLang="zh-CN" dirty="0"/>
          </a:p>
        </p:txBody>
      </p:sp>
      <p:sp>
        <p:nvSpPr>
          <p:cNvPr id="5" name="Rectangle 2"/>
          <p:cNvSpPr>
            <a:spLocks noGrp="1" noChangeArrowheads="1"/>
          </p:cNvSpPr>
          <p:nvPr>
            <p:ph type="title"/>
          </p:nvPr>
        </p:nvSpPr>
        <p:spPr>
          <a:xfrm>
            <a:off x="357188" y="548680"/>
            <a:ext cx="5798988" cy="560611"/>
          </a:xfrm>
        </p:spPr>
        <p:txBody>
          <a:bodyPr/>
          <a:lstStyle/>
          <a:p>
            <a:pPr eaLnBrk="1" hangingPunct="1">
              <a:lnSpc>
                <a:spcPct val="130000"/>
              </a:lnSpc>
              <a:defRPr/>
            </a:pPr>
            <a:r>
              <a:rPr lang="en-US" altLang="zh-CN" sz="2600" dirty="0" smtClean="0">
                <a:latin typeface="Arial" panose="020B0604020202020204" pitchFamily="34" charset="0"/>
                <a:ea typeface="黑体" pitchFamily="2" charset="-122"/>
                <a:cs typeface="Arial" panose="020B0604020202020204" pitchFamily="34" charset="0"/>
              </a:rPr>
              <a:t>2.3 </a:t>
            </a:r>
            <a:r>
              <a:rPr lang="zh-CN" altLang="en-US" sz="2600" dirty="0" smtClean="0">
                <a:latin typeface="Arial" panose="020B0604020202020204" pitchFamily="34" charset="0"/>
                <a:ea typeface="黑体" pitchFamily="2" charset="-122"/>
                <a:cs typeface="Arial" panose="020B0604020202020204" pitchFamily="34" charset="0"/>
              </a:rPr>
              <a:t>二</a:t>
            </a:r>
            <a:r>
              <a:rPr lang="zh-CN" altLang="en-US" sz="2600" dirty="0">
                <a:latin typeface="Arial" panose="020B0604020202020204" pitchFamily="34" charset="0"/>
                <a:ea typeface="黑体" pitchFamily="2" charset="-122"/>
                <a:cs typeface="Arial" panose="020B0604020202020204" pitchFamily="34" charset="0"/>
              </a:rPr>
              <a:t>维板状结构的单级损伤</a:t>
            </a:r>
            <a:r>
              <a:rPr lang="zh-CN" altLang="en-US" sz="2600" dirty="0" smtClean="0">
                <a:latin typeface="Arial" panose="020B0604020202020204" pitchFamily="34" charset="0"/>
                <a:ea typeface="黑体" pitchFamily="2" charset="-122"/>
                <a:cs typeface="Arial" panose="020B0604020202020204" pitchFamily="34" charset="0"/>
              </a:rPr>
              <a:t>评估</a:t>
            </a:r>
            <a:r>
              <a:rPr lang="en-US" altLang="zh-CN" sz="2600" dirty="0">
                <a:latin typeface="Times New Roman" panose="02020603050405020304" pitchFamily="18" charset="0"/>
                <a:ea typeface="黑体" pitchFamily="2" charset="-122"/>
                <a:cs typeface="Times New Roman" panose="02020603050405020304" pitchFamily="18" charset="0"/>
              </a:rPr>
              <a:t>(Ⅰ)</a:t>
            </a:r>
            <a:endParaRPr lang="en-US" altLang="zh-CN" sz="2600" dirty="0" smtClean="0">
              <a:solidFill>
                <a:schemeClr val="tx1"/>
              </a:solidFill>
              <a:latin typeface="Arial" panose="020B0604020202020204" pitchFamily="34" charset="0"/>
              <a:ea typeface="黑体" pitchFamily="2" charset="-122"/>
              <a:cs typeface="Arial" panose="020B0604020202020204" pitchFamily="34" charset="0"/>
            </a:endParaRPr>
          </a:p>
        </p:txBody>
      </p:sp>
      <p:sp>
        <p:nvSpPr>
          <p:cNvPr id="6" name="Rectangle 2"/>
          <p:cNvSpPr>
            <a:spLocks noChangeArrowheads="1"/>
          </p:cNvSpPr>
          <p:nvPr/>
        </p:nvSpPr>
        <p:spPr bwMode="auto">
          <a:xfrm>
            <a:off x="274776" y="1484784"/>
            <a:ext cx="109728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Slide Number Placeholder 3"/>
          <p:cNvSpPr txBox="1">
            <a:spLocks/>
          </p:cNvSpPr>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zh-CN"/>
            </a:defPPr>
            <a:lvl1pPr algn="r" rtl="0" eaLnBrk="1" fontAlgn="base" hangingPunct="1">
              <a:spcBef>
                <a:spcPct val="0"/>
              </a:spcBef>
              <a:spcAft>
                <a:spcPct val="0"/>
              </a:spcAft>
              <a:defRPr sz="1200" kern="1200">
                <a:solidFill>
                  <a:schemeClr val="tx1"/>
                </a:solidFill>
                <a:latin typeface="+mj-lt"/>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charset="-122"/>
                <a:cs typeface="+mn-cs"/>
              </a:defRPr>
            </a:lvl2pPr>
            <a:lvl3pPr marL="914400" algn="l" rtl="0" fontAlgn="base">
              <a:spcBef>
                <a:spcPct val="0"/>
              </a:spcBef>
              <a:spcAft>
                <a:spcPct val="0"/>
              </a:spcAft>
              <a:defRPr kern="1200">
                <a:solidFill>
                  <a:schemeClr val="tx1"/>
                </a:solidFill>
                <a:latin typeface="Arial" charset="0"/>
                <a:ea typeface="宋体" charset="-122"/>
                <a:cs typeface="+mn-cs"/>
              </a:defRPr>
            </a:lvl3pPr>
            <a:lvl4pPr marL="1371600" algn="l" rtl="0" fontAlgn="base">
              <a:spcBef>
                <a:spcPct val="0"/>
              </a:spcBef>
              <a:spcAft>
                <a:spcPct val="0"/>
              </a:spcAft>
              <a:defRPr kern="1200">
                <a:solidFill>
                  <a:schemeClr val="tx1"/>
                </a:solidFill>
                <a:latin typeface="Arial" charset="0"/>
                <a:ea typeface="宋体" charset="-122"/>
                <a:cs typeface="+mn-cs"/>
              </a:defRPr>
            </a:lvl4pPr>
            <a:lvl5pPr marL="1828800" algn="l"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a:lstStyle>
          <a:p>
            <a:pPr>
              <a:defRPr/>
            </a:pPr>
            <a:fld id="{06C88229-2361-4A3F-BA53-4D47DBEF09B6}" type="slidenum">
              <a:rPr lang="en-US" altLang="zh-CN" smtClean="0"/>
              <a:pPr>
                <a:defRPr/>
              </a:pPr>
              <a:t>12</a:t>
            </a:fld>
            <a:endParaRPr lang="en-US" altLang="zh-CN" dirty="0"/>
          </a:p>
        </p:txBody>
      </p:sp>
      <mc:AlternateContent xmlns:mc="http://schemas.openxmlformats.org/markup-compatibility/2006" xmlns:a14="http://schemas.microsoft.com/office/drawing/2010/main">
        <mc:Choice Requires="a14">
          <p:graphicFrame>
            <p:nvGraphicFramePr>
              <p:cNvPr id="10" name="表格 9"/>
              <p:cNvGraphicFramePr>
                <a:graphicFrameLocks noGrp="1"/>
              </p:cNvGraphicFramePr>
              <p:nvPr>
                <p:extLst>
                  <p:ext uri="{D42A27DB-BD31-4B8C-83A1-F6EECF244321}">
                    <p14:modId xmlns:p14="http://schemas.microsoft.com/office/powerpoint/2010/main" val="1822352203"/>
                  </p:ext>
                </p:extLst>
              </p:nvPr>
            </p:nvGraphicFramePr>
            <p:xfrm>
              <a:off x="517782" y="5373216"/>
              <a:ext cx="2712960" cy="568904"/>
            </p:xfrm>
            <a:graphic>
              <a:graphicData uri="http://schemas.openxmlformats.org/drawingml/2006/table">
                <a:tbl>
                  <a:tblPr firstRow="1" firstCol="1" bandRow="1"/>
                  <a:tblGrid>
                    <a:gridCol w="903114"/>
                    <a:gridCol w="904923"/>
                    <a:gridCol w="904923"/>
                  </a:tblGrid>
                  <a:tr h="325064">
                    <a:tc>
                      <a:txBody>
                        <a:bodyPr/>
                        <a:lstStyle/>
                        <a:p>
                          <a:pPr algn="ctr" eaLnBrk="0">
                            <a:spcBef>
                              <a:spcPts val="300"/>
                            </a:spcBef>
                            <a:spcAft>
                              <a:spcPts val="300"/>
                            </a:spcAft>
                          </a:pPr>
                          <a14:m>
                            <m:oMathPara xmlns:m="http://schemas.openxmlformats.org/officeDocument/2006/math">
                              <m:oMathParaPr>
                                <m:jc m:val="centerGroup"/>
                              </m:oMathParaPr>
                              <m:oMath xmlns:m="http://schemas.openxmlformats.org/officeDocument/2006/math">
                                <m:r>
                                  <m:rPr>
                                    <m:nor/>
                                  </m:rPr>
                                  <a:rPr lang="en-US" sz="1600" b="0" i="1" kern="100">
                                    <a:effectLst/>
                                    <a:latin typeface="Times New Roman" panose="02020603050405020304" pitchFamily="18" charset="0"/>
                                    <a:ea typeface="宋体" panose="02010600030101010101" pitchFamily="2" charset="-122"/>
                                    <a:cs typeface="Times New Roman" panose="02020603050405020304" pitchFamily="18" charset="0"/>
                                  </a:rPr>
                                  <m:t>ρ</m:t>
                                </m:r>
                                <m:r>
                                  <m:rPr>
                                    <m:nor/>
                                  </m:rPr>
                                  <a:rPr lang="en-US" sz="1600" b="0" i="1" kern="100">
                                    <a:effectLst/>
                                    <a:latin typeface="Times New Roman" panose="02020603050405020304" pitchFamily="18" charset="0"/>
                                    <a:ea typeface="宋体" panose="02010600030101010101" pitchFamily="2" charset="-122"/>
                                    <a:cs typeface="Times New Roman" panose="02020603050405020304" pitchFamily="18" charset="0"/>
                                  </a:rPr>
                                  <m:t>(</m:t>
                                </m:r>
                                <m:r>
                                  <m:rPr>
                                    <m:nor/>
                                  </m:rPr>
                                  <a:rPr lang="en-US" sz="1600" b="0" kern="100">
                                    <a:effectLst/>
                                    <a:latin typeface="Times New Roman" panose="02020603050405020304" pitchFamily="18" charset="0"/>
                                    <a:ea typeface="宋体" panose="02010600030101010101" pitchFamily="2" charset="-122"/>
                                    <a:cs typeface="Times New Roman" panose="02020603050405020304" pitchFamily="18" charset="0"/>
                                  </a:rPr>
                                  <m:t>kg</m:t>
                                </m:r>
                                <m:r>
                                  <m:rPr>
                                    <m:nor/>
                                  </m:rPr>
                                  <a:rPr lang="en-US" sz="1600" b="0" kern="100">
                                    <a:effectLst/>
                                    <a:latin typeface="Times New Roman" panose="02020603050405020304" pitchFamily="18" charset="0"/>
                                    <a:ea typeface="宋体" panose="02010600030101010101" pitchFamily="2" charset="-122"/>
                                    <a:cs typeface="Times New Roman" panose="02020603050405020304" pitchFamily="18" charset="0"/>
                                  </a:rPr>
                                  <m:t>/</m:t>
                                </m:r>
                                <m:sSup>
                                  <m:sSupPr>
                                    <m:ctrlPr>
                                      <a:rPr lang="zh-CN" sz="1600" b="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m:rPr>
                                        <m:nor/>
                                      </m:rPr>
                                      <a:rPr lang="en-US" sz="1600" b="0" kern="100">
                                        <a:effectLst/>
                                        <a:latin typeface="Times New Roman" panose="02020603050405020304" pitchFamily="18" charset="0"/>
                                        <a:ea typeface="宋体" panose="02010600030101010101" pitchFamily="2" charset="-122"/>
                                        <a:cs typeface="Times New Roman" panose="02020603050405020304" pitchFamily="18" charset="0"/>
                                      </a:rPr>
                                      <m:t>m</m:t>
                                    </m:r>
                                  </m:e>
                                  <m:sup>
                                    <m:r>
                                      <m:rPr>
                                        <m:nor/>
                                      </m:rPr>
                                      <a:rPr lang="en-US" sz="1600" b="0" kern="100">
                                        <a:effectLst/>
                                        <a:latin typeface="Times New Roman" panose="02020603050405020304" pitchFamily="18" charset="0"/>
                                        <a:ea typeface="宋体" panose="02010600030101010101" pitchFamily="2" charset="-122"/>
                                        <a:cs typeface="Times New Roman" panose="02020603050405020304" pitchFamily="18" charset="0"/>
                                      </a:rPr>
                                      <m:t>3</m:t>
                                    </m:r>
                                  </m:sup>
                                </m:sSup>
                                <m:r>
                                  <m:rPr>
                                    <m:nor/>
                                  </m:rPr>
                                  <a:rPr lang="en-US" sz="1600" b="0" kern="100">
                                    <a:effectLst/>
                                    <a:latin typeface="Times New Roman" panose="02020603050405020304" pitchFamily="18" charset="0"/>
                                    <a:ea typeface="宋体" panose="02010600030101010101" pitchFamily="2" charset="-122"/>
                                    <a:cs typeface="Times New Roman" panose="02020603050405020304" pitchFamily="18" charset="0"/>
                                  </a:rPr>
                                  <m:t>)</m:t>
                                </m:r>
                              </m:oMath>
                            </m:oMathPara>
                          </a14:m>
                          <a:endParaRPr lang="zh-CN" sz="1600" b="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a:noFill/>
                        </a:lnL>
                        <a:lnR>
                          <a:noFill/>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eaLnBrk="0">
                            <a:spcBef>
                              <a:spcPts val="300"/>
                            </a:spcBef>
                            <a:spcAft>
                              <a:spcPts val="300"/>
                            </a:spcAft>
                          </a:pPr>
                          <a14:m>
                            <m:oMathPara xmlns:m="http://schemas.openxmlformats.org/officeDocument/2006/math">
                              <m:oMathParaPr>
                                <m:jc m:val="centerGroup"/>
                              </m:oMathParaPr>
                              <m:oMath xmlns:m="http://schemas.openxmlformats.org/officeDocument/2006/math">
                                <m:r>
                                  <a:rPr lang="en-US" sz="1600" b="0" i="1" kern="100">
                                    <a:effectLst/>
                                    <a:latin typeface="Cambria Math" panose="02040503050406030204" pitchFamily="18" charset="0"/>
                                    <a:ea typeface="宋体" panose="02010600030101010101" pitchFamily="2" charset="-122"/>
                                    <a:cs typeface="Times New Roman" panose="02020603050405020304" pitchFamily="18" charset="0"/>
                                  </a:rPr>
                                  <m:t>𝐸</m:t>
                                </m:r>
                                <m:r>
                                  <a:rPr lang="en-US" sz="1600" b="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sz="1600" b="0" i="1" kern="100">
                                    <a:effectLst/>
                                    <a:latin typeface="Cambria Math" panose="02040503050406030204" pitchFamily="18" charset="0"/>
                                    <a:ea typeface="宋体" panose="02010600030101010101" pitchFamily="2" charset="-122"/>
                                    <a:cs typeface="Times New Roman" panose="02020603050405020304" pitchFamily="18" charset="0"/>
                                  </a:rPr>
                                  <m:t>𝐺𝑃𝑎</m:t>
                                </m:r>
                                <m:r>
                                  <a:rPr lang="en-US" sz="1600" b="0" i="1" kern="100">
                                    <a:effectLst/>
                                    <a:latin typeface="Cambria Math" panose="02040503050406030204" pitchFamily="18" charset="0"/>
                                    <a:ea typeface="宋体" panose="02010600030101010101" pitchFamily="2" charset="-122"/>
                                    <a:cs typeface="Times New Roman" panose="02020603050405020304" pitchFamily="18" charset="0"/>
                                  </a:rPr>
                                  <m:t>)</m:t>
                                </m:r>
                              </m:oMath>
                            </m:oMathPara>
                          </a14:m>
                          <a:endParaRPr lang="zh-CN" sz="16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a:noFill/>
                        </a:lnL>
                        <a:lnR>
                          <a:noFill/>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eaLnBrk="0">
                            <a:spcBef>
                              <a:spcPts val="300"/>
                            </a:spcBef>
                            <a:spcAft>
                              <a:spcPts val="300"/>
                            </a:spcAft>
                          </a:pPr>
                          <a14:m>
                            <m:oMathPara xmlns:m="http://schemas.openxmlformats.org/officeDocument/2006/math">
                              <m:oMathParaPr>
                                <m:jc m:val="centerGroup"/>
                              </m:oMathParaPr>
                              <m:oMath xmlns:m="http://schemas.openxmlformats.org/officeDocument/2006/math">
                                <m:r>
                                  <m:rPr>
                                    <m:sty m:val="p"/>
                                  </m:rPr>
                                  <a:rPr lang="en-US" sz="1600" b="0" kern="100">
                                    <a:effectLst/>
                                    <a:latin typeface="Cambria Math" panose="02040503050406030204" pitchFamily="18" charset="0"/>
                                    <a:ea typeface="宋体" panose="02010600030101010101" pitchFamily="2" charset="-122"/>
                                    <a:cs typeface="Times New Roman" panose="02020603050405020304" pitchFamily="18" charset="0"/>
                                  </a:rPr>
                                  <m:t>υ</m:t>
                                </m:r>
                              </m:oMath>
                            </m:oMathPara>
                          </a14:m>
                          <a:endParaRPr lang="zh-CN" sz="16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a:noFill/>
                        </a:lnL>
                        <a:lnR>
                          <a:noFill/>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32213">
                    <a:tc>
                      <a:txBody>
                        <a:bodyPr/>
                        <a:lstStyle/>
                        <a:p>
                          <a:pPr algn="ctr" eaLnBrk="0">
                            <a:spcBef>
                              <a:spcPts val="300"/>
                            </a:spcBef>
                            <a:spcAft>
                              <a:spcPts val="300"/>
                            </a:spcAft>
                          </a:pPr>
                          <a:r>
                            <a:rPr lang="en-US" sz="1600" b="0" kern="100">
                              <a:effectLst/>
                              <a:latin typeface="Times New Roman" panose="02020603050405020304" pitchFamily="18" charset="0"/>
                              <a:ea typeface="宋体" panose="02010600030101010101" pitchFamily="2" charset="-122"/>
                              <a:cs typeface="Times New Roman" panose="02020603050405020304" pitchFamily="18" charset="0"/>
                            </a:rPr>
                            <a:t>2700</a:t>
                          </a:r>
                          <a:endParaRPr lang="zh-CN" sz="16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ctr" eaLnBrk="0">
                            <a:spcBef>
                              <a:spcPts val="300"/>
                            </a:spcBef>
                            <a:spcAft>
                              <a:spcPts val="300"/>
                            </a:spcAft>
                          </a:pPr>
                          <a:r>
                            <a:rPr lang="en-US" sz="1600" b="0" kern="100">
                              <a:effectLst/>
                              <a:latin typeface="Times New Roman" panose="02020603050405020304" pitchFamily="18" charset="0"/>
                              <a:ea typeface="宋体" panose="02010600030101010101" pitchFamily="2" charset="-122"/>
                              <a:cs typeface="Times New Roman" panose="02020603050405020304" pitchFamily="18" charset="0"/>
                            </a:rPr>
                            <a:t>71</a:t>
                          </a:r>
                          <a:endParaRPr lang="zh-CN" sz="16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ctr" eaLnBrk="0">
                            <a:spcBef>
                              <a:spcPts val="300"/>
                            </a:spcBef>
                            <a:spcAft>
                              <a:spcPts val="300"/>
                            </a:spcAft>
                          </a:pPr>
                          <a:r>
                            <a:rPr lang="en-US" sz="1600" b="0" kern="100" dirty="0">
                              <a:effectLst/>
                              <a:latin typeface="Times New Roman" panose="02020603050405020304" pitchFamily="18" charset="0"/>
                              <a:ea typeface="宋体" panose="02010600030101010101" pitchFamily="2" charset="-122"/>
                              <a:cs typeface="Times New Roman" panose="02020603050405020304" pitchFamily="18" charset="0"/>
                            </a:rPr>
                            <a:t>0.3</a:t>
                          </a:r>
                          <a:endParaRPr lang="zh-CN" sz="1600" b="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r>
                </a:tbl>
              </a:graphicData>
            </a:graphic>
          </p:graphicFrame>
        </mc:Choice>
        <mc:Fallback xmlns="">
          <p:graphicFrame>
            <p:nvGraphicFramePr>
              <p:cNvPr id="10" name="表格 9"/>
              <p:cNvGraphicFramePr>
                <a:graphicFrameLocks noGrp="1"/>
              </p:cNvGraphicFramePr>
              <p:nvPr>
                <p:extLst>
                  <p:ext uri="{D42A27DB-BD31-4B8C-83A1-F6EECF244321}">
                    <p14:modId xmlns:p14="http://schemas.microsoft.com/office/powerpoint/2010/main" val="1822352203"/>
                  </p:ext>
                </p:extLst>
              </p:nvPr>
            </p:nvGraphicFramePr>
            <p:xfrm>
              <a:off x="517782" y="5373216"/>
              <a:ext cx="2712960" cy="568904"/>
            </p:xfrm>
            <a:graphic>
              <a:graphicData uri="http://schemas.openxmlformats.org/drawingml/2006/table">
                <a:tbl>
                  <a:tblPr firstRow="1" firstCol="1" bandRow="1"/>
                  <a:tblGrid>
                    <a:gridCol w="903114"/>
                    <a:gridCol w="904923"/>
                    <a:gridCol w="904923"/>
                  </a:tblGrid>
                  <a:tr h="325064">
                    <a:tc>
                      <a:txBody>
                        <a:bodyPr/>
                        <a:lstStyle/>
                        <a:p>
                          <a:endParaRPr lang="zh-CN"/>
                        </a:p>
                      </a:txBody>
                      <a:tcPr marL="68580" marR="68580" marT="0" marB="0" anchor="ctr">
                        <a:lnL>
                          <a:noFill/>
                        </a:lnL>
                        <a:lnR>
                          <a:noFill/>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rotWithShape="0">
                          <a:blip r:embed="rId3"/>
                          <a:stretch>
                            <a:fillRect t="-3704" r="-203378" b="-111111"/>
                          </a:stretch>
                        </a:blipFill>
                      </a:tcPr>
                    </a:tc>
                    <a:tc>
                      <a:txBody>
                        <a:bodyPr/>
                        <a:lstStyle/>
                        <a:p>
                          <a:endParaRPr lang="zh-CN"/>
                        </a:p>
                      </a:txBody>
                      <a:tcPr marL="68580" marR="68580" marT="0" marB="0" anchor="ctr">
                        <a:lnL>
                          <a:noFill/>
                        </a:lnL>
                        <a:lnR>
                          <a:noFill/>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rotWithShape="0">
                          <a:blip r:embed="rId3"/>
                          <a:stretch>
                            <a:fillRect l="-99329" t="-3704" r="-102013" b="-111111"/>
                          </a:stretch>
                        </a:blipFill>
                      </a:tcPr>
                    </a:tc>
                    <a:tc>
                      <a:txBody>
                        <a:bodyPr/>
                        <a:lstStyle/>
                        <a:p>
                          <a:endParaRPr lang="zh-CN"/>
                        </a:p>
                      </a:txBody>
                      <a:tcPr marL="68580" marR="68580" marT="0" marB="0" anchor="ctr">
                        <a:lnL>
                          <a:noFill/>
                        </a:lnL>
                        <a:lnR>
                          <a:noFill/>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rotWithShape="0">
                          <a:blip r:embed="rId3"/>
                          <a:stretch>
                            <a:fillRect l="-199329" t="-3704" r="-2013" b="-111111"/>
                          </a:stretch>
                        </a:blipFill>
                      </a:tcPr>
                    </a:tc>
                  </a:tr>
                  <a:tr h="243840">
                    <a:tc>
                      <a:txBody>
                        <a:bodyPr/>
                        <a:lstStyle/>
                        <a:p>
                          <a:pPr algn="ctr" eaLnBrk="0">
                            <a:spcBef>
                              <a:spcPts val="300"/>
                            </a:spcBef>
                            <a:spcAft>
                              <a:spcPts val="300"/>
                            </a:spcAft>
                          </a:pPr>
                          <a:r>
                            <a:rPr lang="en-US" sz="1600" b="0" kern="100">
                              <a:effectLst/>
                              <a:latin typeface="Times New Roman" panose="02020603050405020304" pitchFamily="18" charset="0"/>
                              <a:ea typeface="宋体" panose="02010600030101010101" pitchFamily="2" charset="-122"/>
                              <a:cs typeface="Times New Roman" panose="02020603050405020304" pitchFamily="18" charset="0"/>
                            </a:rPr>
                            <a:t>2700</a:t>
                          </a:r>
                          <a:endParaRPr lang="zh-CN" sz="16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ctr" eaLnBrk="0">
                            <a:spcBef>
                              <a:spcPts val="300"/>
                            </a:spcBef>
                            <a:spcAft>
                              <a:spcPts val="300"/>
                            </a:spcAft>
                          </a:pPr>
                          <a:r>
                            <a:rPr lang="en-US" sz="1600" b="0" kern="100">
                              <a:effectLst/>
                              <a:latin typeface="Times New Roman" panose="02020603050405020304" pitchFamily="18" charset="0"/>
                              <a:ea typeface="宋体" panose="02010600030101010101" pitchFamily="2" charset="-122"/>
                              <a:cs typeface="Times New Roman" panose="02020603050405020304" pitchFamily="18" charset="0"/>
                            </a:rPr>
                            <a:t>71</a:t>
                          </a:r>
                          <a:endParaRPr lang="zh-CN" sz="16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ctr" eaLnBrk="0">
                            <a:spcBef>
                              <a:spcPts val="300"/>
                            </a:spcBef>
                            <a:spcAft>
                              <a:spcPts val="300"/>
                            </a:spcAft>
                          </a:pPr>
                          <a:r>
                            <a:rPr lang="en-US" sz="1600" b="0" kern="100" dirty="0">
                              <a:effectLst/>
                              <a:latin typeface="Times New Roman" panose="02020603050405020304" pitchFamily="18" charset="0"/>
                              <a:ea typeface="宋体" panose="02010600030101010101" pitchFamily="2" charset="-122"/>
                              <a:cs typeface="Times New Roman" panose="02020603050405020304" pitchFamily="18" charset="0"/>
                            </a:rPr>
                            <a:t>0.3</a:t>
                          </a:r>
                          <a:endParaRPr lang="zh-CN" sz="1600" b="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r>
                </a:tbl>
              </a:graphicData>
            </a:graphic>
          </p:graphicFrame>
        </mc:Fallback>
      </mc:AlternateContent>
      <p:sp>
        <p:nvSpPr>
          <p:cNvPr id="14" name="文本框 13"/>
          <p:cNvSpPr txBox="1"/>
          <p:nvPr/>
        </p:nvSpPr>
        <p:spPr>
          <a:xfrm>
            <a:off x="225024" y="1087111"/>
            <a:ext cx="1368152" cy="369332"/>
          </a:xfrm>
          <a:prstGeom prst="rect">
            <a:avLst/>
          </a:prstGeom>
          <a:noFill/>
        </p:spPr>
        <p:txBody>
          <a:bodyPr wrap="square" rtlCol="0">
            <a:spAutoFit/>
          </a:bodyPr>
          <a:lstStyle/>
          <a:p>
            <a:pPr algn="ctr"/>
            <a:r>
              <a:rPr lang="zh-CN" altLang="en-US" b="1" dirty="0" smtClean="0">
                <a:solidFill>
                  <a:srgbClr val="FF0000"/>
                </a:solidFill>
                <a:latin typeface="黑体" panose="02010609060101010101" pitchFamily="49" charset="-122"/>
                <a:ea typeface="黑体" panose="02010609060101010101" pitchFamily="49" charset="-122"/>
              </a:rPr>
              <a:t>几何模型</a:t>
            </a:r>
            <a:endParaRPr lang="zh-CN" altLang="en-US" b="1" dirty="0">
              <a:solidFill>
                <a:srgbClr val="FF0000"/>
              </a:solidFill>
              <a:latin typeface="黑体" panose="02010609060101010101" pitchFamily="49" charset="-122"/>
              <a:ea typeface="黑体" panose="02010609060101010101" pitchFamily="49" charset="-122"/>
            </a:endParaRPr>
          </a:p>
        </p:txBody>
      </p:sp>
      <p:sp>
        <p:nvSpPr>
          <p:cNvPr id="16" name="文本框 15"/>
          <p:cNvSpPr txBox="1"/>
          <p:nvPr/>
        </p:nvSpPr>
        <p:spPr>
          <a:xfrm>
            <a:off x="316883" y="4838619"/>
            <a:ext cx="1368152" cy="369332"/>
          </a:xfrm>
          <a:prstGeom prst="rect">
            <a:avLst/>
          </a:prstGeom>
          <a:noFill/>
        </p:spPr>
        <p:txBody>
          <a:bodyPr wrap="square" rtlCol="0">
            <a:spAutoFit/>
          </a:bodyPr>
          <a:lstStyle/>
          <a:p>
            <a:pPr algn="ctr"/>
            <a:r>
              <a:rPr lang="zh-CN" altLang="en-US" b="1" dirty="0" smtClean="0">
                <a:solidFill>
                  <a:srgbClr val="FF0000"/>
                </a:solidFill>
                <a:latin typeface="黑体" panose="02010609060101010101" pitchFamily="49" charset="-122"/>
                <a:ea typeface="黑体" panose="02010609060101010101" pitchFamily="49" charset="-122"/>
              </a:rPr>
              <a:t>材料参数</a:t>
            </a:r>
            <a:endParaRPr lang="zh-CN" altLang="en-US" b="1" dirty="0">
              <a:solidFill>
                <a:srgbClr val="FF0000"/>
              </a:solidFill>
              <a:latin typeface="黑体" panose="02010609060101010101" pitchFamily="49" charset="-122"/>
              <a:ea typeface="黑体" panose="02010609060101010101" pitchFamily="49" charset="-122"/>
            </a:endParaRPr>
          </a:p>
        </p:txBody>
      </p:sp>
      <p:sp>
        <p:nvSpPr>
          <p:cNvPr id="17" name="文本框 16"/>
          <p:cNvSpPr txBox="1"/>
          <p:nvPr/>
        </p:nvSpPr>
        <p:spPr>
          <a:xfrm>
            <a:off x="556382" y="1596862"/>
            <a:ext cx="1279314" cy="369332"/>
          </a:xfrm>
          <a:prstGeom prst="rect">
            <a:avLst/>
          </a:prstGeom>
          <a:noFill/>
        </p:spPr>
        <p:txBody>
          <a:bodyPr wrap="square" rtlCol="0">
            <a:spAutoFit/>
          </a:bodyPr>
          <a:lstStyle/>
          <a:p>
            <a:endParaRPr lang="zh-CN" altLang="en-US" dirty="0"/>
          </a:p>
        </p:txBody>
      </p:sp>
      <p:cxnSp>
        <p:nvCxnSpPr>
          <p:cNvPr id="20" name="直接连接符 19"/>
          <p:cNvCxnSpPr/>
          <p:nvPr/>
        </p:nvCxnSpPr>
        <p:spPr bwMode="auto">
          <a:xfrm>
            <a:off x="3516868" y="1263794"/>
            <a:ext cx="0" cy="5400000"/>
          </a:xfrm>
          <a:prstGeom prst="line">
            <a:avLst/>
          </a:prstGeom>
          <a:solidFill>
            <a:schemeClr val="accent1"/>
          </a:solidFill>
          <a:ln w="22225" cap="flat" cmpd="sng" algn="ctr">
            <a:solidFill>
              <a:srgbClr val="00B050"/>
            </a:solidFill>
            <a:prstDash val="sysDash"/>
            <a:round/>
            <a:headEnd type="none" w="med" len="med"/>
            <a:tailEnd type="none" w="med" len="med"/>
          </a:ln>
          <a:effectLst/>
        </p:spPr>
      </p:cxnSp>
      <p:cxnSp>
        <p:nvCxnSpPr>
          <p:cNvPr id="21" name="直接连接符 20"/>
          <p:cNvCxnSpPr/>
          <p:nvPr/>
        </p:nvCxnSpPr>
        <p:spPr bwMode="auto">
          <a:xfrm flipH="1">
            <a:off x="540000" y="4906064"/>
            <a:ext cx="2977200" cy="0"/>
          </a:xfrm>
          <a:prstGeom prst="line">
            <a:avLst/>
          </a:prstGeom>
          <a:solidFill>
            <a:schemeClr val="accent1"/>
          </a:solidFill>
          <a:ln w="19050" cap="flat" cmpd="sng" algn="ctr">
            <a:solidFill>
              <a:srgbClr val="00B050"/>
            </a:solidFill>
            <a:prstDash val="sysDash"/>
            <a:round/>
            <a:headEnd type="none" w="med" len="med"/>
            <a:tailEnd type="none" w="med" len="med"/>
          </a:ln>
          <a:effectLst/>
        </p:spPr>
      </p:cxnSp>
      <p:pic>
        <p:nvPicPr>
          <p:cNvPr id="23" name="图片 22"/>
          <p:cNvPicPr>
            <a:picLocks/>
          </p:cNvPicPr>
          <p:nvPr/>
        </p:nvPicPr>
        <p:blipFill>
          <a:blip r:embed="rId4">
            <a:extLst>
              <a:ext uri="{28A0092B-C50C-407E-A947-70E740481C1C}">
                <a14:useLocalDpi xmlns:a14="http://schemas.microsoft.com/office/drawing/2010/main" val="0"/>
              </a:ext>
            </a:extLst>
          </a:blip>
          <a:stretch>
            <a:fillRect/>
          </a:stretch>
        </p:blipFill>
        <p:spPr>
          <a:xfrm>
            <a:off x="267930" y="1353416"/>
            <a:ext cx="3240000" cy="3240000"/>
          </a:xfrm>
          <a:prstGeom prst="rect">
            <a:avLst/>
          </a:prstGeom>
        </p:spPr>
      </p:pic>
      <p:pic>
        <p:nvPicPr>
          <p:cNvPr id="24" name="图片 2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67944" y="1530018"/>
            <a:ext cx="3600000" cy="2331030"/>
          </a:xfrm>
          <a:prstGeom prst="rect">
            <a:avLst/>
          </a:prstGeom>
        </p:spPr>
      </p:pic>
      <p:sp>
        <p:nvSpPr>
          <p:cNvPr id="25" name="文本框 24"/>
          <p:cNvSpPr txBox="1"/>
          <p:nvPr/>
        </p:nvSpPr>
        <p:spPr>
          <a:xfrm>
            <a:off x="3383868" y="1097842"/>
            <a:ext cx="1368152" cy="369332"/>
          </a:xfrm>
          <a:prstGeom prst="rect">
            <a:avLst/>
          </a:prstGeom>
          <a:noFill/>
        </p:spPr>
        <p:txBody>
          <a:bodyPr wrap="square" rtlCol="0">
            <a:spAutoFit/>
          </a:bodyPr>
          <a:lstStyle/>
          <a:p>
            <a:pPr algn="ctr"/>
            <a:r>
              <a:rPr lang="zh-CN" altLang="en-US" b="1" dirty="0">
                <a:solidFill>
                  <a:srgbClr val="FF0000"/>
                </a:solidFill>
                <a:latin typeface="黑体" panose="02010609060101010101" pitchFamily="49" charset="-122"/>
                <a:ea typeface="黑体" panose="02010609060101010101" pitchFamily="49" charset="-122"/>
              </a:rPr>
              <a:t>单元划分</a:t>
            </a:r>
          </a:p>
        </p:txBody>
      </p:sp>
      <p:pic>
        <p:nvPicPr>
          <p:cNvPr id="26" name="图片 2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067944" y="4279847"/>
            <a:ext cx="3600000" cy="2420991"/>
          </a:xfrm>
          <a:prstGeom prst="rect">
            <a:avLst/>
          </a:prstGeom>
        </p:spPr>
      </p:pic>
      <p:cxnSp>
        <p:nvCxnSpPr>
          <p:cNvPr id="27" name="直接连接符 26"/>
          <p:cNvCxnSpPr/>
          <p:nvPr/>
        </p:nvCxnSpPr>
        <p:spPr bwMode="auto">
          <a:xfrm flipH="1">
            <a:off x="3507930" y="3933056"/>
            <a:ext cx="5040000" cy="0"/>
          </a:xfrm>
          <a:prstGeom prst="line">
            <a:avLst/>
          </a:prstGeom>
          <a:solidFill>
            <a:schemeClr val="accent1"/>
          </a:solidFill>
          <a:ln w="22225" cap="flat" cmpd="sng" algn="ctr">
            <a:solidFill>
              <a:srgbClr val="00B050"/>
            </a:solidFill>
            <a:prstDash val="sysDash"/>
            <a:round/>
            <a:headEnd type="none" w="med" len="med"/>
            <a:tailEnd type="none" w="med" len="med"/>
          </a:ln>
          <a:effectLst/>
        </p:spPr>
      </p:cxnSp>
      <p:sp>
        <p:nvSpPr>
          <p:cNvPr id="28" name="文本框 27"/>
          <p:cNvSpPr txBox="1"/>
          <p:nvPr/>
        </p:nvSpPr>
        <p:spPr>
          <a:xfrm>
            <a:off x="3521939" y="3930081"/>
            <a:ext cx="1368152" cy="369332"/>
          </a:xfrm>
          <a:prstGeom prst="rect">
            <a:avLst/>
          </a:prstGeom>
          <a:noFill/>
        </p:spPr>
        <p:txBody>
          <a:bodyPr wrap="square" rtlCol="0">
            <a:spAutoFit/>
          </a:bodyPr>
          <a:lstStyle/>
          <a:p>
            <a:pPr algn="ctr"/>
            <a:r>
              <a:rPr lang="zh-CN" altLang="en-US" b="1" dirty="0" smtClean="0">
                <a:solidFill>
                  <a:srgbClr val="FF0000"/>
                </a:solidFill>
                <a:latin typeface="黑体" panose="02010609060101010101" pitchFamily="49" charset="-122"/>
                <a:ea typeface="黑体" panose="02010609060101010101" pitchFamily="49" charset="-122"/>
              </a:rPr>
              <a:t>球应力云图</a:t>
            </a:r>
            <a:endParaRPr lang="zh-CN" altLang="en-US" b="1" dirty="0">
              <a:solidFill>
                <a:srgbClr val="FF0000"/>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29790968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4" name="图片 83"/>
          <p:cNvPicPr>
            <a:picLocks noChangeAspect="1"/>
          </p:cNvPicPr>
          <p:nvPr/>
        </p:nvPicPr>
        <p:blipFill rotWithShape="1">
          <a:blip r:embed="rId3" cstate="print">
            <a:extLst>
              <a:ext uri="{28A0092B-C50C-407E-A947-70E740481C1C}">
                <a14:useLocalDpi xmlns:a14="http://schemas.microsoft.com/office/drawing/2010/main" val="0"/>
              </a:ext>
            </a:extLst>
          </a:blip>
          <a:srcRect l="7942" t="3848" r="9095"/>
          <a:stretch/>
        </p:blipFill>
        <p:spPr bwMode="auto">
          <a:xfrm>
            <a:off x="5990049" y="3157874"/>
            <a:ext cx="3096000" cy="1799695"/>
          </a:xfrm>
          <a:prstGeom prst="rect">
            <a:avLst/>
          </a:prstGeom>
          <a:ln>
            <a:noFill/>
          </a:ln>
          <a:extLst>
            <a:ext uri="{53640926-AAD7-44D8-BBD7-CCE9431645EC}">
              <a14:shadowObscured xmlns:a14="http://schemas.microsoft.com/office/drawing/2010/main"/>
            </a:ext>
          </a:extLst>
        </p:spPr>
      </p:pic>
      <p:pic>
        <p:nvPicPr>
          <p:cNvPr id="83" name="图片 82"/>
          <p:cNvPicPr>
            <a:picLocks noChangeAspect="1"/>
          </p:cNvPicPr>
          <p:nvPr/>
        </p:nvPicPr>
        <p:blipFill rotWithShape="1">
          <a:blip r:embed="rId4" cstate="print">
            <a:extLst>
              <a:ext uri="{28A0092B-C50C-407E-A947-70E740481C1C}">
                <a14:useLocalDpi xmlns:a14="http://schemas.microsoft.com/office/drawing/2010/main" val="0"/>
              </a:ext>
            </a:extLst>
          </a:blip>
          <a:srcRect l="6965" t="2695" r="9231"/>
          <a:stretch/>
        </p:blipFill>
        <p:spPr bwMode="auto">
          <a:xfrm>
            <a:off x="2761363" y="3163190"/>
            <a:ext cx="3096000" cy="1807471"/>
          </a:xfrm>
          <a:prstGeom prst="rect">
            <a:avLst/>
          </a:prstGeom>
          <a:ln>
            <a:noFill/>
          </a:ln>
          <a:extLst>
            <a:ext uri="{53640926-AAD7-44D8-BBD7-CCE9431645EC}">
              <a14:shadowObscured xmlns:a14="http://schemas.microsoft.com/office/drawing/2010/main"/>
            </a:ext>
          </a:extLst>
        </p:spPr>
      </p:pic>
      <p:pic>
        <p:nvPicPr>
          <p:cNvPr id="82" name="图片 81"/>
          <p:cNvPicPr>
            <a:picLocks noChangeAspect="1"/>
          </p:cNvPicPr>
          <p:nvPr/>
        </p:nvPicPr>
        <p:blipFill rotWithShape="1">
          <a:blip r:embed="rId5"/>
          <a:srcRect t="2737"/>
          <a:stretch/>
        </p:blipFill>
        <p:spPr>
          <a:xfrm>
            <a:off x="5990049" y="1246379"/>
            <a:ext cx="3096000" cy="1807420"/>
          </a:xfrm>
          <a:prstGeom prst="rect">
            <a:avLst/>
          </a:prstGeom>
        </p:spPr>
      </p:pic>
      <p:pic>
        <p:nvPicPr>
          <p:cNvPr id="81" name="图片 80"/>
          <p:cNvPicPr>
            <a:picLocks noChangeAspect="1"/>
          </p:cNvPicPr>
          <p:nvPr/>
        </p:nvPicPr>
        <p:blipFill rotWithShape="1">
          <a:blip r:embed="rId6" cstate="print">
            <a:extLst>
              <a:ext uri="{28A0092B-C50C-407E-A947-70E740481C1C}">
                <a14:useLocalDpi xmlns:a14="http://schemas.microsoft.com/office/drawing/2010/main" val="0"/>
              </a:ext>
            </a:extLst>
          </a:blip>
          <a:srcRect l="7058" t="2429" r="9131"/>
          <a:stretch/>
        </p:blipFill>
        <p:spPr bwMode="auto">
          <a:xfrm>
            <a:off x="2761459" y="1254900"/>
            <a:ext cx="3096000" cy="1807019"/>
          </a:xfrm>
          <a:prstGeom prst="rect">
            <a:avLst/>
          </a:prstGeom>
          <a:ln>
            <a:noFill/>
          </a:ln>
          <a:extLst>
            <a:ext uri="{53640926-AAD7-44D8-BBD7-CCE9431645EC}">
              <a14:shadowObscured xmlns:a14="http://schemas.microsoft.com/office/drawing/2010/main"/>
            </a:ext>
          </a:extLst>
        </p:spPr>
      </p:pic>
      <p:sp>
        <p:nvSpPr>
          <p:cNvPr id="4" name="Slide Number Placeholder 3"/>
          <p:cNvSpPr>
            <a:spLocks noGrp="1"/>
          </p:cNvSpPr>
          <p:nvPr>
            <p:ph type="sldNum" sz="quarter" idx="12"/>
          </p:nvPr>
        </p:nvSpPr>
        <p:spPr/>
        <p:txBody>
          <a:bodyPr/>
          <a:lstStyle/>
          <a:p>
            <a:pPr>
              <a:defRPr/>
            </a:pPr>
            <a:fld id="{06C88229-2361-4A3F-BA53-4D47DBEF09B6}" type="slidenum">
              <a:rPr lang="en-US" altLang="zh-CN" smtClean="0"/>
              <a:pPr>
                <a:defRPr/>
              </a:pPr>
              <a:t>13</a:t>
            </a:fld>
            <a:endParaRPr lang="en-US" altLang="zh-CN" dirty="0"/>
          </a:p>
        </p:txBody>
      </p:sp>
      <p:sp>
        <p:nvSpPr>
          <p:cNvPr id="5" name="Rectangle 2"/>
          <p:cNvSpPr>
            <a:spLocks noGrp="1" noChangeArrowheads="1"/>
          </p:cNvSpPr>
          <p:nvPr>
            <p:ph type="title"/>
          </p:nvPr>
        </p:nvSpPr>
        <p:spPr>
          <a:xfrm>
            <a:off x="357187" y="548680"/>
            <a:ext cx="5528943" cy="560611"/>
          </a:xfrm>
        </p:spPr>
        <p:txBody>
          <a:bodyPr/>
          <a:lstStyle/>
          <a:p>
            <a:pPr eaLnBrk="1" hangingPunct="1">
              <a:lnSpc>
                <a:spcPct val="130000"/>
              </a:lnSpc>
              <a:defRPr/>
            </a:pPr>
            <a:r>
              <a:rPr lang="en-US" altLang="zh-CN" sz="2600" dirty="0" smtClean="0">
                <a:latin typeface="Arial" panose="020B0604020202020204" pitchFamily="34" charset="0"/>
                <a:ea typeface="黑体" pitchFamily="2" charset="-122"/>
                <a:cs typeface="Arial" panose="020B0604020202020204" pitchFamily="34" charset="0"/>
              </a:rPr>
              <a:t>2.3 </a:t>
            </a:r>
            <a:r>
              <a:rPr lang="zh-CN" altLang="en-US" sz="2600" dirty="0" smtClean="0">
                <a:latin typeface="Arial" panose="020B0604020202020204" pitchFamily="34" charset="0"/>
                <a:ea typeface="黑体" pitchFamily="2" charset="-122"/>
                <a:cs typeface="Arial" panose="020B0604020202020204" pitchFamily="34" charset="0"/>
              </a:rPr>
              <a:t>二</a:t>
            </a:r>
            <a:r>
              <a:rPr lang="zh-CN" altLang="en-US" sz="2600" dirty="0">
                <a:latin typeface="Arial" panose="020B0604020202020204" pitchFamily="34" charset="0"/>
                <a:ea typeface="黑体" pitchFamily="2" charset="-122"/>
                <a:cs typeface="Arial" panose="020B0604020202020204" pitchFamily="34" charset="0"/>
              </a:rPr>
              <a:t>维板状结构的单级损伤</a:t>
            </a:r>
            <a:r>
              <a:rPr lang="zh-CN" altLang="en-US" sz="2600" dirty="0" smtClean="0">
                <a:latin typeface="Arial" panose="020B0604020202020204" pitchFamily="34" charset="0"/>
                <a:ea typeface="黑体" pitchFamily="2" charset="-122"/>
                <a:cs typeface="Arial" panose="020B0604020202020204" pitchFamily="34" charset="0"/>
              </a:rPr>
              <a:t>评估</a:t>
            </a:r>
            <a:r>
              <a:rPr lang="en-US" altLang="zh-CN" sz="2600" dirty="0">
                <a:latin typeface="Times New Roman" panose="02020603050405020304" pitchFamily="18" charset="0"/>
                <a:ea typeface="黑体" pitchFamily="2" charset="-122"/>
                <a:cs typeface="Times New Roman" panose="02020603050405020304" pitchFamily="18" charset="0"/>
              </a:rPr>
              <a:t>(Ⅱ)</a:t>
            </a:r>
            <a:endParaRPr lang="en-US" altLang="zh-CN" sz="2600" dirty="0" smtClean="0">
              <a:solidFill>
                <a:schemeClr val="tx1"/>
              </a:solidFill>
              <a:latin typeface="Arial" panose="020B0604020202020204" pitchFamily="34" charset="0"/>
              <a:ea typeface="黑体" pitchFamily="2" charset="-122"/>
              <a:cs typeface="Arial" panose="020B0604020202020204" pitchFamily="34" charset="0"/>
            </a:endParaRPr>
          </a:p>
        </p:txBody>
      </p:sp>
      <p:sp>
        <p:nvSpPr>
          <p:cNvPr id="45" name="TextBox 4"/>
          <p:cNvSpPr txBox="1"/>
          <p:nvPr/>
        </p:nvSpPr>
        <p:spPr>
          <a:xfrm>
            <a:off x="7341915" y="2804872"/>
            <a:ext cx="571488" cy="276999"/>
          </a:xfrm>
          <a:prstGeom prst="rect">
            <a:avLst/>
          </a:prstGeom>
          <a:noFill/>
        </p:spPr>
        <p:txBody>
          <a:bodyPr wrap="square" rtlCol="0">
            <a:spAutoFit/>
          </a:bodyPr>
          <a:lstStyle/>
          <a:p>
            <a:r>
              <a:rPr lang="en-US" altLang="zh-CN" sz="1200" dirty="0" smtClean="0">
                <a:latin typeface="宋体" pitchFamily="2" charset="-122"/>
                <a:ea typeface="宋体" pitchFamily="2" charset="-122"/>
              </a:rPr>
              <a:t>PZT2</a:t>
            </a:r>
            <a:endParaRPr lang="zh-CN" altLang="en-US" sz="1200" dirty="0">
              <a:latin typeface="宋体" pitchFamily="2" charset="-122"/>
              <a:ea typeface="宋体" pitchFamily="2" charset="-122"/>
            </a:endParaRPr>
          </a:p>
        </p:txBody>
      </p:sp>
      <p:sp>
        <p:nvSpPr>
          <p:cNvPr id="47" name="TextBox 4"/>
          <p:cNvSpPr txBox="1"/>
          <p:nvPr/>
        </p:nvSpPr>
        <p:spPr>
          <a:xfrm>
            <a:off x="7353304" y="4688476"/>
            <a:ext cx="571488" cy="276999"/>
          </a:xfrm>
          <a:prstGeom prst="rect">
            <a:avLst/>
          </a:prstGeom>
          <a:noFill/>
        </p:spPr>
        <p:txBody>
          <a:bodyPr wrap="square" rtlCol="0">
            <a:spAutoFit/>
          </a:bodyPr>
          <a:lstStyle/>
          <a:p>
            <a:r>
              <a:rPr lang="en-US" altLang="zh-CN" sz="1200" dirty="0" smtClean="0">
                <a:latin typeface="宋体" pitchFamily="2" charset="-122"/>
                <a:ea typeface="宋体" pitchFamily="2" charset="-122"/>
              </a:rPr>
              <a:t>PZT4</a:t>
            </a:r>
            <a:endParaRPr lang="zh-CN" altLang="en-US" sz="1200" dirty="0">
              <a:latin typeface="宋体" pitchFamily="2" charset="-122"/>
              <a:ea typeface="宋体" pitchFamily="2" charset="-122"/>
            </a:endParaRPr>
          </a:p>
        </p:txBody>
      </p:sp>
      <p:sp>
        <p:nvSpPr>
          <p:cNvPr id="48" name="TextBox 4"/>
          <p:cNvSpPr txBox="1"/>
          <p:nvPr/>
        </p:nvSpPr>
        <p:spPr>
          <a:xfrm>
            <a:off x="4155012" y="2827587"/>
            <a:ext cx="571488" cy="276999"/>
          </a:xfrm>
          <a:prstGeom prst="rect">
            <a:avLst/>
          </a:prstGeom>
          <a:noFill/>
        </p:spPr>
        <p:txBody>
          <a:bodyPr wrap="square" rtlCol="0">
            <a:spAutoFit/>
          </a:bodyPr>
          <a:lstStyle/>
          <a:p>
            <a:r>
              <a:rPr lang="en-US" altLang="zh-CN" sz="1200" dirty="0" smtClean="0">
                <a:latin typeface="宋体" pitchFamily="2" charset="-122"/>
                <a:ea typeface="宋体" pitchFamily="2" charset="-122"/>
              </a:rPr>
              <a:t>PZT1</a:t>
            </a:r>
            <a:endParaRPr lang="zh-CN" altLang="en-US" sz="1200" dirty="0">
              <a:latin typeface="宋体" pitchFamily="2" charset="-122"/>
              <a:ea typeface="宋体" pitchFamily="2" charset="-122"/>
            </a:endParaRPr>
          </a:p>
        </p:txBody>
      </p:sp>
      <p:sp>
        <p:nvSpPr>
          <p:cNvPr id="49" name="TextBox 4"/>
          <p:cNvSpPr txBox="1"/>
          <p:nvPr/>
        </p:nvSpPr>
        <p:spPr>
          <a:xfrm>
            <a:off x="4142921" y="4736177"/>
            <a:ext cx="571488" cy="276999"/>
          </a:xfrm>
          <a:prstGeom prst="rect">
            <a:avLst/>
          </a:prstGeom>
          <a:noFill/>
        </p:spPr>
        <p:txBody>
          <a:bodyPr wrap="square" rtlCol="0">
            <a:spAutoFit/>
          </a:bodyPr>
          <a:lstStyle/>
          <a:p>
            <a:r>
              <a:rPr lang="en-US" altLang="zh-CN" sz="1200" dirty="0" smtClean="0">
                <a:latin typeface="宋体" pitchFamily="2" charset="-122"/>
                <a:ea typeface="宋体" pitchFamily="2" charset="-122"/>
              </a:rPr>
              <a:t>PZT3</a:t>
            </a:r>
            <a:endParaRPr lang="zh-CN" altLang="en-US" sz="1200" dirty="0">
              <a:latin typeface="宋体" pitchFamily="2" charset="-122"/>
              <a:ea typeface="宋体" pitchFamily="2" charset="-122"/>
            </a:endParaRPr>
          </a:p>
        </p:txBody>
      </p:sp>
      <p:sp>
        <p:nvSpPr>
          <p:cNvPr id="50" name="椭圆 49"/>
          <p:cNvSpPr/>
          <p:nvPr/>
        </p:nvSpPr>
        <p:spPr>
          <a:xfrm>
            <a:off x="4984908" y="1606763"/>
            <a:ext cx="144016" cy="125668"/>
          </a:xfrm>
          <a:prstGeom prst="ellipse">
            <a:avLst/>
          </a:prstGeom>
          <a:noFill/>
          <a:ln w="9525" cmpd="sng">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a:off x="8424000" y="1569480"/>
            <a:ext cx="144016" cy="125668"/>
          </a:xfrm>
          <a:prstGeom prst="ellipse">
            <a:avLst/>
          </a:prstGeom>
          <a:noFill/>
          <a:ln w="9525" cmpd="sng">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a:off x="5138202" y="3496320"/>
            <a:ext cx="144016" cy="125668"/>
          </a:xfrm>
          <a:prstGeom prst="ellipse">
            <a:avLst/>
          </a:prstGeom>
          <a:noFill/>
          <a:ln w="9525" cmpd="sng">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p:cNvSpPr/>
          <p:nvPr/>
        </p:nvSpPr>
        <p:spPr>
          <a:xfrm>
            <a:off x="8182998" y="3492879"/>
            <a:ext cx="144016" cy="125668"/>
          </a:xfrm>
          <a:prstGeom prst="ellipse">
            <a:avLst/>
          </a:prstGeom>
          <a:noFill/>
          <a:ln w="9525" cmpd="sng">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矩形 73"/>
          <p:cNvSpPr/>
          <p:nvPr/>
        </p:nvSpPr>
        <p:spPr>
          <a:xfrm>
            <a:off x="2745221" y="1230086"/>
            <a:ext cx="3140910" cy="1846383"/>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矩形 74"/>
          <p:cNvSpPr/>
          <p:nvPr/>
        </p:nvSpPr>
        <p:spPr>
          <a:xfrm>
            <a:off x="5967594" y="1231208"/>
            <a:ext cx="3140910" cy="1846383"/>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矩形 75"/>
          <p:cNvSpPr/>
          <p:nvPr/>
        </p:nvSpPr>
        <p:spPr>
          <a:xfrm>
            <a:off x="2745221" y="3140968"/>
            <a:ext cx="3140910" cy="1846383"/>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矩形 76"/>
          <p:cNvSpPr/>
          <p:nvPr/>
        </p:nvSpPr>
        <p:spPr>
          <a:xfrm>
            <a:off x="5967594" y="3142090"/>
            <a:ext cx="3140910" cy="1846383"/>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78" name="表格 77"/>
          <p:cNvGraphicFramePr>
            <a:graphicFrameLocks noGrp="1"/>
          </p:cNvGraphicFramePr>
          <p:nvPr>
            <p:extLst>
              <p:ext uri="{D42A27DB-BD31-4B8C-83A1-F6EECF244321}">
                <p14:modId xmlns:p14="http://schemas.microsoft.com/office/powerpoint/2010/main" val="983819758"/>
              </p:ext>
            </p:extLst>
          </p:nvPr>
        </p:nvGraphicFramePr>
        <p:xfrm>
          <a:off x="5076056" y="5531698"/>
          <a:ext cx="3240360" cy="849630"/>
        </p:xfrm>
        <a:graphic>
          <a:graphicData uri="http://schemas.openxmlformats.org/drawingml/2006/table">
            <a:tbl>
              <a:tblPr>
                <a:tableStyleId>{5C22544A-7EE6-4342-B048-85BDC9FD1C3A}</a:tableStyleId>
              </a:tblPr>
              <a:tblGrid>
                <a:gridCol w="648072"/>
                <a:gridCol w="1440160"/>
                <a:gridCol w="1152128"/>
              </a:tblGrid>
              <a:tr h="47179">
                <a:tc>
                  <a:txBody>
                    <a:bodyPr/>
                    <a:lstStyle/>
                    <a:p>
                      <a:pPr algn="l" fontAlgn="b"/>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b">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zh-CN" altLang="en-US" sz="1200" b="1" u="none" strike="noStrike" dirty="0">
                          <a:solidFill>
                            <a:schemeClr val="tx1"/>
                          </a:solidFill>
                          <a:effectLst/>
                          <a:latin typeface="宋体" panose="02010600030101010101" pitchFamily="2" charset="-122"/>
                          <a:ea typeface="宋体" panose="02010600030101010101" pitchFamily="2" charset="-122"/>
                        </a:rPr>
                        <a:t>损伤</a:t>
                      </a:r>
                      <a:r>
                        <a:rPr lang="zh-CN" altLang="en-US" sz="1200" b="1" u="none" strike="noStrike" dirty="0" smtClean="0">
                          <a:solidFill>
                            <a:schemeClr val="tx1"/>
                          </a:solidFill>
                          <a:effectLst/>
                          <a:latin typeface="宋体" panose="02010600030101010101" pitchFamily="2" charset="-122"/>
                          <a:ea typeface="宋体" panose="02010600030101010101" pitchFamily="2" charset="-122"/>
                        </a:rPr>
                        <a:t>位置</a:t>
                      </a:r>
                      <a:r>
                        <a:rPr lang="en-US" altLang="zh-CN" sz="1200" b="1" u="none" strike="noStrike" dirty="0" smtClean="0">
                          <a:solidFill>
                            <a:schemeClr val="tx1"/>
                          </a:solidFill>
                          <a:effectLst/>
                          <a:latin typeface="Times New Roman" panose="02020603050405020304" pitchFamily="18" charset="0"/>
                          <a:cs typeface="Times New Roman" panose="02020603050405020304" pitchFamily="18" charset="0"/>
                        </a:rPr>
                        <a:t>(</a:t>
                      </a:r>
                      <a:r>
                        <a:rPr lang="en-US" sz="1200" b="1" u="none" strike="noStrike" dirty="0">
                          <a:solidFill>
                            <a:schemeClr val="tx1"/>
                          </a:solidFill>
                          <a:effectLst/>
                          <a:latin typeface="Times New Roman" panose="02020603050405020304" pitchFamily="18" charset="0"/>
                          <a:cs typeface="Times New Roman" panose="02020603050405020304" pitchFamily="18" charset="0"/>
                        </a:rPr>
                        <a:t>x,y</a:t>
                      </a:r>
                      <a:r>
                        <a:rPr lang="en-US" sz="1200" b="1" u="none" strike="noStrike" dirty="0" smtClean="0">
                          <a:solidFill>
                            <a:schemeClr val="tx1"/>
                          </a:solidFill>
                          <a:effectLst/>
                          <a:latin typeface="Times New Roman" panose="02020603050405020304" pitchFamily="18" charset="0"/>
                          <a:cs typeface="Times New Roman" panose="02020603050405020304" pitchFamily="18" charset="0"/>
                        </a:rPr>
                        <a:t>)(mm)</a:t>
                      </a:r>
                      <a:endParaRPr lang="en-US" sz="1200" b="1" i="0" u="none" strike="noStrike"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zh-CN" altLang="en-US" sz="1200" b="1" u="none" strike="noStrike" dirty="0" smtClean="0">
                          <a:solidFill>
                            <a:schemeClr val="tx1"/>
                          </a:solidFill>
                          <a:effectLst/>
                          <a:latin typeface="宋体" panose="02010600030101010101" pitchFamily="2" charset="-122"/>
                          <a:ea typeface="宋体" panose="02010600030101010101" pitchFamily="2" charset="-122"/>
                        </a:rPr>
                        <a:t>损伤直径</a:t>
                      </a:r>
                      <a:r>
                        <a:rPr lang="en-US" altLang="zh-CN" sz="1200" b="1" u="none" strike="noStrike" dirty="0" smtClean="0">
                          <a:solidFill>
                            <a:schemeClr val="tx1"/>
                          </a:solidFill>
                          <a:effectLst/>
                          <a:latin typeface="Times New Roman" panose="02020603050405020304" pitchFamily="18" charset="0"/>
                          <a:cs typeface="Times New Roman" panose="02020603050405020304" pitchFamily="18" charset="0"/>
                        </a:rPr>
                        <a:t>(</a:t>
                      </a:r>
                      <a:r>
                        <a:rPr lang="en-US" altLang="zh-CN" sz="1200" b="1" u="none" strike="noStrike" dirty="0">
                          <a:solidFill>
                            <a:schemeClr val="tx1"/>
                          </a:solidFill>
                          <a:effectLst/>
                          <a:latin typeface="Times New Roman" panose="02020603050405020304" pitchFamily="18" charset="0"/>
                          <a:cs typeface="Times New Roman" panose="02020603050405020304" pitchFamily="18" charset="0"/>
                        </a:rPr>
                        <a:t>mm)</a:t>
                      </a:r>
                      <a:endParaRPr lang="en-US" altLang="zh-CN" sz="1200" b="1" i="0" u="none" strike="noStrike"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19075">
                <a:tc>
                  <a:txBody>
                    <a:bodyPr/>
                    <a:lstStyle/>
                    <a:p>
                      <a:pPr algn="ctr" rtl="0" fontAlgn="ctr"/>
                      <a:r>
                        <a:rPr lang="zh-CN" altLang="en-US" sz="1200" b="1" u="none" strike="noStrike" dirty="0">
                          <a:solidFill>
                            <a:schemeClr val="tx1"/>
                          </a:solidFill>
                          <a:effectLst/>
                          <a:latin typeface="宋体" panose="02010600030101010101" pitchFamily="2" charset="-122"/>
                          <a:ea typeface="宋体" panose="02010600030101010101" pitchFamily="2" charset="-122"/>
                        </a:rPr>
                        <a:t>模拟值</a:t>
                      </a:r>
                      <a:endParaRPr lang="zh-CN" altLang="en-US" sz="1200" b="1" i="0" u="none" strike="noStrike" dirty="0">
                        <a:solidFill>
                          <a:schemeClr val="tx1"/>
                        </a:solidFill>
                        <a:effectLst/>
                        <a:latin typeface="宋体" panose="02010600030101010101" pitchFamily="2" charset="-122"/>
                        <a:ea typeface="宋体" panose="02010600030101010101" pitchFamily="2" charset="-122"/>
                      </a:endParaRPr>
                    </a:p>
                  </a:txBody>
                  <a:tcPr marL="9525" marR="9525" marT="9525"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altLang="zh-CN" sz="1200" u="none" strike="noStrike" dirty="0">
                          <a:effectLst/>
                          <a:latin typeface="Times New Roman" panose="02020603050405020304" pitchFamily="18" charset="0"/>
                          <a:cs typeface="Times New Roman" panose="02020603050405020304" pitchFamily="18" charset="0"/>
                        </a:rPr>
                        <a:t>(105, -31.5)</a:t>
                      </a:r>
                      <a:endParaRPr lang="en-US" altLang="zh-CN" sz="1200" b="0" i="0" u="none" strike="noStrike"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altLang="zh-CN" sz="1200" u="none" strike="noStrike" dirty="0">
                          <a:effectLst/>
                          <a:latin typeface="Times New Roman" panose="02020603050405020304" pitchFamily="18" charset="0"/>
                          <a:cs typeface="Times New Roman" panose="02020603050405020304" pitchFamily="18" charset="0"/>
                        </a:rPr>
                        <a:t>28.16</a:t>
                      </a:r>
                      <a:endParaRPr lang="en-US" altLang="zh-CN" sz="1200" b="0" i="0" u="none" strike="noStrike"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19075">
                <a:tc>
                  <a:txBody>
                    <a:bodyPr/>
                    <a:lstStyle/>
                    <a:p>
                      <a:pPr algn="ctr" rtl="0" fontAlgn="ctr"/>
                      <a:r>
                        <a:rPr lang="zh-CN" altLang="en-US" sz="1200" b="1" u="none" strike="noStrike" dirty="0">
                          <a:solidFill>
                            <a:schemeClr val="tx1"/>
                          </a:solidFill>
                          <a:effectLst/>
                          <a:latin typeface="宋体" panose="02010600030101010101" pitchFamily="2" charset="-122"/>
                          <a:ea typeface="宋体" panose="02010600030101010101" pitchFamily="2" charset="-122"/>
                        </a:rPr>
                        <a:t>真实值</a:t>
                      </a:r>
                      <a:endParaRPr lang="zh-CN" altLang="en-US" sz="1200" b="1" i="0" u="none" strike="noStrike" dirty="0">
                        <a:solidFill>
                          <a:schemeClr val="tx1"/>
                        </a:solidFill>
                        <a:effectLst/>
                        <a:latin typeface="宋体" panose="02010600030101010101" pitchFamily="2" charset="-122"/>
                        <a:ea typeface="宋体" panose="02010600030101010101" pitchFamily="2" charset="-122"/>
                      </a:endParaRPr>
                    </a:p>
                  </a:txBody>
                  <a:tcPr marL="9525" marR="9525" marT="9525"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altLang="zh-CN" sz="1200" u="none" strike="noStrike" dirty="0">
                          <a:effectLst/>
                          <a:latin typeface="Times New Roman" panose="02020603050405020304" pitchFamily="18" charset="0"/>
                          <a:cs typeface="Times New Roman" panose="02020603050405020304" pitchFamily="18" charset="0"/>
                        </a:rPr>
                        <a:t>(90,-30)</a:t>
                      </a:r>
                      <a:endParaRPr lang="en-US" altLang="zh-CN" sz="1200" b="0" i="0" u="none" strike="noStrike"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altLang="zh-CN" sz="1200" u="none" strike="noStrike" dirty="0">
                          <a:effectLst/>
                          <a:latin typeface="Times New Roman" panose="02020603050405020304" pitchFamily="18" charset="0"/>
                          <a:cs typeface="Times New Roman" panose="02020603050405020304" pitchFamily="18" charset="0"/>
                        </a:rPr>
                        <a:t>7</a:t>
                      </a:r>
                      <a:endParaRPr lang="en-US" altLang="zh-CN" sz="1200" b="0" i="0" u="none" strike="noStrike"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19075">
                <a:tc>
                  <a:txBody>
                    <a:bodyPr/>
                    <a:lstStyle/>
                    <a:p>
                      <a:pPr algn="ctr" rtl="0" fontAlgn="ctr"/>
                      <a:r>
                        <a:rPr lang="zh-CN" altLang="en-US" sz="1200" b="1" u="none" strike="noStrike" dirty="0">
                          <a:solidFill>
                            <a:schemeClr val="tx1"/>
                          </a:solidFill>
                          <a:effectLst/>
                          <a:latin typeface="宋体" panose="02010600030101010101" pitchFamily="2" charset="-122"/>
                          <a:ea typeface="宋体" panose="02010600030101010101" pitchFamily="2" charset="-122"/>
                        </a:rPr>
                        <a:t>误差</a:t>
                      </a:r>
                      <a:endParaRPr lang="zh-CN" altLang="en-US" sz="1200" b="1" i="0" u="none" strike="noStrike" dirty="0">
                        <a:solidFill>
                          <a:schemeClr val="tx1"/>
                        </a:solidFill>
                        <a:effectLst/>
                        <a:latin typeface="宋体" panose="02010600030101010101" pitchFamily="2" charset="-122"/>
                        <a:ea typeface="宋体" panose="02010600030101010101" pitchFamily="2" charset="-122"/>
                      </a:endParaRPr>
                    </a:p>
                  </a:txBody>
                  <a:tcPr marL="9525" marR="9525" marT="9525"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altLang="zh-CN" sz="1200" u="none" strike="noStrike" dirty="0">
                          <a:effectLst/>
                          <a:latin typeface="Times New Roman" panose="02020603050405020304" pitchFamily="18" charset="0"/>
                          <a:cs typeface="Times New Roman" panose="02020603050405020304" pitchFamily="18" charset="0"/>
                        </a:rPr>
                        <a:t>15.89%</a:t>
                      </a:r>
                      <a:endParaRPr lang="en-US" altLang="zh-CN" sz="1200" b="0" i="0" u="none" strike="noStrike"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altLang="zh-CN" sz="1200" u="none" strike="noStrike" dirty="0">
                          <a:solidFill>
                            <a:srgbClr val="FF0000"/>
                          </a:solidFill>
                          <a:effectLst/>
                          <a:latin typeface="Times New Roman" panose="02020603050405020304" pitchFamily="18" charset="0"/>
                          <a:cs typeface="Times New Roman" panose="02020603050405020304" pitchFamily="18" charset="0"/>
                        </a:rPr>
                        <a:t>302.29%</a:t>
                      </a:r>
                      <a:endParaRPr lang="en-US" altLang="zh-CN" sz="1200" b="0" i="0" u="none" strike="noStrike"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
        <p:nvSpPr>
          <p:cNvPr id="79" name="右箭头 78"/>
          <p:cNvSpPr/>
          <p:nvPr/>
        </p:nvSpPr>
        <p:spPr>
          <a:xfrm>
            <a:off x="4368748" y="5810740"/>
            <a:ext cx="144016" cy="195059"/>
          </a:xfrm>
          <a:prstGeom prst="rightArrow">
            <a:avLst/>
          </a:prstGeom>
          <a:solidFill>
            <a:schemeClr val="tx1"/>
          </a:solidFill>
          <a:ln w="5080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9" name="图片 98"/>
          <p:cNvPicPr>
            <a:picLocks/>
          </p:cNvPicPr>
          <p:nvPr/>
        </p:nvPicPr>
        <p:blipFill>
          <a:blip r:embed="rId7" cstate="print">
            <a:extLst>
              <a:ext uri="{28A0092B-C50C-407E-A947-70E740481C1C}">
                <a14:useLocalDpi xmlns:a14="http://schemas.microsoft.com/office/drawing/2010/main" val="0"/>
              </a:ext>
            </a:extLst>
          </a:blip>
          <a:stretch>
            <a:fillRect/>
          </a:stretch>
        </p:blipFill>
        <p:spPr>
          <a:xfrm>
            <a:off x="320806" y="980728"/>
            <a:ext cx="2520000" cy="2520000"/>
          </a:xfrm>
          <a:prstGeom prst="rect">
            <a:avLst/>
          </a:prstGeom>
        </p:spPr>
      </p:pic>
      <p:sp>
        <p:nvSpPr>
          <p:cNvPr id="101" name="矩形 100"/>
          <p:cNvSpPr/>
          <p:nvPr/>
        </p:nvSpPr>
        <p:spPr bwMode="auto">
          <a:xfrm>
            <a:off x="2107609" y="3429000"/>
            <a:ext cx="223200" cy="1103630"/>
          </a:xfrm>
          <a:prstGeom prst="rect">
            <a:avLst/>
          </a:prstGeom>
          <a:noFill/>
          <a:ln w="19050" cap="flat" cmpd="sng" algn="ctr">
            <a:solidFill>
              <a:srgbClr val="FF0000"/>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mc:AlternateContent xmlns:mc="http://schemas.openxmlformats.org/markup-compatibility/2006" xmlns:a14="http://schemas.microsoft.com/office/drawing/2010/main">
        <mc:Choice Requires="a14">
          <p:graphicFrame>
            <p:nvGraphicFramePr>
              <p:cNvPr id="3" name="表格 2"/>
              <p:cNvGraphicFramePr>
                <a:graphicFrameLocks noGrp="1"/>
              </p:cNvGraphicFramePr>
              <p:nvPr>
                <p:extLst>
                  <p:ext uri="{D42A27DB-BD31-4B8C-83A1-F6EECF244321}">
                    <p14:modId xmlns:p14="http://schemas.microsoft.com/office/powerpoint/2010/main" val="3880952798"/>
                  </p:ext>
                </p:extLst>
              </p:nvPr>
            </p:nvGraphicFramePr>
            <p:xfrm>
              <a:off x="50663" y="4557708"/>
              <a:ext cx="2592288" cy="584200"/>
            </p:xfrm>
            <a:graphic>
              <a:graphicData uri="http://schemas.openxmlformats.org/drawingml/2006/table">
                <a:tbl>
                  <a:tblPr firstRow="1" firstCol="1" bandRow="1">
                    <a:tableStyleId>{5C22544A-7EE6-4342-B048-85BDC9FD1C3A}</a:tableStyleId>
                  </a:tblPr>
                  <a:tblGrid>
                    <a:gridCol w="611560"/>
                    <a:gridCol w="504056"/>
                    <a:gridCol w="504056"/>
                    <a:gridCol w="504056"/>
                    <a:gridCol w="468560"/>
                  </a:tblGrid>
                  <a:tr h="292100">
                    <a:tc rowSpan="2">
                      <a:txBody>
                        <a:bodyPr/>
                        <a:lstStyle/>
                        <a:p>
                          <a:pPr algn="ctr" eaLnBrk="0">
                            <a:spcBef>
                              <a:spcPts val="300"/>
                            </a:spcBef>
                            <a:spcAft>
                              <a:spcPts val="300"/>
                            </a:spcAft>
                          </a:pPr>
                          <a:r>
                            <a:rPr lang="zh-CN" sz="1200" kern="100" dirty="0" smtClean="0">
                              <a:ln>
                                <a:noFill/>
                              </a:ln>
                              <a:solidFill>
                                <a:schemeClr val="tx1"/>
                              </a:solidFill>
                              <a:effectLst/>
                            </a:rPr>
                            <a:t>延迟时间</a:t>
                          </a:r>
                          <a14:m>
                            <m:oMath xmlns:m="http://schemas.openxmlformats.org/officeDocument/2006/math">
                              <m:d>
                                <m:dPr>
                                  <m:ctrlPr>
                                    <a:rPr lang="zh-CN" sz="1200" i="1" kern="100">
                                      <a:ln>
                                        <a:noFill/>
                                      </a:ln>
                                      <a:solidFill>
                                        <a:schemeClr val="tx1"/>
                                      </a:solidFill>
                                      <a:effectLst/>
                                      <a:latin typeface="Cambria Math" panose="02040503050406030204" pitchFamily="18" charset="0"/>
                                    </a:rPr>
                                  </m:ctrlPr>
                                </m:dPr>
                                <m:e>
                                  <m:r>
                                    <a:rPr lang="en-US" sz="1200" kern="100">
                                      <a:ln>
                                        <a:noFill/>
                                      </a:ln>
                                      <a:solidFill>
                                        <a:schemeClr val="tx1"/>
                                      </a:solidFill>
                                      <a:effectLst/>
                                      <a:latin typeface="Cambria Math" panose="02040503050406030204" pitchFamily="18" charset="0"/>
                                    </a:rPr>
                                    <m:t>𝜇</m:t>
                                  </m:r>
                                  <m:r>
                                    <a:rPr lang="en-US" sz="1200" kern="100">
                                      <a:ln>
                                        <a:noFill/>
                                      </a:ln>
                                      <a:solidFill>
                                        <a:schemeClr val="tx1"/>
                                      </a:solidFill>
                                      <a:effectLst/>
                                      <a:latin typeface="Cambria Math" panose="02040503050406030204" pitchFamily="18" charset="0"/>
                                    </a:rPr>
                                    <m:t>𝑠</m:t>
                                  </m:r>
                                </m:e>
                              </m:d>
                            </m:oMath>
                          </a14:m>
                          <a:endParaRPr lang="zh-CN" sz="1200" b="1" kern="10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0" latinLnBrk="0" hangingPunct="1">
                            <a:spcBef>
                              <a:spcPts val="300"/>
                            </a:spcBef>
                            <a:spcAft>
                              <a:spcPts val="300"/>
                            </a:spcAft>
                          </a:pPr>
                          <a14:m>
                            <m:oMathPara xmlns:m="http://schemas.openxmlformats.org/officeDocument/2006/math">
                              <m:oMathParaPr>
                                <m:jc m:val="centerGroup"/>
                              </m:oMathParaPr>
                              <m:oMath xmlns:m="http://schemas.openxmlformats.org/officeDocument/2006/math">
                                <m:r>
                                  <m:rPr>
                                    <m:sty m:val="p"/>
                                  </m:rPr>
                                  <a:rPr lang="en-US" sz="1200" b="1" kern="100" smtClean="0">
                                    <a:ln>
                                      <a:noFill/>
                                    </a:ln>
                                    <a:solidFill>
                                      <a:schemeClr val="tx1"/>
                                    </a:solidFill>
                                    <a:effectLst/>
                                    <a:latin typeface="Cambria Math" panose="02040503050406030204" pitchFamily="18" charset="0"/>
                                    <a:ea typeface="+mn-ea"/>
                                    <a:cs typeface="+mn-cs"/>
                                  </a:rPr>
                                  <m:t>Δ</m:t>
                                </m:r>
                                <m:sSub>
                                  <m:sSubPr>
                                    <m:ctrlPr>
                                      <a:rPr lang="zh-CN" sz="1200" b="1" i="1" kern="100">
                                        <a:ln>
                                          <a:noFill/>
                                        </a:ln>
                                        <a:solidFill>
                                          <a:schemeClr val="tx1"/>
                                        </a:solidFill>
                                        <a:effectLst/>
                                        <a:latin typeface="Cambria Math" panose="02040503050406030204" pitchFamily="18" charset="0"/>
                                        <a:ea typeface="+mn-ea"/>
                                        <a:cs typeface="+mn-cs"/>
                                      </a:rPr>
                                    </m:ctrlPr>
                                  </m:sSubPr>
                                  <m:e>
                                    <m:r>
                                      <a:rPr lang="en-US" sz="1200" b="1" kern="100">
                                        <a:ln>
                                          <a:noFill/>
                                        </a:ln>
                                        <a:solidFill>
                                          <a:schemeClr val="tx1"/>
                                        </a:solidFill>
                                        <a:effectLst/>
                                        <a:latin typeface="Cambria Math" panose="02040503050406030204" pitchFamily="18" charset="0"/>
                                        <a:ea typeface="+mn-ea"/>
                                        <a:cs typeface="+mn-cs"/>
                                      </a:rPr>
                                      <m:t>𝑡</m:t>
                                    </m:r>
                                  </m:e>
                                  <m:sub>
                                    <m:r>
                                      <a:rPr lang="en-US" sz="1200" b="1" kern="100">
                                        <a:ln>
                                          <a:noFill/>
                                        </a:ln>
                                        <a:solidFill>
                                          <a:schemeClr val="tx1"/>
                                        </a:solidFill>
                                        <a:effectLst/>
                                        <a:latin typeface="Cambria Math" panose="02040503050406030204" pitchFamily="18" charset="0"/>
                                        <a:ea typeface="+mn-ea"/>
                                        <a:cs typeface="+mn-cs"/>
                                      </a:rPr>
                                      <m:t>01</m:t>
                                    </m:r>
                                  </m:sub>
                                </m:sSub>
                              </m:oMath>
                            </m:oMathPara>
                          </a14:m>
                          <a:endParaRPr lang="zh-CN" sz="1200" b="1" kern="100" dirty="0">
                            <a:ln>
                              <a:noFill/>
                            </a:ln>
                            <a:solidFill>
                              <a:schemeClr val="tx1"/>
                            </a:solidFill>
                            <a:effectLst/>
                            <a:latin typeface="+mn-lt"/>
                            <a:ea typeface="+mn-ea"/>
                            <a:cs typeface="+mn-cs"/>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0" latinLnBrk="0" hangingPunct="1">
                            <a:spcBef>
                              <a:spcPts val="300"/>
                            </a:spcBef>
                            <a:spcAft>
                              <a:spcPts val="300"/>
                            </a:spcAft>
                          </a:pPr>
                          <a14:m>
                            <m:oMathPara xmlns:m="http://schemas.openxmlformats.org/officeDocument/2006/math">
                              <m:oMathParaPr>
                                <m:jc m:val="centerGroup"/>
                              </m:oMathParaPr>
                              <m:oMath xmlns:m="http://schemas.openxmlformats.org/officeDocument/2006/math">
                                <m:r>
                                  <m:rPr>
                                    <m:sty m:val="p"/>
                                  </m:rPr>
                                  <a:rPr lang="en-US" sz="1200" b="1" kern="100" smtClean="0">
                                    <a:ln>
                                      <a:noFill/>
                                    </a:ln>
                                    <a:solidFill>
                                      <a:schemeClr val="tx1"/>
                                    </a:solidFill>
                                    <a:effectLst/>
                                    <a:latin typeface="Cambria Math" panose="02040503050406030204" pitchFamily="18" charset="0"/>
                                    <a:ea typeface="+mn-ea"/>
                                    <a:cs typeface="+mn-cs"/>
                                  </a:rPr>
                                  <m:t>Δ</m:t>
                                </m:r>
                                <m:sSub>
                                  <m:sSubPr>
                                    <m:ctrlPr>
                                      <a:rPr lang="zh-CN" sz="1200" b="1" i="1" kern="100">
                                        <a:ln>
                                          <a:noFill/>
                                        </a:ln>
                                        <a:solidFill>
                                          <a:schemeClr val="tx1"/>
                                        </a:solidFill>
                                        <a:effectLst/>
                                        <a:latin typeface="Cambria Math" panose="02040503050406030204" pitchFamily="18" charset="0"/>
                                        <a:ea typeface="+mn-ea"/>
                                        <a:cs typeface="+mn-cs"/>
                                      </a:rPr>
                                    </m:ctrlPr>
                                  </m:sSubPr>
                                  <m:e>
                                    <m:r>
                                      <a:rPr lang="en-US" sz="1200" b="1" kern="100">
                                        <a:ln>
                                          <a:noFill/>
                                        </a:ln>
                                        <a:solidFill>
                                          <a:schemeClr val="tx1"/>
                                        </a:solidFill>
                                        <a:effectLst/>
                                        <a:latin typeface="Cambria Math" panose="02040503050406030204" pitchFamily="18" charset="0"/>
                                        <a:ea typeface="+mn-ea"/>
                                        <a:cs typeface="+mn-cs"/>
                                      </a:rPr>
                                      <m:t>𝑡</m:t>
                                    </m:r>
                                  </m:e>
                                  <m:sub>
                                    <m:r>
                                      <a:rPr lang="en-US" sz="1200" b="1" kern="100">
                                        <a:ln>
                                          <a:noFill/>
                                        </a:ln>
                                        <a:solidFill>
                                          <a:schemeClr val="tx1"/>
                                        </a:solidFill>
                                        <a:effectLst/>
                                        <a:latin typeface="Cambria Math" panose="02040503050406030204" pitchFamily="18" charset="0"/>
                                        <a:ea typeface="+mn-ea"/>
                                        <a:cs typeface="+mn-cs"/>
                                      </a:rPr>
                                      <m:t>02</m:t>
                                    </m:r>
                                  </m:sub>
                                </m:sSub>
                              </m:oMath>
                            </m:oMathPara>
                          </a14:m>
                          <a:endParaRPr lang="zh-CN" sz="1200" b="1" kern="100" dirty="0">
                            <a:ln>
                              <a:noFill/>
                            </a:ln>
                            <a:solidFill>
                              <a:schemeClr val="tx1"/>
                            </a:solidFill>
                            <a:effectLst/>
                            <a:latin typeface="+mn-lt"/>
                            <a:ea typeface="+mn-ea"/>
                            <a:cs typeface="+mn-cs"/>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eaLnBrk="0">
                            <a:spcBef>
                              <a:spcPts val="300"/>
                            </a:spcBef>
                            <a:spcAft>
                              <a:spcPts val="300"/>
                            </a:spcAft>
                          </a:pPr>
                          <a14:m>
                            <m:oMathPara xmlns:m="http://schemas.openxmlformats.org/officeDocument/2006/math">
                              <m:oMathParaPr>
                                <m:jc m:val="centerGroup"/>
                              </m:oMathParaPr>
                              <m:oMath xmlns:m="http://schemas.openxmlformats.org/officeDocument/2006/math">
                                <m:r>
                                  <m:rPr>
                                    <m:sty m:val="p"/>
                                  </m:rPr>
                                  <a:rPr lang="en-US" sz="1200" kern="100" smtClean="0">
                                    <a:ln>
                                      <a:noFill/>
                                    </a:ln>
                                    <a:solidFill>
                                      <a:schemeClr val="tx1"/>
                                    </a:solidFill>
                                    <a:effectLst/>
                                    <a:latin typeface="Cambria Math" panose="02040503050406030204" pitchFamily="18" charset="0"/>
                                  </a:rPr>
                                  <m:t>Δ</m:t>
                                </m:r>
                                <m:sSub>
                                  <m:sSubPr>
                                    <m:ctrlPr>
                                      <a:rPr lang="zh-CN" sz="1200" i="1" kern="100">
                                        <a:ln>
                                          <a:noFill/>
                                        </a:ln>
                                        <a:solidFill>
                                          <a:schemeClr val="tx1"/>
                                        </a:solidFill>
                                        <a:effectLst/>
                                        <a:latin typeface="Cambria Math" panose="02040503050406030204" pitchFamily="18" charset="0"/>
                                      </a:rPr>
                                    </m:ctrlPr>
                                  </m:sSubPr>
                                  <m:e>
                                    <m:r>
                                      <a:rPr lang="en-US" sz="1200" kern="100">
                                        <a:ln>
                                          <a:noFill/>
                                        </a:ln>
                                        <a:solidFill>
                                          <a:schemeClr val="tx1"/>
                                        </a:solidFill>
                                        <a:effectLst/>
                                        <a:latin typeface="Cambria Math" panose="02040503050406030204" pitchFamily="18" charset="0"/>
                                      </a:rPr>
                                      <m:t>𝑡</m:t>
                                    </m:r>
                                  </m:e>
                                  <m:sub>
                                    <m:r>
                                      <a:rPr lang="en-US" sz="1200" kern="100">
                                        <a:ln>
                                          <a:noFill/>
                                        </a:ln>
                                        <a:solidFill>
                                          <a:schemeClr val="tx1"/>
                                        </a:solidFill>
                                        <a:effectLst/>
                                        <a:latin typeface="Cambria Math" panose="02040503050406030204" pitchFamily="18" charset="0"/>
                                      </a:rPr>
                                      <m:t>03</m:t>
                                    </m:r>
                                  </m:sub>
                                </m:sSub>
                              </m:oMath>
                            </m:oMathPara>
                          </a14:m>
                          <a:endParaRPr lang="zh-CN" sz="1200" b="1" kern="10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eaLnBrk="0">
                            <a:spcBef>
                              <a:spcPts val="300"/>
                            </a:spcBef>
                            <a:spcAft>
                              <a:spcPts val="300"/>
                            </a:spcAft>
                          </a:pPr>
                          <a14:m>
                            <m:oMathPara xmlns:m="http://schemas.openxmlformats.org/officeDocument/2006/math">
                              <m:oMathParaPr>
                                <m:jc m:val="centerGroup"/>
                              </m:oMathParaPr>
                              <m:oMath xmlns:m="http://schemas.openxmlformats.org/officeDocument/2006/math">
                                <m:r>
                                  <m:rPr>
                                    <m:sty m:val="p"/>
                                  </m:rPr>
                                  <a:rPr lang="en-US" sz="1200" kern="100" smtClean="0">
                                    <a:ln>
                                      <a:noFill/>
                                    </a:ln>
                                    <a:solidFill>
                                      <a:schemeClr val="tx1"/>
                                    </a:solidFill>
                                    <a:effectLst/>
                                    <a:latin typeface="Cambria Math" panose="02040503050406030204" pitchFamily="18" charset="0"/>
                                  </a:rPr>
                                  <m:t>Δ</m:t>
                                </m:r>
                                <m:sSub>
                                  <m:sSubPr>
                                    <m:ctrlPr>
                                      <a:rPr lang="zh-CN" sz="1200" i="1" kern="100">
                                        <a:ln>
                                          <a:noFill/>
                                        </a:ln>
                                        <a:solidFill>
                                          <a:schemeClr val="tx1"/>
                                        </a:solidFill>
                                        <a:effectLst/>
                                        <a:latin typeface="Cambria Math" panose="02040503050406030204" pitchFamily="18" charset="0"/>
                                      </a:rPr>
                                    </m:ctrlPr>
                                  </m:sSubPr>
                                  <m:e>
                                    <m:r>
                                      <a:rPr lang="en-US" sz="1200" kern="100">
                                        <a:ln>
                                          <a:noFill/>
                                        </a:ln>
                                        <a:solidFill>
                                          <a:schemeClr val="tx1"/>
                                        </a:solidFill>
                                        <a:effectLst/>
                                        <a:latin typeface="Cambria Math" panose="02040503050406030204" pitchFamily="18" charset="0"/>
                                      </a:rPr>
                                      <m:t>𝑡</m:t>
                                    </m:r>
                                  </m:e>
                                  <m:sub>
                                    <m:r>
                                      <a:rPr lang="en-US" sz="1200" kern="100">
                                        <a:ln>
                                          <a:noFill/>
                                        </a:ln>
                                        <a:solidFill>
                                          <a:schemeClr val="tx1"/>
                                        </a:solidFill>
                                        <a:effectLst/>
                                        <a:latin typeface="Cambria Math" panose="02040503050406030204" pitchFamily="18" charset="0"/>
                                      </a:rPr>
                                      <m:t>04</m:t>
                                    </m:r>
                                  </m:sub>
                                </m:sSub>
                              </m:oMath>
                            </m:oMathPara>
                          </a14:m>
                          <a:endParaRPr lang="zh-CN" sz="1200" b="1" kern="10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92100">
                    <a:tc vMerge="1">
                      <a:txBody>
                        <a:bodyPr/>
                        <a:lstStyle/>
                        <a:p>
                          <a:pPr algn="ctr" eaLnBrk="0">
                            <a:spcBef>
                              <a:spcPts val="300"/>
                            </a:spcBef>
                            <a:spcAft>
                              <a:spcPts val="300"/>
                            </a:spcAft>
                          </a:pPr>
                          <a:endParaRPr lang="zh-CN" sz="1200" b="1"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noFill/>
                      </a:tcPr>
                    </a:tc>
                    <a:tc>
                      <a:txBody>
                        <a:bodyPr/>
                        <a:lstStyle/>
                        <a:p>
                          <a:pPr algn="ctr" eaLnBrk="0">
                            <a:spcBef>
                              <a:spcPts val="300"/>
                            </a:spcBef>
                            <a:spcAft>
                              <a:spcPts val="300"/>
                            </a:spcAft>
                          </a:pPr>
                          <a:r>
                            <a:rPr lang="en-US" sz="1200" kern="100" dirty="0">
                              <a:ln>
                                <a:noFill/>
                              </a:ln>
                              <a:solidFill>
                                <a:schemeClr val="tx1"/>
                              </a:solidFill>
                              <a:effectLst/>
                              <a:latin typeface="Times New Roman" panose="02020603050405020304" pitchFamily="18" charset="0"/>
                              <a:cs typeface="Times New Roman" panose="02020603050405020304" pitchFamily="18" charset="0"/>
                            </a:rPr>
                            <a:t>13.41</a:t>
                          </a:r>
                          <a:endParaRPr lang="zh-CN" sz="1200" b="1" kern="10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eaLnBrk="0">
                            <a:spcBef>
                              <a:spcPts val="300"/>
                            </a:spcBef>
                            <a:spcAft>
                              <a:spcPts val="300"/>
                            </a:spcAft>
                          </a:pPr>
                          <a:r>
                            <a:rPr lang="en-US" sz="1200" kern="100" dirty="0">
                              <a:ln>
                                <a:noFill/>
                              </a:ln>
                              <a:solidFill>
                                <a:schemeClr val="tx1"/>
                              </a:solidFill>
                              <a:effectLst/>
                              <a:latin typeface="Times New Roman" panose="02020603050405020304" pitchFamily="18" charset="0"/>
                              <a:cs typeface="Times New Roman" panose="02020603050405020304" pitchFamily="18" charset="0"/>
                            </a:rPr>
                            <a:t>36.23</a:t>
                          </a:r>
                          <a:endParaRPr lang="zh-CN" sz="1200" b="1" kern="10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eaLnBrk="0">
                            <a:spcBef>
                              <a:spcPts val="300"/>
                            </a:spcBef>
                            <a:spcAft>
                              <a:spcPts val="300"/>
                            </a:spcAft>
                          </a:pPr>
                          <a:r>
                            <a:rPr lang="en-US" sz="1200" kern="100" dirty="0">
                              <a:ln>
                                <a:noFill/>
                              </a:ln>
                              <a:solidFill>
                                <a:schemeClr val="tx1"/>
                              </a:solidFill>
                              <a:effectLst/>
                              <a:latin typeface="Times New Roman" panose="02020603050405020304" pitchFamily="18" charset="0"/>
                              <a:cs typeface="Times New Roman" panose="02020603050405020304" pitchFamily="18" charset="0"/>
                            </a:rPr>
                            <a:t>30.36</a:t>
                          </a:r>
                          <a:endParaRPr lang="zh-CN" sz="1200" b="1" kern="10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eaLnBrk="0">
                            <a:spcBef>
                              <a:spcPts val="300"/>
                            </a:spcBef>
                            <a:spcAft>
                              <a:spcPts val="300"/>
                            </a:spcAft>
                          </a:pPr>
                          <a:r>
                            <a:rPr lang="en-US" sz="1200" kern="100" dirty="0">
                              <a:ln>
                                <a:noFill/>
                              </a:ln>
                              <a:solidFill>
                                <a:schemeClr val="tx1"/>
                              </a:solidFill>
                              <a:effectLst/>
                              <a:latin typeface="Times New Roman" panose="02020603050405020304" pitchFamily="18" charset="0"/>
                              <a:cs typeface="Times New Roman" panose="02020603050405020304" pitchFamily="18" charset="0"/>
                            </a:rPr>
                            <a:t>2.99</a:t>
                          </a:r>
                          <a:endParaRPr lang="zh-CN" sz="1200" b="1" kern="10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mc:Choice>
        <mc:Fallback xmlns="">
          <p:graphicFrame>
            <p:nvGraphicFramePr>
              <p:cNvPr id="3" name="表格 2"/>
              <p:cNvGraphicFramePr>
                <a:graphicFrameLocks noGrp="1"/>
              </p:cNvGraphicFramePr>
              <p:nvPr>
                <p:extLst>
                  <p:ext uri="{D42A27DB-BD31-4B8C-83A1-F6EECF244321}">
                    <p14:modId xmlns:p14="http://schemas.microsoft.com/office/powerpoint/2010/main" val="3880952798"/>
                  </p:ext>
                </p:extLst>
              </p:nvPr>
            </p:nvGraphicFramePr>
            <p:xfrm>
              <a:off x="50663" y="4557708"/>
              <a:ext cx="2592288" cy="584200"/>
            </p:xfrm>
            <a:graphic>
              <a:graphicData uri="http://schemas.openxmlformats.org/drawingml/2006/table">
                <a:tbl>
                  <a:tblPr firstRow="1" firstCol="1" bandRow="1">
                    <a:tableStyleId>{5C22544A-7EE6-4342-B048-85BDC9FD1C3A}</a:tableStyleId>
                  </a:tblPr>
                  <a:tblGrid>
                    <a:gridCol w="611560"/>
                    <a:gridCol w="504056"/>
                    <a:gridCol w="504056"/>
                    <a:gridCol w="504056"/>
                    <a:gridCol w="468560"/>
                  </a:tblGrid>
                  <a:tr h="292100">
                    <a:tc rowSpan="2">
                      <a:txBody>
                        <a:bodyPr/>
                        <a:lstStyle/>
                        <a:p>
                          <a:endParaRPr lang="zh-CN"/>
                        </a:p>
                      </a:txBody>
                      <a:tcPr marL="68580" marR="68580"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8"/>
                          <a:stretch>
                            <a:fillRect l="-1000" t="-1031" r="-328000" b="-6186"/>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8"/>
                          <a:stretch>
                            <a:fillRect l="-121687" t="-2041" r="-295181" b="-110204"/>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8"/>
                          <a:stretch>
                            <a:fillRect l="-221687" t="-2041" r="-195181" b="-110204"/>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8"/>
                          <a:stretch>
                            <a:fillRect l="-321687" t="-2041" r="-95181" b="-110204"/>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8"/>
                          <a:stretch>
                            <a:fillRect l="-454545" t="-2041" r="-2597" b="-110204"/>
                          </a:stretch>
                        </a:blipFill>
                      </a:tcPr>
                    </a:tc>
                  </a:tr>
                  <a:tr h="292100">
                    <a:tc vMerge="1">
                      <a:txBody>
                        <a:bodyPr/>
                        <a:lstStyle/>
                        <a:p>
                          <a:pPr algn="ctr" eaLnBrk="0">
                            <a:spcBef>
                              <a:spcPts val="300"/>
                            </a:spcBef>
                            <a:spcAft>
                              <a:spcPts val="300"/>
                            </a:spcAft>
                          </a:pPr>
                          <a:endParaRPr lang="zh-CN" sz="1200" b="1"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noFill/>
                      </a:tcPr>
                    </a:tc>
                    <a:tc>
                      <a:txBody>
                        <a:bodyPr/>
                        <a:lstStyle/>
                        <a:p>
                          <a:pPr algn="ctr" eaLnBrk="0">
                            <a:spcBef>
                              <a:spcPts val="300"/>
                            </a:spcBef>
                            <a:spcAft>
                              <a:spcPts val="300"/>
                            </a:spcAft>
                          </a:pPr>
                          <a:r>
                            <a:rPr lang="en-US" sz="1200" kern="100" dirty="0">
                              <a:ln>
                                <a:noFill/>
                              </a:ln>
                              <a:solidFill>
                                <a:schemeClr val="tx1"/>
                              </a:solidFill>
                              <a:effectLst/>
                              <a:latin typeface="Times New Roman" panose="02020603050405020304" pitchFamily="18" charset="0"/>
                              <a:cs typeface="Times New Roman" panose="02020603050405020304" pitchFamily="18" charset="0"/>
                            </a:rPr>
                            <a:t>13.41</a:t>
                          </a:r>
                          <a:endParaRPr lang="zh-CN" sz="1200" b="1" kern="10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eaLnBrk="0">
                            <a:spcBef>
                              <a:spcPts val="300"/>
                            </a:spcBef>
                            <a:spcAft>
                              <a:spcPts val="300"/>
                            </a:spcAft>
                          </a:pPr>
                          <a:r>
                            <a:rPr lang="en-US" sz="1200" kern="100" dirty="0">
                              <a:ln>
                                <a:noFill/>
                              </a:ln>
                              <a:solidFill>
                                <a:schemeClr val="tx1"/>
                              </a:solidFill>
                              <a:effectLst/>
                              <a:latin typeface="Times New Roman" panose="02020603050405020304" pitchFamily="18" charset="0"/>
                              <a:cs typeface="Times New Roman" panose="02020603050405020304" pitchFamily="18" charset="0"/>
                            </a:rPr>
                            <a:t>36.23</a:t>
                          </a:r>
                          <a:endParaRPr lang="zh-CN" sz="1200" b="1" kern="10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eaLnBrk="0">
                            <a:spcBef>
                              <a:spcPts val="300"/>
                            </a:spcBef>
                            <a:spcAft>
                              <a:spcPts val="300"/>
                            </a:spcAft>
                          </a:pPr>
                          <a:r>
                            <a:rPr lang="en-US" sz="1200" kern="100" dirty="0">
                              <a:ln>
                                <a:noFill/>
                              </a:ln>
                              <a:solidFill>
                                <a:schemeClr val="tx1"/>
                              </a:solidFill>
                              <a:effectLst/>
                              <a:latin typeface="Times New Roman" panose="02020603050405020304" pitchFamily="18" charset="0"/>
                              <a:cs typeface="Times New Roman" panose="02020603050405020304" pitchFamily="18" charset="0"/>
                            </a:rPr>
                            <a:t>30.36</a:t>
                          </a:r>
                          <a:endParaRPr lang="zh-CN" sz="1200" b="1" kern="10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eaLnBrk="0">
                            <a:spcBef>
                              <a:spcPts val="300"/>
                            </a:spcBef>
                            <a:spcAft>
                              <a:spcPts val="300"/>
                            </a:spcAft>
                          </a:pPr>
                          <a:r>
                            <a:rPr lang="en-US" sz="1200" kern="100" dirty="0">
                              <a:ln>
                                <a:noFill/>
                              </a:ln>
                              <a:solidFill>
                                <a:schemeClr val="tx1"/>
                              </a:solidFill>
                              <a:effectLst/>
                              <a:latin typeface="Times New Roman" panose="02020603050405020304" pitchFamily="18" charset="0"/>
                              <a:cs typeface="Times New Roman" panose="02020603050405020304" pitchFamily="18" charset="0"/>
                            </a:rPr>
                            <a:t>2.99</a:t>
                          </a:r>
                          <a:endParaRPr lang="zh-CN" sz="1200" b="1" kern="10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mc:Fallback>
      </mc:AlternateContent>
      <p:sp>
        <p:nvSpPr>
          <p:cNvPr id="105" name="矩形 104"/>
          <p:cNvSpPr/>
          <p:nvPr/>
        </p:nvSpPr>
        <p:spPr bwMode="auto">
          <a:xfrm>
            <a:off x="4741340" y="5349321"/>
            <a:ext cx="3926157" cy="1117899"/>
          </a:xfrm>
          <a:prstGeom prst="rect">
            <a:avLst/>
          </a:prstGeom>
          <a:noFill/>
          <a:ln w="38100">
            <a:solidFill>
              <a:srgbClr val="FF0000"/>
            </a:solidFill>
            <a:prstDash val="solid"/>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sp>
        <p:nvSpPr>
          <p:cNvPr id="106" name="文本框 105"/>
          <p:cNvSpPr txBox="1"/>
          <p:nvPr/>
        </p:nvSpPr>
        <p:spPr>
          <a:xfrm>
            <a:off x="5160605" y="5129932"/>
            <a:ext cx="1643070" cy="360000"/>
          </a:xfrm>
          <a:prstGeom prst="rect">
            <a:avLst/>
          </a:prstGeom>
          <a:solidFill>
            <a:schemeClr val="bg1"/>
          </a:solidFill>
          <a:ln>
            <a:solidFill>
              <a:schemeClr val="bg1">
                <a:lumMod val="95000"/>
              </a:schemeClr>
            </a:solidFill>
          </a:ln>
        </p:spPr>
        <p:txBody>
          <a:bodyPr wrap="square" rtlCol="0">
            <a:spAutoFit/>
          </a:bodyPr>
          <a:lstStyle/>
          <a:p>
            <a:r>
              <a:rPr lang="zh-CN" altLang="en-US" b="1" dirty="0" smtClean="0">
                <a:solidFill>
                  <a:srgbClr val="0000FF"/>
                </a:solidFill>
              </a:rPr>
              <a:t>损伤评估结果</a:t>
            </a:r>
            <a:endParaRPr lang="zh-CN" altLang="en-US" b="1" dirty="0">
              <a:solidFill>
                <a:srgbClr val="0000FF"/>
              </a:solidFill>
            </a:endParaRPr>
          </a:p>
        </p:txBody>
      </p:sp>
      <p:pic>
        <p:nvPicPr>
          <p:cNvPr id="98" name="图片 97"/>
          <p:cNvPicPr>
            <a:picLocks noChangeAspect="1"/>
          </p:cNvPicPr>
          <p:nvPr/>
        </p:nvPicPr>
        <p:blipFill rotWithShape="1">
          <a:blip r:embed="rId9" cstate="print">
            <a:extLst>
              <a:ext uri="{28A0092B-C50C-407E-A947-70E740481C1C}">
                <a14:useLocalDpi xmlns:a14="http://schemas.microsoft.com/office/drawing/2010/main" val="0"/>
              </a:ext>
            </a:extLst>
          </a:blip>
          <a:srcRect t="6987"/>
          <a:stretch/>
        </p:blipFill>
        <p:spPr>
          <a:xfrm>
            <a:off x="-30334" y="5150443"/>
            <a:ext cx="4320000" cy="1807886"/>
          </a:xfrm>
          <a:prstGeom prst="rect">
            <a:avLst/>
          </a:prstGeom>
        </p:spPr>
      </p:pic>
      <mc:AlternateContent xmlns:mc="http://schemas.openxmlformats.org/markup-compatibility/2006" xmlns:a14="http://schemas.microsoft.com/office/drawing/2010/main">
        <mc:Choice Requires="a14">
          <p:sp>
            <p:nvSpPr>
              <p:cNvPr id="100" name="矩形 99"/>
              <p:cNvSpPr/>
              <p:nvPr/>
            </p:nvSpPr>
            <p:spPr>
              <a:xfrm>
                <a:off x="-13858" y="3349042"/>
                <a:ext cx="2671360" cy="1160574"/>
              </a:xfrm>
              <a:prstGeom prst="rect">
                <a:avLst/>
              </a:prstGeom>
            </p:spPr>
            <p:txBody>
              <a:bodyPr wrap="square">
                <a:spAutoFit/>
              </a:bodyPr>
              <a:lstStyle/>
              <a:p>
                <a:pPr hangingPunct="0"/>
                <a14:m>
                  <m:oMathPara xmlns:m="http://schemas.openxmlformats.org/officeDocument/2006/math">
                    <m:oMathParaPr>
                      <m:jc m:val="centerGroup"/>
                    </m:oMathParaPr>
                    <m:oMath xmlns:m="http://schemas.openxmlformats.org/officeDocument/2006/math">
                      <m:f>
                        <m:fPr>
                          <m:type m:val="noBar"/>
                          <m:ctrlPr>
                            <a:rPr lang="zh-CN" altLang="en-US" sz="900" i="1" smtClean="0">
                              <a:latin typeface="Cambria Math" panose="02040503050406030204" pitchFamily="18" charset="0"/>
                            </a:rPr>
                          </m:ctrlPr>
                        </m:fPr>
                        <m:num>
                          <m:rad>
                            <m:radPr>
                              <m:degHide m:val="on"/>
                              <m:ctrlPr>
                                <a:rPr lang="zh-CN" altLang="en-US" sz="900" i="1">
                                  <a:latin typeface="Cambria Math" panose="02040503050406030204" pitchFamily="18" charset="0"/>
                                </a:rPr>
                              </m:ctrlPr>
                            </m:radPr>
                            <m:deg/>
                            <m:e>
                              <m:sSup>
                                <m:sSupPr>
                                  <m:ctrlPr>
                                    <a:rPr lang="zh-CN" altLang="en-US" sz="900" i="1">
                                      <a:latin typeface="Cambria Math" panose="02040503050406030204" pitchFamily="18" charset="0"/>
                                    </a:rPr>
                                  </m:ctrlPr>
                                </m:sSupPr>
                                <m:e>
                                  <m:r>
                                    <a:rPr lang="zh-CN" altLang="en-US" sz="900" i="1">
                                      <a:latin typeface="Cambria Math" panose="02040503050406030204" pitchFamily="18" charset="0"/>
                                    </a:rPr>
                                    <m:t>𝑥</m:t>
                                  </m:r>
                                </m:e>
                                <m:sup>
                                  <m:r>
                                    <a:rPr lang="zh-CN" altLang="en-US" sz="900" i="0">
                                      <a:latin typeface="Cambria Math" panose="02040503050406030204" pitchFamily="18" charset="0"/>
                                    </a:rPr>
                                    <m:t>2</m:t>
                                  </m:r>
                                </m:sup>
                              </m:sSup>
                              <m:r>
                                <a:rPr lang="zh-CN" altLang="en-US" sz="900" i="0">
                                  <a:latin typeface="Cambria Math" panose="02040503050406030204" pitchFamily="18" charset="0"/>
                                </a:rPr>
                                <m:t>+</m:t>
                              </m:r>
                              <m:sSup>
                                <m:sSupPr>
                                  <m:ctrlPr>
                                    <a:rPr lang="zh-CN" altLang="en-US" sz="900" i="1">
                                      <a:latin typeface="Cambria Math" panose="02040503050406030204" pitchFamily="18" charset="0"/>
                                    </a:rPr>
                                  </m:ctrlPr>
                                </m:sSupPr>
                                <m:e>
                                  <m:r>
                                    <a:rPr lang="zh-CN" altLang="en-US" sz="900" i="1">
                                      <a:latin typeface="Cambria Math" panose="02040503050406030204" pitchFamily="18" charset="0"/>
                                    </a:rPr>
                                    <m:t>𝑦</m:t>
                                  </m:r>
                                </m:e>
                                <m:sup>
                                  <m:r>
                                    <a:rPr lang="zh-CN" altLang="en-US" sz="900" i="0">
                                      <a:latin typeface="Cambria Math" panose="02040503050406030204" pitchFamily="18" charset="0"/>
                                    </a:rPr>
                                    <m:t>2</m:t>
                                  </m:r>
                                </m:sup>
                              </m:sSup>
                            </m:e>
                          </m:rad>
                          <m:r>
                            <a:rPr lang="en-US" altLang="zh-CN" sz="900" b="0" i="1" smtClean="0">
                              <a:latin typeface="Cambria Math" panose="02040503050406030204" pitchFamily="18" charset="0"/>
                            </a:rPr>
                            <m:t>+</m:t>
                          </m:r>
                          <m:rad>
                            <m:radPr>
                              <m:degHide m:val="on"/>
                              <m:ctrlPr>
                                <a:rPr lang="zh-CN" altLang="en-US" sz="900" i="1">
                                  <a:latin typeface="Cambria Math" panose="02040503050406030204" pitchFamily="18" charset="0"/>
                                </a:rPr>
                              </m:ctrlPr>
                            </m:radPr>
                            <m:deg/>
                            <m:e>
                              <m:sSup>
                                <m:sSupPr>
                                  <m:ctrlPr>
                                    <a:rPr lang="zh-CN" altLang="en-US" sz="900" i="1">
                                      <a:latin typeface="Cambria Math" panose="02040503050406030204" pitchFamily="18" charset="0"/>
                                    </a:rPr>
                                  </m:ctrlPr>
                                </m:sSupPr>
                                <m:e>
                                  <m:d>
                                    <m:dPr>
                                      <m:ctrlPr>
                                        <a:rPr lang="zh-CN" altLang="en-US" sz="900" i="1">
                                          <a:latin typeface="Cambria Math" panose="02040503050406030204" pitchFamily="18" charset="0"/>
                                        </a:rPr>
                                      </m:ctrlPr>
                                    </m:dPr>
                                    <m:e>
                                      <m:sSub>
                                        <m:sSubPr>
                                          <m:ctrlPr>
                                            <a:rPr lang="zh-CN" altLang="en-US" sz="900" i="1">
                                              <a:latin typeface="Cambria Math" panose="02040503050406030204" pitchFamily="18" charset="0"/>
                                            </a:rPr>
                                          </m:ctrlPr>
                                        </m:sSubPr>
                                        <m:e>
                                          <m:r>
                                            <a:rPr lang="zh-CN" altLang="en-US" sz="900" i="1">
                                              <a:latin typeface="Cambria Math" panose="02040503050406030204" pitchFamily="18" charset="0"/>
                                            </a:rPr>
                                            <m:t>𝑥</m:t>
                                          </m:r>
                                        </m:e>
                                        <m:sub>
                                          <m:r>
                                            <a:rPr lang="zh-CN" altLang="en-US" sz="900" i="0">
                                              <a:latin typeface="Cambria Math" panose="02040503050406030204" pitchFamily="18" charset="0"/>
                                            </a:rPr>
                                            <m:t>1</m:t>
                                          </m:r>
                                        </m:sub>
                                      </m:sSub>
                                      <m:r>
                                        <a:rPr lang="zh-CN" altLang="en-US" sz="900" i="0">
                                          <a:latin typeface="Cambria Math" panose="02040503050406030204" pitchFamily="18" charset="0"/>
                                        </a:rPr>
                                        <m:t>−</m:t>
                                      </m:r>
                                      <m:r>
                                        <a:rPr lang="zh-CN" altLang="en-US" sz="900" i="1">
                                          <a:latin typeface="Cambria Math" panose="02040503050406030204" pitchFamily="18" charset="0"/>
                                        </a:rPr>
                                        <m:t>𝑥</m:t>
                                      </m:r>
                                    </m:e>
                                  </m:d>
                                </m:e>
                                <m:sup>
                                  <m:r>
                                    <a:rPr lang="zh-CN" altLang="en-US" sz="900" i="0">
                                      <a:latin typeface="Cambria Math" panose="02040503050406030204" pitchFamily="18" charset="0"/>
                                    </a:rPr>
                                    <m:t>2</m:t>
                                  </m:r>
                                </m:sup>
                              </m:sSup>
                              <m:r>
                                <a:rPr lang="zh-CN" altLang="en-US" sz="900" i="0">
                                  <a:latin typeface="Cambria Math" panose="02040503050406030204" pitchFamily="18" charset="0"/>
                                </a:rPr>
                                <m:t>+</m:t>
                              </m:r>
                              <m:sSup>
                                <m:sSupPr>
                                  <m:ctrlPr>
                                    <a:rPr lang="zh-CN" altLang="en-US" sz="900" i="1">
                                      <a:latin typeface="Cambria Math" panose="02040503050406030204" pitchFamily="18" charset="0"/>
                                    </a:rPr>
                                  </m:ctrlPr>
                                </m:sSupPr>
                                <m:e>
                                  <m:d>
                                    <m:dPr>
                                      <m:ctrlPr>
                                        <a:rPr lang="zh-CN" altLang="en-US" sz="900" i="1">
                                          <a:latin typeface="Cambria Math" panose="02040503050406030204" pitchFamily="18" charset="0"/>
                                        </a:rPr>
                                      </m:ctrlPr>
                                    </m:dPr>
                                    <m:e>
                                      <m:sSub>
                                        <m:sSubPr>
                                          <m:ctrlPr>
                                            <a:rPr lang="zh-CN" altLang="en-US" sz="900" i="1">
                                              <a:latin typeface="Cambria Math" panose="02040503050406030204" pitchFamily="18" charset="0"/>
                                            </a:rPr>
                                          </m:ctrlPr>
                                        </m:sSubPr>
                                        <m:e>
                                          <m:r>
                                            <a:rPr lang="zh-CN" altLang="en-US" sz="900" i="1">
                                              <a:latin typeface="Cambria Math" panose="02040503050406030204" pitchFamily="18" charset="0"/>
                                            </a:rPr>
                                            <m:t>𝑦</m:t>
                                          </m:r>
                                        </m:e>
                                        <m:sub>
                                          <m:r>
                                            <a:rPr lang="zh-CN" altLang="en-US" sz="900" i="0">
                                              <a:latin typeface="Cambria Math" panose="02040503050406030204" pitchFamily="18" charset="0"/>
                                            </a:rPr>
                                            <m:t>1</m:t>
                                          </m:r>
                                        </m:sub>
                                      </m:sSub>
                                      <m:r>
                                        <a:rPr lang="zh-CN" altLang="en-US" sz="900" i="0">
                                          <a:latin typeface="Cambria Math" panose="02040503050406030204" pitchFamily="18" charset="0"/>
                                        </a:rPr>
                                        <m:t>−</m:t>
                                      </m:r>
                                      <m:r>
                                        <a:rPr lang="zh-CN" altLang="en-US" sz="900" i="1">
                                          <a:latin typeface="Cambria Math" panose="02040503050406030204" pitchFamily="18" charset="0"/>
                                        </a:rPr>
                                        <m:t>𝑦</m:t>
                                      </m:r>
                                    </m:e>
                                  </m:d>
                                </m:e>
                                <m:sup>
                                  <m:r>
                                    <a:rPr lang="zh-CN" altLang="en-US" sz="900" i="0">
                                      <a:latin typeface="Cambria Math" panose="02040503050406030204" pitchFamily="18" charset="0"/>
                                    </a:rPr>
                                    <m:t>2</m:t>
                                  </m:r>
                                </m:sup>
                              </m:sSup>
                            </m:e>
                          </m:rad>
                          <m:r>
                            <a:rPr lang="zh-CN" altLang="en-US" sz="900" i="0">
                              <a:latin typeface="Cambria Math" panose="02040503050406030204" pitchFamily="18" charset="0"/>
                            </a:rPr>
                            <m:t>=</m:t>
                          </m:r>
                          <m:r>
                            <a:rPr lang="zh-CN" altLang="en-US" sz="900" i="1">
                              <a:latin typeface="Cambria Math" panose="02040503050406030204" pitchFamily="18" charset="0"/>
                            </a:rPr>
                            <m:t>𝑣</m:t>
                          </m:r>
                          <m:r>
                            <a:rPr lang="zh-CN" altLang="en-US" sz="900" i="0">
                              <a:latin typeface="Cambria Math" panose="02040503050406030204" pitchFamily="18" charset="0"/>
                            </a:rPr>
                            <m:t>⋅∆</m:t>
                          </m:r>
                          <m:sSub>
                            <m:sSubPr>
                              <m:ctrlPr>
                                <a:rPr lang="zh-CN" altLang="en-US" sz="900" i="1">
                                  <a:latin typeface="Cambria Math" panose="02040503050406030204" pitchFamily="18" charset="0"/>
                                </a:rPr>
                              </m:ctrlPr>
                            </m:sSubPr>
                            <m:e>
                              <m:r>
                                <a:rPr lang="zh-CN" altLang="en-US" sz="900" i="1">
                                  <a:latin typeface="Cambria Math" panose="02040503050406030204" pitchFamily="18" charset="0"/>
                                </a:rPr>
                                <m:t>𝑡</m:t>
                              </m:r>
                            </m:e>
                            <m:sub>
                              <m:r>
                                <a:rPr lang="zh-CN" altLang="en-US" sz="900" i="0">
                                  <a:latin typeface="Cambria Math" panose="02040503050406030204" pitchFamily="18" charset="0"/>
                                </a:rPr>
                                <m:t>01</m:t>
                              </m:r>
                            </m:sub>
                          </m:sSub>
                          <m:r>
                            <a:rPr lang="zh-CN" altLang="en-US" sz="900" i="0">
                              <a:latin typeface="Cambria Math" panose="02040503050406030204" pitchFamily="18" charset="0"/>
                            </a:rPr>
                            <m:t>+</m:t>
                          </m:r>
                          <m:f>
                            <m:fPr>
                              <m:ctrlPr>
                                <a:rPr lang="zh-CN" altLang="en-US" sz="900" i="1">
                                  <a:latin typeface="Cambria Math" panose="02040503050406030204" pitchFamily="18" charset="0"/>
                                </a:rPr>
                              </m:ctrlPr>
                            </m:fPr>
                            <m:num>
                              <m:rad>
                                <m:radPr>
                                  <m:degHide m:val="on"/>
                                  <m:ctrlPr>
                                    <a:rPr lang="zh-CN" altLang="en-US" sz="900" i="1">
                                      <a:latin typeface="Cambria Math" panose="02040503050406030204" pitchFamily="18" charset="0"/>
                                    </a:rPr>
                                  </m:ctrlPr>
                                </m:radPr>
                                <m:deg/>
                                <m:e>
                                  <m:r>
                                    <a:rPr lang="zh-CN" altLang="en-US" sz="900" i="0">
                                      <a:latin typeface="Cambria Math" panose="02040503050406030204" pitchFamily="18" charset="0"/>
                                    </a:rPr>
                                    <m:t>2</m:t>
                                  </m:r>
                                </m:e>
                              </m:rad>
                            </m:num>
                            <m:den>
                              <m:r>
                                <a:rPr lang="zh-CN" altLang="en-US" sz="900" i="0">
                                  <a:latin typeface="Cambria Math" panose="02040503050406030204" pitchFamily="18" charset="0"/>
                                </a:rPr>
                                <m:t>2</m:t>
                              </m:r>
                            </m:den>
                          </m:f>
                          <m:r>
                            <a:rPr lang="zh-CN" altLang="en-US" sz="900" i="1">
                              <a:latin typeface="Cambria Math" panose="02040503050406030204" pitchFamily="18" charset="0"/>
                            </a:rPr>
                            <m:t>𝑑</m:t>
                          </m:r>
                        </m:num>
                        <m:den>
                          <m:eqArr>
                            <m:eqArrPr>
                              <m:ctrlPr>
                                <a:rPr lang="zh-CN" altLang="en-US" sz="900" i="1">
                                  <a:latin typeface="Cambria Math" panose="02040503050406030204" pitchFamily="18" charset="0"/>
                                </a:rPr>
                              </m:ctrlPr>
                            </m:eqArrPr>
                            <m:e>
                              <m:r>
                                <a:rPr lang="zh-CN" altLang="en-US" sz="900" i="0">
                                  <a:latin typeface="Cambria Math" panose="02040503050406030204" pitchFamily="18" charset="0"/>
                                </a:rPr>
                                <m:t>&amp;</m:t>
                              </m:r>
                              <m:rad>
                                <m:radPr>
                                  <m:degHide m:val="on"/>
                                  <m:ctrlPr>
                                    <a:rPr lang="zh-CN" altLang="en-US" sz="900" i="1">
                                      <a:latin typeface="Cambria Math" panose="02040503050406030204" pitchFamily="18" charset="0"/>
                                    </a:rPr>
                                  </m:ctrlPr>
                                </m:radPr>
                                <m:deg/>
                                <m:e>
                                  <m:sSup>
                                    <m:sSupPr>
                                      <m:ctrlPr>
                                        <a:rPr lang="zh-CN" altLang="en-US" sz="900" i="1">
                                          <a:latin typeface="Cambria Math" panose="02040503050406030204" pitchFamily="18" charset="0"/>
                                        </a:rPr>
                                      </m:ctrlPr>
                                    </m:sSupPr>
                                    <m:e>
                                      <m:r>
                                        <a:rPr lang="zh-CN" altLang="en-US" sz="900" i="1">
                                          <a:latin typeface="Cambria Math" panose="02040503050406030204" pitchFamily="18" charset="0"/>
                                        </a:rPr>
                                        <m:t>𝑥</m:t>
                                      </m:r>
                                    </m:e>
                                    <m:sup>
                                      <m:r>
                                        <a:rPr lang="zh-CN" altLang="en-US" sz="900" i="0">
                                          <a:latin typeface="Cambria Math" panose="02040503050406030204" pitchFamily="18" charset="0"/>
                                        </a:rPr>
                                        <m:t>2</m:t>
                                      </m:r>
                                    </m:sup>
                                  </m:sSup>
                                  <m:r>
                                    <a:rPr lang="zh-CN" altLang="en-US" sz="900" i="0">
                                      <a:latin typeface="Cambria Math" panose="02040503050406030204" pitchFamily="18" charset="0"/>
                                    </a:rPr>
                                    <m:t>+</m:t>
                                  </m:r>
                                  <m:sSup>
                                    <m:sSupPr>
                                      <m:ctrlPr>
                                        <a:rPr lang="zh-CN" altLang="en-US" sz="900" i="1">
                                          <a:latin typeface="Cambria Math" panose="02040503050406030204" pitchFamily="18" charset="0"/>
                                        </a:rPr>
                                      </m:ctrlPr>
                                    </m:sSupPr>
                                    <m:e>
                                      <m:r>
                                        <a:rPr lang="zh-CN" altLang="en-US" sz="900" i="1">
                                          <a:latin typeface="Cambria Math" panose="02040503050406030204" pitchFamily="18" charset="0"/>
                                        </a:rPr>
                                        <m:t>𝑦</m:t>
                                      </m:r>
                                    </m:e>
                                    <m:sup>
                                      <m:r>
                                        <a:rPr lang="zh-CN" altLang="en-US" sz="900" i="0">
                                          <a:latin typeface="Cambria Math" panose="02040503050406030204" pitchFamily="18" charset="0"/>
                                        </a:rPr>
                                        <m:t>2</m:t>
                                      </m:r>
                                    </m:sup>
                                  </m:sSup>
                                </m:e>
                              </m:rad>
                              <m:r>
                                <a:rPr lang="zh-CN" altLang="en-US" sz="900" i="0">
                                  <a:latin typeface="Cambria Math" panose="02040503050406030204" pitchFamily="18" charset="0"/>
                                </a:rPr>
                                <m:t>+</m:t>
                              </m:r>
                              <m:rad>
                                <m:radPr>
                                  <m:degHide m:val="on"/>
                                  <m:ctrlPr>
                                    <a:rPr lang="zh-CN" altLang="en-US" sz="900" i="1">
                                      <a:latin typeface="Cambria Math" panose="02040503050406030204" pitchFamily="18" charset="0"/>
                                    </a:rPr>
                                  </m:ctrlPr>
                                </m:radPr>
                                <m:deg/>
                                <m:e>
                                  <m:sSup>
                                    <m:sSupPr>
                                      <m:ctrlPr>
                                        <a:rPr lang="zh-CN" altLang="en-US" sz="900" i="1">
                                          <a:latin typeface="Cambria Math" panose="02040503050406030204" pitchFamily="18" charset="0"/>
                                        </a:rPr>
                                      </m:ctrlPr>
                                    </m:sSupPr>
                                    <m:e>
                                      <m:d>
                                        <m:dPr>
                                          <m:ctrlPr>
                                            <a:rPr lang="zh-CN" altLang="en-US" sz="900" i="1">
                                              <a:latin typeface="Cambria Math" panose="02040503050406030204" pitchFamily="18" charset="0"/>
                                            </a:rPr>
                                          </m:ctrlPr>
                                        </m:dPr>
                                        <m:e>
                                          <m:sSub>
                                            <m:sSubPr>
                                              <m:ctrlPr>
                                                <a:rPr lang="zh-CN" altLang="en-US" sz="900" i="1">
                                                  <a:latin typeface="Cambria Math" panose="02040503050406030204" pitchFamily="18" charset="0"/>
                                                </a:rPr>
                                              </m:ctrlPr>
                                            </m:sSubPr>
                                            <m:e>
                                              <m:r>
                                                <a:rPr lang="zh-CN" altLang="en-US" sz="900" i="1">
                                                  <a:latin typeface="Cambria Math" panose="02040503050406030204" pitchFamily="18" charset="0"/>
                                                </a:rPr>
                                                <m:t>𝑥</m:t>
                                              </m:r>
                                            </m:e>
                                            <m:sub>
                                              <m:r>
                                                <a:rPr lang="zh-CN" altLang="en-US" sz="900" i="0">
                                                  <a:latin typeface="Cambria Math" panose="02040503050406030204" pitchFamily="18" charset="0"/>
                                                </a:rPr>
                                                <m:t>2</m:t>
                                              </m:r>
                                            </m:sub>
                                          </m:sSub>
                                          <m:r>
                                            <a:rPr lang="zh-CN" altLang="en-US" sz="900" i="0">
                                              <a:latin typeface="Cambria Math" panose="02040503050406030204" pitchFamily="18" charset="0"/>
                                            </a:rPr>
                                            <m:t>−</m:t>
                                          </m:r>
                                          <m:r>
                                            <a:rPr lang="zh-CN" altLang="en-US" sz="900" i="1">
                                              <a:latin typeface="Cambria Math" panose="02040503050406030204" pitchFamily="18" charset="0"/>
                                            </a:rPr>
                                            <m:t>𝑥</m:t>
                                          </m:r>
                                        </m:e>
                                      </m:d>
                                    </m:e>
                                    <m:sup>
                                      <m:r>
                                        <a:rPr lang="zh-CN" altLang="en-US" sz="900" i="0">
                                          <a:latin typeface="Cambria Math" panose="02040503050406030204" pitchFamily="18" charset="0"/>
                                        </a:rPr>
                                        <m:t>2</m:t>
                                      </m:r>
                                    </m:sup>
                                  </m:sSup>
                                  <m:r>
                                    <a:rPr lang="zh-CN" altLang="en-US" sz="900" i="0">
                                      <a:latin typeface="Cambria Math" panose="02040503050406030204" pitchFamily="18" charset="0"/>
                                    </a:rPr>
                                    <m:t>+</m:t>
                                  </m:r>
                                  <m:sSup>
                                    <m:sSupPr>
                                      <m:ctrlPr>
                                        <a:rPr lang="zh-CN" altLang="en-US" sz="900" i="1">
                                          <a:latin typeface="Cambria Math" panose="02040503050406030204" pitchFamily="18" charset="0"/>
                                        </a:rPr>
                                      </m:ctrlPr>
                                    </m:sSupPr>
                                    <m:e>
                                      <m:d>
                                        <m:dPr>
                                          <m:ctrlPr>
                                            <a:rPr lang="zh-CN" altLang="en-US" sz="900" i="1">
                                              <a:latin typeface="Cambria Math" panose="02040503050406030204" pitchFamily="18" charset="0"/>
                                            </a:rPr>
                                          </m:ctrlPr>
                                        </m:dPr>
                                        <m:e>
                                          <m:sSub>
                                            <m:sSubPr>
                                              <m:ctrlPr>
                                                <a:rPr lang="zh-CN" altLang="en-US" sz="900" i="1">
                                                  <a:latin typeface="Cambria Math" panose="02040503050406030204" pitchFamily="18" charset="0"/>
                                                </a:rPr>
                                              </m:ctrlPr>
                                            </m:sSubPr>
                                            <m:e>
                                              <m:r>
                                                <a:rPr lang="zh-CN" altLang="en-US" sz="900" i="1">
                                                  <a:latin typeface="Cambria Math" panose="02040503050406030204" pitchFamily="18" charset="0"/>
                                                </a:rPr>
                                                <m:t>𝑦</m:t>
                                              </m:r>
                                            </m:e>
                                            <m:sub>
                                              <m:r>
                                                <a:rPr lang="zh-CN" altLang="en-US" sz="900" i="0">
                                                  <a:latin typeface="Cambria Math" panose="02040503050406030204" pitchFamily="18" charset="0"/>
                                                </a:rPr>
                                                <m:t>2</m:t>
                                              </m:r>
                                            </m:sub>
                                          </m:sSub>
                                          <m:r>
                                            <a:rPr lang="zh-CN" altLang="en-US" sz="900" i="0">
                                              <a:latin typeface="Cambria Math" panose="02040503050406030204" pitchFamily="18" charset="0"/>
                                            </a:rPr>
                                            <m:t>−</m:t>
                                          </m:r>
                                          <m:r>
                                            <a:rPr lang="zh-CN" altLang="en-US" sz="900" i="1">
                                              <a:latin typeface="Cambria Math" panose="02040503050406030204" pitchFamily="18" charset="0"/>
                                            </a:rPr>
                                            <m:t>𝑦</m:t>
                                          </m:r>
                                        </m:e>
                                      </m:d>
                                    </m:e>
                                    <m:sup>
                                      <m:r>
                                        <a:rPr lang="zh-CN" altLang="en-US" sz="900" i="0">
                                          <a:latin typeface="Cambria Math" panose="02040503050406030204" pitchFamily="18" charset="0"/>
                                        </a:rPr>
                                        <m:t>2</m:t>
                                      </m:r>
                                    </m:sup>
                                  </m:sSup>
                                </m:e>
                              </m:rad>
                              <m:r>
                                <a:rPr lang="zh-CN" altLang="en-US" sz="900" i="0">
                                  <a:latin typeface="Cambria Math" panose="02040503050406030204" pitchFamily="18" charset="0"/>
                                </a:rPr>
                                <m:t>=</m:t>
                              </m:r>
                              <m:r>
                                <a:rPr lang="zh-CN" altLang="en-US" sz="900" i="1">
                                  <a:latin typeface="Cambria Math" panose="02040503050406030204" pitchFamily="18" charset="0"/>
                                </a:rPr>
                                <m:t>𝑣</m:t>
                              </m:r>
                              <m:r>
                                <a:rPr lang="zh-CN" altLang="en-US" sz="900" i="0">
                                  <a:latin typeface="Cambria Math" panose="02040503050406030204" pitchFamily="18" charset="0"/>
                                </a:rPr>
                                <m:t>⋅∆</m:t>
                              </m:r>
                              <m:sSub>
                                <m:sSubPr>
                                  <m:ctrlPr>
                                    <a:rPr lang="zh-CN" altLang="en-US" sz="900" i="1">
                                      <a:latin typeface="Cambria Math" panose="02040503050406030204" pitchFamily="18" charset="0"/>
                                    </a:rPr>
                                  </m:ctrlPr>
                                </m:sSubPr>
                                <m:e>
                                  <m:r>
                                    <a:rPr lang="zh-CN" altLang="en-US" sz="900" i="1">
                                      <a:latin typeface="Cambria Math" panose="02040503050406030204" pitchFamily="18" charset="0"/>
                                    </a:rPr>
                                    <m:t>𝑡</m:t>
                                  </m:r>
                                </m:e>
                                <m:sub>
                                  <m:r>
                                    <a:rPr lang="zh-CN" altLang="en-US" sz="900" i="0">
                                      <a:latin typeface="Cambria Math" panose="02040503050406030204" pitchFamily="18" charset="0"/>
                                    </a:rPr>
                                    <m:t>02</m:t>
                                  </m:r>
                                </m:sub>
                              </m:sSub>
                              <m:r>
                                <a:rPr lang="zh-CN" altLang="en-US" sz="900" i="0">
                                  <a:latin typeface="Cambria Math" panose="02040503050406030204" pitchFamily="18" charset="0"/>
                                </a:rPr>
                                <m:t>+</m:t>
                              </m:r>
                              <m:f>
                                <m:fPr>
                                  <m:ctrlPr>
                                    <a:rPr lang="zh-CN" altLang="en-US" sz="900" i="1">
                                      <a:latin typeface="Cambria Math" panose="02040503050406030204" pitchFamily="18" charset="0"/>
                                    </a:rPr>
                                  </m:ctrlPr>
                                </m:fPr>
                                <m:num>
                                  <m:rad>
                                    <m:radPr>
                                      <m:degHide m:val="on"/>
                                      <m:ctrlPr>
                                        <a:rPr lang="zh-CN" altLang="en-US" sz="900" i="1">
                                          <a:latin typeface="Cambria Math" panose="02040503050406030204" pitchFamily="18" charset="0"/>
                                        </a:rPr>
                                      </m:ctrlPr>
                                    </m:radPr>
                                    <m:deg/>
                                    <m:e>
                                      <m:r>
                                        <a:rPr lang="zh-CN" altLang="en-US" sz="900" i="0">
                                          <a:latin typeface="Cambria Math" panose="02040503050406030204" pitchFamily="18" charset="0"/>
                                        </a:rPr>
                                        <m:t>2</m:t>
                                      </m:r>
                                    </m:e>
                                  </m:rad>
                                </m:num>
                                <m:den>
                                  <m:r>
                                    <a:rPr lang="zh-CN" altLang="en-US" sz="900" i="0">
                                      <a:latin typeface="Cambria Math" panose="02040503050406030204" pitchFamily="18" charset="0"/>
                                    </a:rPr>
                                    <m:t>2</m:t>
                                  </m:r>
                                </m:den>
                              </m:f>
                              <m:r>
                                <a:rPr lang="zh-CN" altLang="en-US" sz="900" i="1">
                                  <a:latin typeface="Cambria Math" panose="02040503050406030204" pitchFamily="18" charset="0"/>
                                </a:rPr>
                                <m:t>𝑑</m:t>
                              </m:r>
                            </m:e>
                            <m:e>
                              <m:r>
                                <a:rPr lang="zh-CN" altLang="en-US" sz="900" i="0">
                                  <a:latin typeface="Cambria Math" panose="02040503050406030204" pitchFamily="18" charset="0"/>
                                </a:rPr>
                                <m:t>&amp;</m:t>
                              </m:r>
                              <m:rad>
                                <m:radPr>
                                  <m:degHide m:val="on"/>
                                  <m:ctrlPr>
                                    <a:rPr lang="zh-CN" altLang="en-US" sz="900" i="1">
                                      <a:latin typeface="Cambria Math" panose="02040503050406030204" pitchFamily="18" charset="0"/>
                                    </a:rPr>
                                  </m:ctrlPr>
                                </m:radPr>
                                <m:deg/>
                                <m:e>
                                  <m:sSup>
                                    <m:sSupPr>
                                      <m:ctrlPr>
                                        <a:rPr lang="zh-CN" altLang="en-US" sz="900" i="1">
                                          <a:latin typeface="Cambria Math" panose="02040503050406030204" pitchFamily="18" charset="0"/>
                                        </a:rPr>
                                      </m:ctrlPr>
                                    </m:sSupPr>
                                    <m:e>
                                      <m:r>
                                        <a:rPr lang="zh-CN" altLang="en-US" sz="900" i="1">
                                          <a:latin typeface="Cambria Math" panose="02040503050406030204" pitchFamily="18" charset="0"/>
                                        </a:rPr>
                                        <m:t>𝑥</m:t>
                                      </m:r>
                                    </m:e>
                                    <m:sup>
                                      <m:r>
                                        <a:rPr lang="zh-CN" altLang="en-US" sz="900" i="0">
                                          <a:latin typeface="Cambria Math" panose="02040503050406030204" pitchFamily="18" charset="0"/>
                                        </a:rPr>
                                        <m:t>2</m:t>
                                      </m:r>
                                    </m:sup>
                                  </m:sSup>
                                  <m:r>
                                    <a:rPr lang="zh-CN" altLang="en-US" sz="900" i="0">
                                      <a:latin typeface="Cambria Math" panose="02040503050406030204" pitchFamily="18" charset="0"/>
                                    </a:rPr>
                                    <m:t>+</m:t>
                                  </m:r>
                                  <m:sSup>
                                    <m:sSupPr>
                                      <m:ctrlPr>
                                        <a:rPr lang="zh-CN" altLang="en-US" sz="900" i="1">
                                          <a:latin typeface="Cambria Math" panose="02040503050406030204" pitchFamily="18" charset="0"/>
                                        </a:rPr>
                                      </m:ctrlPr>
                                    </m:sSupPr>
                                    <m:e>
                                      <m:r>
                                        <a:rPr lang="zh-CN" altLang="en-US" sz="900" i="1">
                                          <a:latin typeface="Cambria Math" panose="02040503050406030204" pitchFamily="18" charset="0"/>
                                        </a:rPr>
                                        <m:t>𝑦</m:t>
                                      </m:r>
                                    </m:e>
                                    <m:sup>
                                      <m:r>
                                        <a:rPr lang="zh-CN" altLang="en-US" sz="900" i="0">
                                          <a:latin typeface="Cambria Math" panose="02040503050406030204" pitchFamily="18" charset="0"/>
                                        </a:rPr>
                                        <m:t>2</m:t>
                                      </m:r>
                                    </m:sup>
                                  </m:sSup>
                                </m:e>
                              </m:rad>
                              <m:r>
                                <a:rPr lang="zh-CN" altLang="en-US" sz="900" i="0">
                                  <a:latin typeface="Cambria Math" panose="02040503050406030204" pitchFamily="18" charset="0"/>
                                </a:rPr>
                                <m:t>+</m:t>
                              </m:r>
                              <m:rad>
                                <m:radPr>
                                  <m:degHide m:val="on"/>
                                  <m:ctrlPr>
                                    <a:rPr lang="zh-CN" altLang="en-US" sz="900" i="1">
                                      <a:latin typeface="Cambria Math" panose="02040503050406030204" pitchFamily="18" charset="0"/>
                                    </a:rPr>
                                  </m:ctrlPr>
                                </m:radPr>
                                <m:deg/>
                                <m:e>
                                  <m:sSup>
                                    <m:sSupPr>
                                      <m:ctrlPr>
                                        <a:rPr lang="zh-CN" altLang="en-US" sz="900" i="1">
                                          <a:latin typeface="Cambria Math" panose="02040503050406030204" pitchFamily="18" charset="0"/>
                                        </a:rPr>
                                      </m:ctrlPr>
                                    </m:sSupPr>
                                    <m:e>
                                      <m:d>
                                        <m:dPr>
                                          <m:ctrlPr>
                                            <a:rPr lang="zh-CN" altLang="en-US" sz="900" i="1">
                                              <a:latin typeface="Cambria Math" panose="02040503050406030204" pitchFamily="18" charset="0"/>
                                            </a:rPr>
                                          </m:ctrlPr>
                                        </m:dPr>
                                        <m:e>
                                          <m:sSub>
                                            <m:sSubPr>
                                              <m:ctrlPr>
                                                <a:rPr lang="zh-CN" altLang="en-US" sz="900" i="1">
                                                  <a:latin typeface="Cambria Math" panose="02040503050406030204" pitchFamily="18" charset="0"/>
                                                </a:rPr>
                                              </m:ctrlPr>
                                            </m:sSubPr>
                                            <m:e>
                                              <m:r>
                                                <a:rPr lang="zh-CN" altLang="en-US" sz="900" i="1">
                                                  <a:latin typeface="Cambria Math" panose="02040503050406030204" pitchFamily="18" charset="0"/>
                                                </a:rPr>
                                                <m:t>𝑥</m:t>
                                              </m:r>
                                            </m:e>
                                            <m:sub>
                                              <m:r>
                                                <a:rPr lang="zh-CN" altLang="en-US" sz="900" i="0">
                                                  <a:latin typeface="Cambria Math" panose="02040503050406030204" pitchFamily="18" charset="0"/>
                                                </a:rPr>
                                                <m:t>3</m:t>
                                              </m:r>
                                            </m:sub>
                                          </m:sSub>
                                          <m:r>
                                            <a:rPr lang="zh-CN" altLang="en-US" sz="900" i="0">
                                              <a:latin typeface="Cambria Math" panose="02040503050406030204" pitchFamily="18" charset="0"/>
                                            </a:rPr>
                                            <m:t>−</m:t>
                                          </m:r>
                                          <m:r>
                                            <a:rPr lang="zh-CN" altLang="en-US" sz="900" i="1">
                                              <a:latin typeface="Cambria Math" panose="02040503050406030204" pitchFamily="18" charset="0"/>
                                            </a:rPr>
                                            <m:t>𝑥</m:t>
                                          </m:r>
                                        </m:e>
                                      </m:d>
                                    </m:e>
                                    <m:sup>
                                      <m:r>
                                        <a:rPr lang="zh-CN" altLang="en-US" sz="900" i="0">
                                          <a:latin typeface="Cambria Math" panose="02040503050406030204" pitchFamily="18" charset="0"/>
                                        </a:rPr>
                                        <m:t>2</m:t>
                                      </m:r>
                                    </m:sup>
                                  </m:sSup>
                                  <m:r>
                                    <a:rPr lang="zh-CN" altLang="en-US" sz="900" i="0">
                                      <a:latin typeface="Cambria Math" panose="02040503050406030204" pitchFamily="18" charset="0"/>
                                    </a:rPr>
                                    <m:t>+</m:t>
                                  </m:r>
                                  <m:sSup>
                                    <m:sSupPr>
                                      <m:ctrlPr>
                                        <a:rPr lang="zh-CN" altLang="en-US" sz="900" i="1">
                                          <a:latin typeface="Cambria Math" panose="02040503050406030204" pitchFamily="18" charset="0"/>
                                        </a:rPr>
                                      </m:ctrlPr>
                                    </m:sSupPr>
                                    <m:e>
                                      <m:d>
                                        <m:dPr>
                                          <m:ctrlPr>
                                            <a:rPr lang="zh-CN" altLang="en-US" sz="900" i="1">
                                              <a:latin typeface="Cambria Math" panose="02040503050406030204" pitchFamily="18" charset="0"/>
                                            </a:rPr>
                                          </m:ctrlPr>
                                        </m:dPr>
                                        <m:e>
                                          <m:sSub>
                                            <m:sSubPr>
                                              <m:ctrlPr>
                                                <a:rPr lang="zh-CN" altLang="en-US" sz="900" i="1">
                                                  <a:latin typeface="Cambria Math" panose="02040503050406030204" pitchFamily="18" charset="0"/>
                                                </a:rPr>
                                              </m:ctrlPr>
                                            </m:sSubPr>
                                            <m:e>
                                              <m:r>
                                                <a:rPr lang="zh-CN" altLang="en-US" sz="900" i="1">
                                                  <a:latin typeface="Cambria Math" panose="02040503050406030204" pitchFamily="18" charset="0"/>
                                                </a:rPr>
                                                <m:t>𝑦</m:t>
                                              </m:r>
                                            </m:e>
                                            <m:sub>
                                              <m:r>
                                                <a:rPr lang="zh-CN" altLang="en-US" sz="900" i="0">
                                                  <a:latin typeface="Cambria Math" panose="02040503050406030204" pitchFamily="18" charset="0"/>
                                                </a:rPr>
                                                <m:t>3</m:t>
                                              </m:r>
                                            </m:sub>
                                          </m:sSub>
                                          <m:r>
                                            <a:rPr lang="zh-CN" altLang="en-US" sz="900" i="0">
                                              <a:latin typeface="Cambria Math" panose="02040503050406030204" pitchFamily="18" charset="0"/>
                                            </a:rPr>
                                            <m:t>−</m:t>
                                          </m:r>
                                          <m:r>
                                            <a:rPr lang="zh-CN" altLang="en-US" sz="900" i="1">
                                              <a:latin typeface="Cambria Math" panose="02040503050406030204" pitchFamily="18" charset="0"/>
                                            </a:rPr>
                                            <m:t>𝑦</m:t>
                                          </m:r>
                                        </m:e>
                                      </m:d>
                                    </m:e>
                                    <m:sup>
                                      <m:r>
                                        <a:rPr lang="zh-CN" altLang="en-US" sz="900" i="0">
                                          <a:latin typeface="Cambria Math" panose="02040503050406030204" pitchFamily="18" charset="0"/>
                                        </a:rPr>
                                        <m:t>2</m:t>
                                      </m:r>
                                    </m:sup>
                                  </m:sSup>
                                </m:e>
                              </m:rad>
                              <m:r>
                                <a:rPr lang="zh-CN" altLang="en-US" sz="900" i="0">
                                  <a:latin typeface="Cambria Math" panose="02040503050406030204" pitchFamily="18" charset="0"/>
                                </a:rPr>
                                <m:t>=</m:t>
                              </m:r>
                              <m:r>
                                <a:rPr lang="zh-CN" altLang="en-US" sz="900" i="1">
                                  <a:latin typeface="Cambria Math" panose="02040503050406030204" pitchFamily="18" charset="0"/>
                                </a:rPr>
                                <m:t>𝑣</m:t>
                              </m:r>
                              <m:r>
                                <a:rPr lang="zh-CN" altLang="en-US" sz="900" i="0">
                                  <a:latin typeface="Cambria Math" panose="02040503050406030204" pitchFamily="18" charset="0"/>
                                </a:rPr>
                                <m:t>⋅∆</m:t>
                              </m:r>
                              <m:sSub>
                                <m:sSubPr>
                                  <m:ctrlPr>
                                    <a:rPr lang="zh-CN" altLang="en-US" sz="900" i="1">
                                      <a:latin typeface="Cambria Math" panose="02040503050406030204" pitchFamily="18" charset="0"/>
                                    </a:rPr>
                                  </m:ctrlPr>
                                </m:sSubPr>
                                <m:e>
                                  <m:r>
                                    <a:rPr lang="zh-CN" altLang="en-US" sz="900" i="1">
                                      <a:latin typeface="Cambria Math" panose="02040503050406030204" pitchFamily="18" charset="0"/>
                                    </a:rPr>
                                    <m:t>𝑡</m:t>
                                  </m:r>
                                </m:e>
                                <m:sub>
                                  <m:r>
                                    <a:rPr lang="zh-CN" altLang="en-US" sz="900" i="0">
                                      <a:latin typeface="Cambria Math" panose="02040503050406030204" pitchFamily="18" charset="0"/>
                                    </a:rPr>
                                    <m:t>03</m:t>
                                  </m:r>
                                </m:sub>
                              </m:sSub>
                              <m:r>
                                <a:rPr lang="zh-CN" altLang="en-US" sz="900" i="0">
                                  <a:latin typeface="Cambria Math" panose="02040503050406030204" pitchFamily="18" charset="0"/>
                                </a:rPr>
                                <m:t>+</m:t>
                              </m:r>
                              <m:f>
                                <m:fPr>
                                  <m:ctrlPr>
                                    <a:rPr lang="zh-CN" altLang="en-US" sz="900" i="1">
                                      <a:latin typeface="Cambria Math" panose="02040503050406030204" pitchFamily="18" charset="0"/>
                                    </a:rPr>
                                  </m:ctrlPr>
                                </m:fPr>
                                <m:num>
                                  <m:rad>
                                    <m:radPr>
                                      <m:degHide m:val="on"/>
                                      <m:ctrlPr>
                                        <a:rPr lang="zh-CN" altLang="en-US" sz="900" i="1">
                                          <a:latin typeface="Cambria Math" panose="02040503050406030204" pitchFamily="18" charset="0"/>
                                        </a:rPr>
                                      </m:ctrlPr>
                                    </m:radPr>
                                    <m:deg/>
                                    <m:e>
                                      <m:r>
                                        <a:rPr lang="zh-CN" altLang="en-US" sz="900" i="0">
                                          <a:latin typeface="Cambria Math" panose="02040503050406030204" pitchFamily="18" charset="0"/>
                                        </a:rPr>
                                        <m:t>2</m:t>
                                      </m:r>
                                    </m:e>
                                  </m:rad>
                                </m:num>
                                <m:den>
                                  <m:r>
                                    <a:rPr lang="zh-CN" altLang="en-US" sz="900" i="0">
                                      <a:latin typeface="Cambria Math" panose="02040503050406030204" pitchFamily="18" charset="0"/>
                                    </a:rPr>
                                    <m:t>2</m:t>
                                  </m:r>
                                </m:den>
                              </m:f>
                              <m:r>
                                <a:rPr lang="zh-CN" altLang="en-US" sz="900" i="1">
                                  <a:latin typeface="Cambria Math" panose="02040503050406030204" pitchFamily="18" charset="0"/>
                                </a:rPr>
                                <m:t>𝑑</m:t>
                              </m:r>
                            </m:e>
                            <m:e>
                              <m:r>
                                <a:rPr lang="zh-CN" altLang="en-US" sz="900" i="0">
                                  <a:latin typeface="Cambria Math" panose="02040503050406030204" pitchFamily="18" charset="0"/>
                                </a:rPr>
                                <m:t>&amp;</m:t>
                              </m:r>
                              <m:rad>
                                <m:radPr>
                                  <m:degHide m:val="on"/>
                                  <m:ctrlPr>
                                    <a:rPr lang="zh-CN" altLang="en-US" sz="900" i="1">
                                      <a:latin typeface="Cambria Math" panose="02040503050406030204" pitchFamily="18" charset="0"/>
                                    </a:rPr>
                                  </m:ctrlPr>
                                </m:radPr>
                                <m:deg/>
                                <m:e>
                                  <m:sSup>
                                    <m:sSupPr>
                                      <m:ctrlPr>
                                        <a:rPr lang="zh-CN" altLang="en-US" sz="900" i="1">
                                          <a:latin typeface="Cambria Math" panose="02040503050406030204" pitchFamily="18" charset="0"/>
                                        </a:rPr>
                                      </m:ctrlPr>
                                    </m:sSupPr>
                                    <m:e>
                                      <m:r>
                                        <a:rPr lang="zh-CN" altLang="en-US" sz="900" i="1">
                                          <a:latin typeface="Cambria Math" panose="02040503050406030204" pitchFamily="18" charset="0"/>
                                        </a:rPr>
                                        <m:t>𝑥</m:t>
                                      </m:r>
                                    </m:e>
                                    <m:sup>
                                      <m:r>
                                        <a:rPr lang="zh-CN" altLang="en-US" sz="900" i="0">
                                          <a:latin typeface="Cambria Math" panose="02040503050406030204" pitchFamily="18" charset="0"/>
                                        </a:rPr>
                                        <m:t>2</m:t>
                                      </m:r>
                                    </m:sup>
                                  </m:sSup>
                                  <m:r>
                                    <a:rPr lang="zh-CN" altLang="en-US" sz="900" i="0">
                                      <a:latin typeface="Cambria Math" panose="02040503050406030204" pitchFamily="18" charset="0"/>
                                    </a:rPr>
                                    <m:t>+</m:t>
                                  </m:r>
                                  <m:sSup>
                                    <m:sSupPr>
                                      <m:ctrlPr>
                                        <a:rPr lang="zh-CN" altLang="en-US" sz="900" i="1">
                                          <a:latin typeface="Cambria Math" panose="02040503050406030204" pitchFamily="18" charset="0"/>
                                        </a:rPr>
                                      </m:ctrlPr>
                                    </m:sSupPr>
                                    <m:e>
                                      <m:r>
                                        <a:rPr lang="zh-CN" altLang="en-US" sz="900" i="1">
                                          <a:latin typeface="Cambria Math" panose="02040503050406030204" pitchFamily="18" charset="0"/>
                                        </a:rPr>
                                        <m:t>𝑦</m:t>
                                      </m:r>
                                    </m:e>
                                    <m:sup>
                                      <m:r>
                                        <a:rPr lang="zh-CN" altLang="en-US" sz="900" i="0">
                                          <a:latin typeface="Cambria Math" panose="02040503050406030204" pitchFamily="18" charset="0"/>
                                        </a:rPr>
                                        <m:t>2</m:t>
                                      </m:r>
                                    </m:sup>
                                  </m:sSup>
                                </m:e>
                              </m:rad>
                              <m:r>
                                <a:rPr lang="zh-CN" altLang="en-US" sz="900" i="0">
                                  <a:latin typeface="Cambria Math" panose="02040503050406030204" pitchFamily="18" charset="0"/>
                                </a:rPr>
                                <m:t>+</m:t>
                              </m:r>
                              <m:rad>
                                <m:radPr>
                                  <m:degHide m:val="on"/>
                                  <m:ctrlPr>
                                    <a:rPr lang="zh-CN" altLang="en-US" sz="900" i="1">
                                      <a:latin typeface="Cambria Math" panose="02040503050406030204" pitchFamily="18" charset="0"/>
                                    </a:rPr>
                                  </m:ctrlPr>
                                </m:radPr>
                                <m:deg/>
                                <m:e>
                                  <m:sSup>
                                    <m:sSupPr>
                                      <m:ctrlPr>
                                        <a:rPr lang="zh-CN" altLang="en-US" sz="900" i="1">
                                          <a:latin typeface="Cambria Math" panose="02040503050406030204" pitchFamily="18" charset="0"/>
                                        </a:rPr>
                                      </m:ctrlPr>
                                    </m:sSupPr>
                                    <m:e>
                                      <m:d>
                                        <m:dPr>
                                          <m:ctrlPr>
                                            <a:rPr lang="zh-CN" altLang="en-US" sz="900" i="1">
                                              <a:latin typeface="Cambria Math" panose="02040503050406030204" pitchFamily="18" charset="0"/>
                                            </a:rPr>
                                          </m:ctrlPr>
                                        </m:dPr>
                                        <m:e>
                                          <m:sSub>
                                            <m:sSubPr>
                                              <m:ctrlPr>
                                                <a:rPr lang="zh-CN" altLang="en-US" sz="900" i="1">
                                                  <a:latin typeface="Cambria Math" panose="02040503050406030204" pitchFamily="18" charset="0"/>
                                                </a:rPr>
                                              </m:ctrlPr>
                                            </m:sSubPr>
                                            <m:e>
                                              <m:r>
                                                <a:rPr lang="zh-CN" altLang="en-US" sz="900" i="1">
                                                  <a:latin typeface="Cambria Math" panose="02040503050406030204" pitchFamily="18" charset="0"/>
                                                </a:rPr>
                                                <m:t>𝑥</m:t>
                                              </m:r>
                                            </m:e>
                                            <m:sub>
                                              <m:r>
                                                <a:rPr lang="zh-CN" altLang="en-US" sz="900" i="0">
                                                  <a:latin typeface="Cambria Math" panose="02040503050406030204" pitchFamily="18" charset="0"/>
                                                </a:rPr>
                                                <m:t>4</m:t>
                                              </m:r>
                                            </m:sub>
                                          </m:sSub>
                                          <m:r>
                                            <a:rPr lang="zh-CN" altLang="en-US" sz="900" i="0">
                                              <a:latin typeface="Cambria Math" panose="02040503050406030204" pitchFamily="18" charset="0"/>
                                            </a:rPr>
                                            <m:t>−</m:t>
                                          </m:r>
                                          <m:r>
                                            <a:rPr lang="zh-CN" altLang="en-US" sz="900" i="1">
                                              <a:latin typeface="Cambria Math" panose="02040503050406030204" pitchFamily="18" charset="0"/>
                                            </a:rPr>
                                            <m:t>𝑥</m:t>
                                          </m:r>
                                        </m:e>
                                      </m:d>
                                    </m:e>
                                    <m:sup>
                                      <m:r>
                                        <a:rPr lang="zh-CN" altLang="en-US" sz="900" i="0">
                                          <a:latin typeface="Cambria Math" panose="02040503050406030204" pitchFamily="18" charset="0"/>
                                        </a:rPr>
                                        <m:t>2</m:t>
                                      </m:r>
                                    </m:sup>
                                  </m:sSup>
                                  <m:r>
                                    <a:rPr lang="zh-CN" altLang="en-US" sz="900" i="0">
                                      <a:latin typeface="Cambria Math" panose="02040503050406030204" pitchFamily="18" charset="0"/>
                                    </a:rPr>
                                    <m:t>+</m:t>
                                  </m:r>
                                  <m:sSup>
                                    <m:sSupPr>
                                      <m:ctrlPr>
                                        <a:rPr lang="zh-CN" altLang="en-US" sz="900" i="1">
                                          <a:latin typeface="Cambria Math" panose="02040503050406030204" pitchFamily="18" charset="0"/>
                                        </a:rPr>
                                      </m:ctrlPr>
                                    </m:sSupPr>
                                    <m:e>
                                      <m:d>
                                        <m:dPr>
                                          <m:ctrlPr>
                                            <a:rPr lang="zh-CN" altLang="en-US" sz="900" i="1">
                                              <a:latin typeface="Cambria Math" panose="02040503050406030204" pitchFamily="18" charset="0"/>
                                            </a:rPr>
                                          </m:ctrlPr>
                                        </m:dPr>
                                        <m:e>
                                          <m:sSub>
                                            <m:sSubPr>
                                              <m:ctrlPr>
                                                <a:rPr lang="zh-CN" altLang="en-US" sz="900" i="1">
                                                  <a:latin typeface="Cambria Math" panose="02040503050406030204" pitchFamily="18" charset="0"/>
                                                </a:rPr>
                                              </m:ctrlPr>
                                            </m:sSubPr>
                                            <m:e>
                                              <m:r>
                                                <a:rPr lang="zh-CN" altLang="en-US" sz="900" i="1">
                                                  <a:latin typeface="Cambria Math" panose="02040503050406030204" pitchFamily="18" charset="0"/>
                                                </a:rPr>
                                                <m:t>𝑦</m:t>
                                              </m:r>
                                            </m:e>
                                            <m:sub>
                                              <m:r>
                                                <a:rPr lang="zh-CN" altLang="en-US" sz="900" i="0">
                                                  <a:latin typeface="Cambria Math" panose="02040503050406030204" pitchFamily="18" charset="0"/>
                                                </a:rPr>
                                                <m:t>4</m:t>
                                              </m:r>
                                            </m:sub>
                                          </m:sSub>
                                          <m:r>
                                            <a:rPr lang="zh-CN" altLang="en-US" sz="900" i="0">
                                              <a:latin typeface="Cambria Math" panose="02040503050406030204" pitchFamily="18" charset="0"/>
                                            </a:rPr>
                                            <m:t>−</m:t>
                                          </m:r>
                                          <m:r>
                                            <a:rPr lang="zh-CN" altLang="en-US" sz="900" i="1">
                                              <a:latin typeface="Cambria Math" panose="02040503050406030204" pitchFamily="18" charset="0"/>
                                            </a:rPr>
                                            <m:t>𝑦</m:t>
                                          </m:r>
                                        </m:e>
                                      </m:d>
                                    </m:e>
                                    <m:sup>
                                      <m:r>
                                        <a:rPr lang="zh-CN" altLang="en-US" sz="900" i="0">
                                          <a:latin typeface="Cambria Math" panose="02040503050406030204" pitchFamily="18" charset="0"/>
                                        </a:rPr>
                                        <m:t>2</m:t>
                                      </m:r>
                                    </m:sup>
                                  </m:sSup>
                                </m:e>
                              </m:rad>
                              <m:r>
                                <a:rPr lang="zh-CN" altLang="en-US" sz="900" i="0">
                                  <a:latin typeface="Cambria Math" panose="02040503050406030204" pitchFamily="18" charset="0"/>
                                </a:rPr>
                                <m:t>=</m:t>
                              </m:r>
                              <m:r>
                                <a:rPr lang="zh-CN" altLang="en-US" sz="900" i="1">
                                  <a:latin typeface="Cambria Math" panose="02040503050406030204" pitchFamily="18" charset="0"/>
                                </a:rPr>
                                <m:t>𝑣</m:t>
                              </m:r>
                              <m:r>
                                <a:rPr lang="zh-CN" altLang="en-US" sz="900" i="0">
                                  <a:latin typeface="Cambria Math" panose="02040503050406030204" pitchFamily="18" charset="0"/>
                                </a:rPr>
                                <m:t>⋅∆</m:t>
                              </m:r>
                              <m:sSub>
                                <m:sSubPr>
                                  <m:ctrlPr>
                                    <a:rPr lang="zh-CN" altLang="en-US" sz="900" i="1">
                                      <a:latin typeface="Cambria Math" panose="02040503050406030204" pitchFamily="18" charset="0"/>
                                    </a:rPr>
                                  </m:ctrlPr>
                                </m:sSubPr>
                                <m:e>
                                  <m:r>
                                    <a:rPr lang="zh-CN" altLang="en-US" sz="900" i="1">
                                      <a:latin typeface="Cambria Math" panose="02040503050406030204" pitchFamily="18" charset="0"/>
                                    </a:rPr>
                                    <m:t>𝑡</m:t>
                                  </m:r>
                                </m:e>
                                <m:sub>
                                  <m:r>
                                    <a:rPr lang="zh-CN" altLang="en-US" sz="900" i="0">
                                      <a:latin typeface="Cambria Math" panose="02040503050406030204" pitchFamily="18" charset="0"/>
                                    </a:rPr>
                                    <m:t>04</m:t>
                                  </m:r>
                                </m:sub>
                              </m:sSub>
                              <m:r>
                                <a:rPr lang="zh-CN" altLang="en-US" sz="900" i="0">
                                  <a:latin typeface="Cambria Math" panose="02040503050406030204" pitchFamily="18" charset="0"/>
                                </a:rPr>
                                <m:t>+</m:t>
                              </m:r>
                              <m:f>
                                <m:fPr>
                                  <m:ctrlPr>
                                    <a:rPr lang="zh-CN" altLang="en-US" sz="900" i="1">
                                      <a:latin typeface="Cambria Math" panose="02040503050406030204" pitchFamily="18" charset="0"/>
                                    </a:rPr>
                                  </m:ctrlPr>
                                </m:fPr>
                                <m:num>
                                  <m:rad>
                                    <m:radPr>
                                      <m:degHide m:val="on"/>
                                      <m:ctrlPr>
                                        <a:rPr lang="zh-CN" altLang="en-US" sz="900" i="1">
                                          <a:latin typeface="Cambria Math" panose="02040503050406030204" pitchFamily="18" charset="0"/>
                                        </a:rPr>
                                      </m:ctrlPr>
                                    </m:radPr>
                                    <m:deg/>
                                    <m:e>
                                      <m:r>
                                        <a:rPr lang="zh-CN" altLang="en-US" sz="900" i="0">
                                          <a:latin typeface="Cambria Math" panose="02040503050406030204" pitchFamily="18" charset="0"/>
                                        </a:rPr>
                                        <m:t>2</m:t>
                                      </m:r>
                                    </m:e>
                                  </m:rad>
                                </m:num>
                                <m:den>
                                  <m:r>
                                    <a:rPr lang="zh-CN" altLang="en-US" sz="900" i="0">
                                      <a:latin typeface="Cambria Math" panose="02040503050406030204" pitchFamily="18" charset="0"/>
                                    </a:rPr>
                                    <m:t>2</m:t>
                                  </m:r>
                                </m:den>
                              </m:f>
                              <m:r>
                                <a:rPr lang="zh-CN" altLang="en-US" sz="900" i="1">
                                  <a:latin typeface="Cambria Math" panose="02040503050406030204" pitchFamily="18" charset="0"/>
                                </a:rPr>
                                <m:t>𝑑</m:t>
                              </m:r>
                            </m:e>
                          </m:eqArr>
                        </m:den>
                      </m:f>
                    </m:oMath>
                  </m:oMathPara>
                </a14:m>
                <a:endParaRPr lang="zh-CN" altLang="en-US" sz="900" dirty="0">
                  <a:latin typeface="Times New Roman" panose="02020603050405020304" pitchFamily="18" charset="0"/>
                  <a:cs typeface="Times New Roman" panose="02020603050405020304" pitchFamily="18" charset="0"/>
                </a:endParaRPr>
              </a:p>
            </p:txBody>
          </p:sp>
        </mc:Choice>
        <mc:Fallback xmlns="">
          <p:sp>
            <p:nvSpPr>
              <p:cNvPr id="100" name="矩形 99"/>
              <p:cNvSpPr>
                <a:spLocks noRot="1" noChangeAspect="1" noMove="1" noResize="1" noEditPoints="1" noAdjustHandles="1" noChangeArrowheads="1" noChangeShapeType="1" noTextEdit="1"/>
              </p:cNvSpPr>
              <p:nvPr/>
            </p:nvSpPr>
            <p:spPr>
              <a:xfrm>
                <a:off x="-13858" y="3349042"/>
                <a:ext cx="2671360" cy="1160574"/>
              </a:xfrm>
              <a:prstGeom prst="rect">
                <a:avLst/>
              </a:prstGeom>
              <a:blipFill rotWithShape="0">
                <a:blip r:embed="rId18"/>
                <a:stretch>
                  <a:fillRect r="-114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5" name="文本框 84"/>
              <p:cNvSpPr txBox="1"/>
              <p:nvPr/>
            </p:nvSpPr>
            <p:spPr>
              <a:xfrm>
                <a:off x="4606875" y="2696840"/>
                <a:ext cx="219163" cy="123111"/>
              </a:xfrm>
              <a:prstGeom prst="rect">
                <a:avLst/>
              </a:prstGeom>
              <a:solidFill>
                <a:schemeClr val="bg1"/>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sz="800" i="1" smtClean="0">
                          <a:latin typeface="Cambria Math" panose="02040503050406030204" pitchFamily="18" charset="0"/>
                        </a:rPr>
                        <m:t>∆</m:t>
                      </m:r>
                      <m:sSub>
                        <m:sSubPr>
                          <m:ctrlPr>
                            <a:rPr lang="en-US" altLang="zh-CN" sz="800" i="1" smtClean="0">
                              <a:latin typeface="Cambria Math" panose="02040503050406030204" pitchFamily="18" charset="0"/>
                            </a:rPr>
                          </m:ctrlPr>
                        </m:sSubPr>
                        <m:e>
                          <m:r>
                            <a:rPr lang="en-US" altLang="zh-CN" sz="800" i="1">
                              <a:latin typeface="Cambria Math" panose="02040503050406030204" pitchFamily="18" charset="0"/>
                            </a:rPr>
                            <m:t>𝑡</m:t>
                          </m:r>
                        </m:e>
                        <m:sub>
                          <m:r>
                            <a:rPr lang="en-US" altLang="zh-CN" sz="800" b="0" i="1" smtClean="0">
                              <a:latin typeface="Cambria Math" panose="02040503050406030204" pitchFamily="18" charset="0"/>
                            </a:rPr>
                            <m:t>01</m:t>
                          </m:r>
                        </m:sub>
                      </m:sSub>
                    </m:oMath>
                  </m:oMathPara>
                </a14:m>
                <a:endParaRPr lang="zh-CN" altLang="en-US" sz="800" dirty="0"/>
              </a:p>
            </p:txBody>
          </p:sp>
        </mc:Choice>
        <mc:Fallback xmlns="">
          <p:sp>
            <p:nvSpPr>
              <p:cNvPr id="85" name="文本框 84"/>
              <p:cNvSpPr txBox="1">
                <a:spLocks noRot="1" noChangeAspect="1" noMove="1" noResize="1" noEditPoints="1" noAdjustHandles="1" noChangeArrowheads="1" noChangeShapeType="1" noTextEdit="1"/>
              </p:cNvSpPr>
              <p:nvPr/>
            </p:nvSpPr>
            <p:spPr>
              <a:xfrm>
                <a:off x="4606875" y="2696840"/>
                <a:ext cx="219163" cy="123111"/>
              </a:xfrm>
              <a:prstGeom prst="rect">
                <a:avLst/>
              </a:prstGeom>
              <a:blipFill rotWithShape="0">
                <a:blip r:embed="rId19"/>
                <a:stretch>
                  <a:fillRect l="-8333" r="-5556" b="-1904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6" name="文本框 85"/>
              <p:cNvSpPr txBox="1"/>
              <p:nvPr/>
            </p:nvSpPr>
            <p:spPr>
              <a:xfrm>
                <a:off x="7883637" y="2633376"/>
                <a:ext cx="219163" cy="123111"/>
              </a:xfrm>
              <a:prstGeom prst="rect">
                <a:avLst/>
              </a:prstGeom>
              <a:solidFill>
                <a:schemeClr val="bg1"/>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sz="800" i="1" smtClean="0">
                          <a:latin typeface="Cambria Math" panose="02040503050406030204" pitchFamily="18" charset="0"/>
                        </a:rPr>
                        <m:t>∆</m:t>
                      </m:r>
                      <m:sSub>
                        <m:sSubPr>
                          <m:ctrlPr>
                            <a:rPr lang="en-US" altLang="zh-CN" sz="800" i="1" smtClean="0">
                              <a:latin typeface="Cambria Math" panose="02040503050406030204" pitchFamily="18" charset="0"/>
                            </a:rPr>
                          </m:ctrlPr>
                        </m:sSubPr>
                        <m:e>
                          <m:r>
                            <a:rPr lang="en-US" altLang="zh-CN" sz="800" i="1">
                              <a:latin typeface="Cambria Math" panose="02040503050406030204" pitchFamily="18" charset="0"/>
                            </a:rPr>
                            <m:t>𝑡</m:t>
                          </m:r>
                        </m:e>
                        <m:sub>
                          <m:r>
                            <a:rPr lang="en-US" altLang="zh-CN" sz="800" b="0" i="1" smtClean="0">
                              <a:latin typeface="Cambria Math" panose="02040503050406030204" pitchFamily="18" charset="0"/>
                            </a:rPr>
                            <m:t>02</m:t>
                          </m:r>
                        </m:sub>
                      </m:sSub>
                    </m:oMath>
                  </m:oMathPara>
                </a14:m>
                <a:endParaRPr lang="zh-CN" altLang="en-US" sz="800" dirty="0"/>
              </a:p>
            </p:txBody>
          </p:sp>
        </mc:Choice>
        <mc:Fallback xmlns="">
          <p:sp>
            <p:nvSpPr>
              <p:cNvPr id="86" name="文本框 85"/>
              <p:cNvSpPr txBox="1">
                <a:spLocks noRot="1" noChangeAspect="1" noMove="1" noResize="1" noEditPoints="1" noAdjustHandles="1" noChangeArrowheads="1" noChangeShapeType="1" noTextEdit="1"/>
              </p:cNvSpPr>
              <p:nvPr/>
            </p:nvSpPr>
            <p:spPr>
              <a:xfrm>
                <a:off x="7883637" y="2633376"/>
                <a:ext cx="219163" cy="123111"/>
              </a:xfrm>
              <a:prstGeom prst="rect">
                <a:avLst/>
              </a:prstGeom>
              <a:blipFill rotWithShape="0">
                <a:blip r:embed="rId20"/>
                <a:stretch>
                  <a:fillRect l="-8333" r="-8333" b="-2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7" name="文本框 86"/>
              <p:cNvSpPr txBox="1"/>
              <p:nvPr/>
            </p:nvSpPr>
            <p:spPr>
              <a:xfrm>
                <a:off x="4623834" y="4515556"/>
                <a:ext cx="181149" cy="123111"/>
              </a:xfrm>
              <a:prstGeom prst="rect">
                <a:avLst/>
              </a:prstGeom>
              <a:solidFill>
                <a:schemeClr val="bg1"/>
              </a:solid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sz="800" i="1" smtClean="0">
                          <a:latin typeface="Cambria Math" panose="02040503050406030204" pitchFamily="18" charset="0"/>
                        </a:rPr>
                        <m:t>∆</m:t>
                      </m:r>
                      <m:sSub>
                        <m:sSubPr>
                          <m:ctrlPr>
                            <a:rPr lang="en-US" altLang="zh-CN" sz="800" i="1" smtClean="0">
                              <a:latin typeface="Cambria Math" panose="02040503050406030204" pitchFamily="18" charset="0"/>
                            </a:rPr>
                          </m:ctrlPr>
                        </m:sSubPr>
                        <m:e>
                          <m:r>
                            <a:rPr lang="en-US" altLang="zh-CN" sz="800" i="1">
                              <a:latin typeface="Cambria Math" panose="02040503050406030204" pitchFamily="18" charset="0"/>
                            </a:rPr>
                            <m:t>𝑡</m:t>
                          </m:r>
                        </m:e>
                        <m:sub>
                          <m:r>
                            <a:rPr lang="en-US" altLang="zh-CN" sz="800" b="0" i="1" smtClean="0">
                              <a:latin typeface="Cambria Math" panose="02040503050406030204" pitchFamily="18" charset="0"/>
                            </a:rPr>
                            <m:t>03</m:t>
                          </m:r>
                        </m:sub>
                      </m:sSub>
                    </m:oMath>
                  </m:oMathPara>
                </a14:m>
                <a:endParaRPr lang="zh-CN" altLang="en-US" sz="800" dirty="0"/>
              </a:p>
            </p:txBody>
          </p:sp>
        </mc:Choice>
        <mc:Fallback xmlns="">
          <p:sp>
            <p:nvSpPr>
              <p:cNvPr id="87" name="文本框 86"/>
              <p:cNvSpPr txBox="1">
                <a:spLocks noRot="1" noChangeAspect="1" noMove="1" noResize="1" noEditPoints="1" noAdjustHandles="1" noChangeArrowheads="1" noChangeShapeType="1" noTextEdit="1"/>
              </p:cNvSpPr>
              <p:nvPr/>
            </p:nvSpPr>
            <p:spPr>
              <a:xfrm>
                <a:off x="4623834" y="4515556"/>
                <a:ext cx="181149" cy="123111"/>
              </a:xfrm>
              <a:prstGeom prst="rect">
                <a:avLst/>
              </a:prstGeom>
              <a:blipFill rotWithShape="0">
                <a:blip r:embed="rId21"/>
                <a:stretch>
                  <a:fillRect l="-20690" r="-20690" b="-20000"/>
                </a:stretch>
              </a:blipFill>
            </p:spPr>
            <p:txBody>
              <a:bodyPr/>
              <a:lstStyle/>
              <a:p>
                <a:r>
                  <a:rPr lang="zh-CN" altLang="en-US">
                    <a:noFill/>
                  </a:rPr>
                  <a:t> </a:t>
                </a:r>
              </a:p>
            </p:txBody>
          </p:sp>
        </mc:Fallback>
      </mc:AlternateContent>
      <p:sp>
        <p:nvSpPr>
          <p:cNvPr id="2" name="矩形 1"/>
          <p:cNvSpPr/>
          <p:nvPr/>
        </p:nvSpPr>
        <p:spPr bwMode="auto">
          <a:xfrm>
            <a:off x="4644008" y="4657128"/>
            <a:ext cx="160975" cy="97173"/>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mc:AlternateContent xmlns:mc="http://schemas.openxmlformats.org/markup-compatibility/2006" xmlns:a14="http://schemas.microsoft.com/office/drawing/2010/main">
        <mc:Choice Requires="a14">
          <p:sp>
            <p:nvSpPr>
              <p:cNvPr id="88" name="文本框 87"/>
              <p:cNvSpPr txBox="1"/>
              <p:nvPr/>
            </p:nvSpPr>
            <p:spPr>
              <a:xfrm>
                <a:off x="7883637" y="4626920"/>
                <a:ext cx="181149" cy="123111"/>
              </a:xfrm>
              <a:prstGeom prst="rect">
                <a:avLst/>
              </a:prstGeom>
              <a:solidFill>
                <a:schemeClr val="bg1"/>
              </a:solid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sz="800" i="1" smtClean="0">
                          <a:latin typeface="Cambria Math" panose="02040503050406030204" pitchFamily="18" charset="0"/>
                        </a:rPr>
                        <m:t>∆</m:t>
                      </m:r>
                      <m:sSub>
                        <m:sSubPr>
                          <m:ctrlPr>
                            <a:rPr lang="en-US" altLang="zh-CN" sz="800" i="1" smtClean="0">
                              <a:latin typeface="Cambria Math" panose="02040503050406030204" pitchFamily="18" charset="0"/>
                            </a:rPr>
                          </m:ctrlPr>
                        </m:sSubPr>
                        <m:e>
                          <m:r>
                            <a:rPr lang="en-US" altLang="zh-CN" sz="800" i="1">
                              <a:latin typeface="Cambria Math" panose="02040503050406030204" pitchFamily="18" charset="0"/>
                            </a:rPr>
                            <m:t>𝑡</m:t>
                          </m:r>
                        </m:e>
                        <m:sub>
                          <m:r>
                            <a:rPr lang="en-US" altLang="zh-CN" sz="800" b="0" i="1" smtClean="0">
                              <a:latin typeface="Cambria Math" panose="02040503050406030204" pitchFamily="18" charset="0"/>
                            </a:rPr>
                            <m:t>04</m:t>
                          </m:r>
                        </m:sub>
                      </m:sSub>
                    </m:oMath>
                  </m:oMathPara>
                </a14:m>
                <a:endParaRPr lang="zh-CN" altLang="en-US" sz="800" dirty="0"/>
              </a:p>
            </p:txBody>
          </p:sp>
        </mc:Choice>
        <mc:Fallback xmlns="">
          <p:sp>
            <p:nvSpPr>
              <p:cNvPr id="88" name="文本框 87"/>
              <p:cNvSpPr txBox="1">
                <a:spLocks noRot="1" noChangeAspect="1" noMove="1" noResize="1" noEditPoints="1" noAdjustHandles="1" noChangeArrowheads="1" noChangeShapeType="1" noTextEdit="1"/>
              </p:cNvSpPr>
              <p:nvPr/>
            </p:nvSpPr>
            <p:spPr>
              <a:xfrm>
                <a:off x="7883637" y="4626920"/>
                <a:ext cx="181149" cy="123111"/>
              </a:xfrm>
              <a:prstGeom prst="rect">
                <a:avLst/>
              </a:prstGeom>
              <a:blipFill rotWithShape="0">
                <a:blip r:embed="rId22"/>
                <a:stretch>
                  <a:fillRect l="-20000" r="-20000" b="-2500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2465685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136" name="表格 135"/>
              <p:cNvGraphicFramePr>
                <a:graphicFrameLocks noGrp="1"/>
              </p:cNvGraphicFramePr>
              <p:nvPr>
                <p:extLst>
                  <p:ext uri="{D42A27DB-BD31-4B8C-83A1-F6EECF244321}">
                    <p14:modId xmlns:p14="http://schemas.microsoft.com/office/powerpoint/2010/main" val="3646928314"/>
                  </p:ext>
                </p:extLst>
              </p:nvPr>
            </p:nvGraphicFramePr>
            <p:xfrm>
              <a:off x="3549883" y="1437375"/>
              <a:ext cx="4344144" cy="797560"/>
            </p:xfrm>
            <a:graphic>
              <a:graphicData uri="http://schemas.openxmlformats.org/drawingml/2006/table">
                <a:tbl>
                  <a:tblPr firstRow="1" bandRow="1">
                    <a:tableStyleId>{5C22544A-7EE6-4342-B048-85BDC9FD1C3A}</a:tableStyleId>
                  </a:tblPr>
                  <a:tblGrid>
                    <a:gridCol w="870857"/>
                    <a:gridCol w="592967"/>
                    <a:gridCol w="576064"/>
                    <a:gridCol w="576064"/>
                    <a:gridCol w="576064"/>
                    <a:gridCol w="576064"/>
                    <a:gridCol w="576064"/>
                  </a:tblGrid>
                  <a:tr h="370840">
                    <a:tc>
                      <a:txBody>
                        <a:bodyPr/>
                        <a:lstStyle/>
                        <a:p>
                          <a:pPr algn="ctr" eaLnBrk="0">
                            <a:spcBef>
                              <a:spcPts val="300"/>
                            </a:spcBef>
                            <a:spcAft>
                              <a:spcPts val="300"/>
                            </a:spcAft>
                          </a:pPr>
                          <a:r>
                            <a:rPr lang="en-US" sz="14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endParaRPr lang="zh-CN" sz="14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eaLnBrk="0">
                            <a:spcBef>
                              <a:spcPts val="300"/>
                            </a:spcBef>
                            <a:spcAft>
                              <a:spcPts val="300"/>
                            </a:spcAft>
                          </a:pPr>
                          <a14:m>
                            <m:oMathPara xmlns:m="http://schemas.openxmlformats.org/officeDocument/2006/math">
                              <m:oMathParaPr>
                                <m:jc m:val="centerGroup"/>
                              </m:oMathParaPr>
                              <m:oMath xmlns:m="http://schemas.openxmlformats.org/officeDocument/2006/math">
                                <m:r>
                                  <m:rPr>
                                    <m:sty m:val="p"/>
                                  </m:rPr>
                                  <a:rPr lang="en-US" sz="1400" b="0" kern="100" smtClean="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Δ</m:t>
                                </m:r>
                                <m:sSub>
                                  <m:sSubPr>
                                    <m:ctrlPr>
                                      <a:rPr lang="zh-CN" sz="1400" b="0" i="1" kern="1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400" b="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𝑡</m:t>
                                    </m:r>
                                  </m:e>
                                  <m:sub>
                                    <m:r>
                                      <a:rPr lang="en-US" sz="1400" b="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12</m:t>
                                    </m:r>
                                  </m:sub>
                                </m:sSub>
                              </m:oMath>
                            </m:oMathPara>
                          </a14:m>
                          <a:endParaRPr lang="zh-CN" sz="14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alpha val="50000"/>
                          </a:srgbClr>
                        </a:solidFill>
                      </a:tcPr>
                    </a:tc>
                    <a:tc>
                      <a:txBody>
                        <a:bodyPr/>
                        <a:lstStyle/>
                        <a:p>
                          <a:pPr algn="ctr" eaLnBrk="0">
                            <a:spcBef>
                              <a:spcPts val="300"/>
                            </a:spcBef>
                            <a:spcAft>
                              <a:spcPts val="300"/>
                            </a:spcAft>
                          </a:pPr>
                          <a14:m>
                            <m:oMathPara xmlns:m="http://schemas.openxmlformats.org/officeDocument/2006/math">
                              <m:oMathParaPr>
                                <m:jc m:val="centerGroup"/>
                              </m:oMathParaPr>
                              <m:oMath xmlns:m="http://schemas.openxmlformats.org/officeDocument/2006/math">
                                <m:r>
                                  <m:rPr>
                                    <m:sty m:val="p"/>
                                  </m:rPr>
                                  <a:rPr lang="en-US" sz="1400" b="0" kern="100" smtClean="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Δ</m:t>
                                </m:r>
                                <m:sSub>
                                  <m:sSubPr>
                                    <m:ctrlPr>
                                      <a:rPr lang="zh-CN" sz="1400" b="0" i="1" kern="1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400" b="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𝑡</m:t>
                                    </m:r>
                                  </m:e>
                                  <m:sub>
                                    <m:r>
                                      <a:rPr lang="en-US" sz="1400" b="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13</m:t>
                                    </m:r>
                                  </m:sub>
                                </m:sSub>
                              </m:oMath>
                            </m:oMathPara>
                          </a14:m>
                          <a:endParaRPr lang="zh-CN" sz="14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030A0">
                            <a:alpha val="50000"/>
                          </a:srgbClr>
                        </a:solidFill>
                      </a:tcPr>
                    </a:tc>
                    <a:tc>
                      <a:txBody>
                        <a:bodyPr/>
                        <a:lstStyle/>
                        <a:p>
                          <a:pPr algn="ctr" eaLnBrk="0">
                            <a:spcBef>
                              <a:spcPts val="300"/>
                            </a:spcBef>
                            <a:spcAft>
                              <a:spcPts val="300"/>
                            </a:spcAft>
                          </a:pPr>
                          <a14:m>
                            <m:oMathPara xmlns:m="http://schemas.openxmlformats.org/officeDocument/2006/math">
                              <m:oMathParaPr>
                                <m:jc m:val="centerGroup"/>
                              </m:oMathParaPr>
                              <m:oMath xmlns:m="http://schemas.openxmlformats.org/officeDocument/2006/math">
                                <m:r>
                                  <m:rPr>
                                    <m:sty m:val="p"/>
                                  </m:rPr>
                                  <a:rPr lang="en-US" sz="1400" b="0" kern="100" smtClean="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Δ</m:t>
                                </m:r>
                                <m:sSub>
                                  <m:sSubPr>
                                    <m:ctrlPr>
                                      <a:rPr lang="zh-CN" sz="1400" b="0" i="1" kern="1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400" b="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𝑡</m:t>
                                    </m:r>
                                  </m:e>
                                  <m:sub>
                                    <m:r>
                                      <a:rPr lang="en-US" sz="1400" b="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14</m:t>
                                    </m:r>
                                  </m:sub>
                                </m:sSub>
                              </m:oMath>
                            </m:oMathPara>
                          </a14:m>
                          <a:endParaRPr lang="zh-CN" sz="14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50000"/>
                          </a:schemeClr>
                        </a:solidFill>
                      </a:tcPr>
                    </a:tc>
                    <a:tc>
                      <a:txBody>
                        <a:bodyPr/>
                        <a:lstStyle/>
                        <a:p>
                          <a:pPr algn="ctr" eaLnBrk="0">
                            <a:spcBef>
                              <a:spcPts val="300"/>
                            </a:spcBef>
                            <a:spcAft>
                              <a:spcPts val="300"/>
                            </a:spcAft>
                          </a:pPr>
                          <a14:m>
                            <m:oMathPara xmlns:m="http://schemas.openxmlformats.org/officeDocument/2006/math">
                              <m:oMathParaPr>
                                <m:jc m:val="centerGroup"/>
                              </m:oMathParaPr>
                              <m:oMath xmlns:m="http://schemas.openxmlformats.org/officeDocument/2006/math">
                                <m:r>
                                  <m:rPr>
                                    <m:sty m:val="p"/>
                                  </m:rPr>
                                  <a:rPr lang="en-US" sz="1400" b="0" kern="100" smtClean="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Δ</m:t>
                                </m:r>
                                <m:sSub>
                                  <m:sSubPr>
                                    <m:ctrlPr>
                                      <a:rPr lang="zh-CN" sz="1400" b="0" i="1" kern="1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400" b="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𝑡</m:t>
                                    </m:r>
                                  </m:e>
                                  <m:sub>
                                    <m:r>
                                      <a:rPr lang="en-US" sz="1400" b="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23</m:t>
                                    </m:r>
                                  </m:sub>
                                </m:sSub>
                              </m:oMath>
                            </m:oMathPara>
                          </a14:m>
                          <a:endParaRPr lang="zh-CN" sz="14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alpha val="50000"/>
                          </a:srgbClr>
                        </a:solidFill>
                      </a:tcPr>
                    </a:tc>
                    <a:tc>
                      <a:txBody>
                        <a:bodyPr/>
                        <a:lstStyle/>
                        <a:p>
                          <a:pPr algn="ctr" eaLnBrk="0">
                            <a:spcBef>
                              <a:spcPts val="300"/>
                            </a:spcBef>
                            <a:spcAft>
                              <a:spcPts val="300"/>
                            </a:spcAft>
                          </a:pPr>
                          <a14:m>
                            <m:oMathPara xmlns:m="http://schemas.openxmlformats.org/officeDocument/2006/math">
                              <m:oMathParaPr>
                                <m:jc m:val="centerGroup"/>
                              </m:oMathParaPr>
                              <m:oMath xmlns:m="http://schemas.openxmlformats.org/officeDocument/2006/math">
                                <m:r>
                                  <m:rPr>
                                    <m:sty m:val="p"/>
                                  </m:rPr>
                                  <a:rPr lang="en-US" sz="1400" b="0" kern="100" smtClean="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Δ</m:t>
                                </m:r>
                                <m:sSub>
                                  <m:sSubPr>
                                    <m:ctrlPr>
                                      <a:rPr lang="zh-CN" sz="1400" b="0" i="1" kern="1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400" b="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𝑡</m:t>
                                    </m:r>
                                  </m:e>
                                  <m:sub>
                                    <m:r>
                                      <a:rPr lang="en-US" sz="1400" b="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24</m:t>
                                    </m:r>
                                  </m:sub>
                                </m:sSub>
                              </m:oMath>
                            </m:oMathPara>
                          </a14:m>
                          <a:endParaRPr lang="zh-CN" sz="14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alpha val="50000"/>
                          </a:srgbClr>
                        </a:solidFill>
                      </a:tcPr>
                    </a:tc>
                    <a:tc>
                      <a:txBody>
                        <a:bodyPr/>
                        <a:lstStyle/>
                        <a:p>
                          <a:pPr algn="ctr" eaLnBrk="0">
                            <a:spcBef>
                              <a:spcPts val="300"/>
                            </a:spcBef>
                            <a:spcAft>
                              <a:spcPts val="300"/>
                            </a:spcAft>
                          </a:pPr>
                          <a14:m>
                            <m:oMathPara xmlns:m="http://schemas.openxmlformats.org/officeDocument/2006/math">
                              <m:oMathParaPr>
                                <m:jc m:val="centerGroup"/>
                              </m:oMathParaPr>
                              <m:oMath xmlns:m="http://schemas.openxmlformats.org/officeDocument/2006/math">
                                <m:r>
                                  <m:rPr>
                                    <m:sty m:val="p"/>
                                  </m:rPr>
                                  <a:rPr lang="en-US" sz="1400" b="0" kern="100" smtClean="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Δ</m:t>
                                </m:r>
                                <m:sSub>
                                  <m:sSubPr>
                                    <m:ctrlPr>
                                      <a:rPr lang="zh-CN" sz="1400" b="0" i="1" kern="1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400" b="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𝑡</m:t>
                                    </m:r>
                                  </m:e>
                                  <m:sub>
                                    <m:r>
                                      <a:rPr lang="en-US" sz="1400" b="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34</m:t>
                                    </m:r>
                                  </m:sub>
                                </m:sSub>
                              </m:oMath>
                            </m:oMathPara>
                          </a14:m>
                          <a:endParaRPr lang="zh-CN" sz="14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75000"/>
                            <a:alpha val="50000"/>
                          </a:schemeClr>
                        </a:solidFill>
                      </a:tcPr>
                    </a:tc>
                  </a:tr>
                  <a:tr h="370840">
                    <a:tc>
                      <a:txBody>
                        <a:bodyPr/>
                        <a:lstStyle/>
                        <a:p>
                          <a:pPr algn="ctr" eaLnBrk="0">
                            <a:spcBef>
                              <a:spcPts val="300"/>
                            </a:spcBef>
                            <a:spcAft>
                              <a:spcPts val="300"/>
                            </a:spcAft>
                          </a:pPr>
                          <a:r>
                            <a:rPr lang="zh-CN" sz="1400" b="0" kern="100" dirty="0" smtClea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延迟时间</a:t>
                          </a:r>
                          <a14:m>
                            <m:oMath xmlns:m="http://schemas.openxmlformats.org/officeDocument/2006/math">
                              <m:d>
                                <m:dPr>
                                  <m:ctrlPr>
                                    <a:rPr lang="zh-CN" sz="1400" b="0" i="1" kern="1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sz="1400" b="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𝜇</m:t>
                                  </m:r>
                                  <m:r>
                                    <a:rPr lang="en-US" sz="1400" b="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𝑠</m:t>
                                  </m:r>
                                </m:e>
                              </m:d>
                            </m:oMath>
                          </a14:m>
                          <a:endParaRPr lang="zh-CN" sz="14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eaLnBrk="0">
                            <a:spcBef>
                              <a:spcPts val="300"/>
                            </a:spcBef>
                            <a:spcAft>
                              <a:spcPts val="300"/>
                            </a:spcAft>
                          </a:pPr>
                          <a:r>
                            <a:rPr lang="en-US" sz="14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35.69</a:t>
                          </a:r>
                          <a:endParaRPr lang="zh-CN" sz="14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alpha val="50000"/>
                          </a:srgbClr>
                        </a:solidFill>
                      </a:tcPr>
                    </a:tc>
                    <a:tc>
                      <a:txBody>
                        <a:bodyPr/>
                        <a:lstStyle/>
                        <a:p>
                          <a:pPr algn="ctr" eaLnBrk="0">
                            <a:spcBef>
                              <a:spcPts val="300"/>
                            </a:spcBef>
                            <a:spcAft>
                              <a:spcPts val="300"/>
                            </a:spcAft>
                          </a:pPr>
                          <a:r>
                            <a:rPr lang="en-US" sz="14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6.74</a:t>
                          </a:r>
                          <a:endParaRPr lang="zh-CN" sz="14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030A0">
                            <a:alpha val="50000"/>
                          </a:srgbClr>
                        </a:solidFill>
                      </a:tcPr>
                    </a:tc>
                    <a:tc>
                      <a:txBody>
                        <a:bodyPr/>
                        <a:lstStyle/>
                        <a:p>
                          <a:pPr algn="ctr" eaLnBrk="0">
                            <a:spcBef>
                              <a:spcPts val="300"/>
                            </a:spcBef>
                            <a:spcAft>
                              <a:spcPts val="300"/>
                            </a:spcAft>
                          </a:pPr>
                          <a:r>
                            <a:rPr lang="en-US" sz="14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2.17</a:t>
                          </a:r>
                          <a:endParaRPr lang="zh-CN" sz="14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50000"/>
                          </a:schemeClr>
                        </a:solidFill>
                      </a:tcPr>
                    </a:tc>
                    <a:tc>
                      <a:txBody>
                        <a:bodyPr/>
                        <a:lstStyle/>
                        <a:p>
                          <a:pPr algn="ctr" eaLnBrk="0">
                            <a:spcBef>
                              <a:spcPts val="300"/>
                            </a:spcBef>
                            <a:spcAft>
                              <a:spcPts val="300"/>
                            </a:spcAft>
                          </a:pPr>
                          <a:r>
                            <a:rPr lang="en-US" sz="14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50.40</a:t>
                          </a:r>
                          <a:endParaRPr lang="zh-CN" sz="14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alpha val="50000"/>
                          </a:srgbClr>
                        </a:solidFill>
                      </a:tcPr>
                    </a:tc>
                    <a:tc>
                      <a:txBody>
                        <a:bodyPr/>
                        <a:lstStyle/>
                        <a:p>
                          <a:pPr algn="ctr" eaLnBrk="0">
                            <a:spcBef>
                              <a:spcPts val="300"/>
                            </a:spcBef>
                            <a:spcAft>
                              <a:spcPts val="300"/>
                            </a:spcAft>
                          </a:pPr>
                          <a:r>
                            <a:rPr lang="en-US" sz="14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2.79</a:t>
                          </a:r>
                          <a:endParaRPr lang="zh-CN" sz="14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alpha val="50000"/>
                          </a:srgbClr>
                        </a:solidFill>
                      </a:tcPr>
                    </a:tc>
                    <a:tc>
                      <a:txBody>
                        <a:bodyPr/>
                        <a:lstStyle/>
                        <a:p>
                          <a:pPr algn="ctr" eaLnBrk="0">
                            <a:spcBef>
                              <a:spcPts val="300"/>
                            </a:spcBef>
                            <a:spcAft>
                              <a:spcPts val="300"/>
                            </a:spcAft>
                          </a:pPr>
                          <a:r>
                            <a:rPr lang="en-US" sz="14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16.50</a:t>
                          </a:r>
                          <a:endParaRPr lang="zh-CN" sz="14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75000"/>
                            <a:alpha val="50000"/>
                          </a:schemeClr>
                        </a:solidFill>
                      </a:tcPr>
                    </a:tc>
                  </a:tr>
                </a:tbl>
              </a:graphicData>
            </a:graphic>
          </p:graphicFrame>
        </mc:Choice>
        <mc:Fallback xmlns="">
          <p:graphicFrame>
            <p:nvGraphicFramePr>
              <p:cNvPr id="136" name="表格 135"/>
              <p:cNvGraphicFramePr>
                <a:graphicFrameLocks noGrp="1"/>
              </p:cNvGraphicFramePr>
              <p:nvPr>
                <p:extLst>
                  <p:ext uri="{D42A27DB-BD31-4B8C-83A1-F6EECF244321}">
                    <p14:modId xmlns:p14="http://schemas.microsoft.com/office/powerpoint/2010/main" val="3646928314"/>
                  </p:ext>
                </p:extLst>
              </p:nvPr>
            </p:nvGraphicFramePr>
            <p:xfrm>
              <a:off x="3549883" y="1437375"/>
              <a:ext cx="4344144" cy="797560"/>
            </p:xfrm>
            <a:graphic>
              <a:graphicData uri="http://schemas.openxmlformats.org/drawingml/2006/table">
                <a:tbl>
                  <a:tblPr firstRow="1" bandRow="1">
                    <a:tableStyleId>{5C22544A-7EE6-4342-B048-85BDC9FD1C3A}</a:tableStyleId>
                  </a:tblPr>
                  <a:tblGrid>
                    <a:gridCol w="870857"/>
                    <a:gridCol w="592967"/>
                    <a:gridCol w="576064"/>
                    <a:gridCol w="576064"/>
                    <a:gridCol w="576064"/>
                    <a:gridCol w="576064"/>
                    <a:gridCol w="576064"/>
                  </a:tblGrid>
                  <a:tr h="370840">
                    <a:tc>
                      <a:txBody>
                        <a:bodyPr/>
                        <a:lstStyle/>
                        <a:p>
                          <a:pPr algn="ctr" eaLnBrk="0">
                            <a:spcBef>
                              <a:spcPts val="300"/>
                            </a:spcBef>
                            <a:spcAft>
                              <a:spcPts val="300"/>
                            </a:spcAft>
                          </a:pPr>
                          <a:r>
                            <a:rPr lang="en-US" sz="14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endParaRPr lang="zh-CN" sz="14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3"/>
                          <a:stretch>
                            <a:fillRect l="-148454" t="-1639" r="-490722" b="-131148"/>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3"/>
                          <a:stretch>
                            <a:fillRect l="-253684" t="-1639" r="-401053" b="-131148"/>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3"/>
                          <a:stretch>
                            <a:fillRect l="-357447" t="-1639" r="-305319" b="-131148"/>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3"/>
                          <a:stretch>
                            <a:fillRect l="-452632" t="-1639" r="-202105" b="-131148"/>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3"/>
                          <a:stretch>
                            <a:fillRect l="-558511" t="-1639" r="-104255" b="-131148"/>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3"/>
                          <a:stretch>
                            <a:fillRect l="-651579" t="-1639" r="-3158" b="-131148"/>
                          </a:stretch>
                        </a:blipFill>
                      </a:tcPr>
                    </a:tc>
                  </a:tr>
                  <a:tr h="426720">
                    <a:tc>
                      <a:txBody>
                        <a:bodyPr/>
                        <a:lstStyle/>
                        <a:p>
                          <a:endParaRPr lang="zh-CN"/>
                        </a:p>
                      </a:txBody>
                      <a:tcPr marL="68580" marR="68580"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3"/>
                          <a:stretch>
                            <a:fillRect l="-699" t="-87324" r="-400699" b="-12676"/>
                          </a:stretch>
                        </a:blipFill>
                      </a:tcPr>
                    </a:tc>
                    <a:tc>
                      <a:txBody>
                        <a:bodyPr/>
                        <a:lstStyle/>
                        <a:p>
                          <a:pPr algn="ctr" eaLnBrk="0">
                            <a:spcBef>
                              <a:spcPts val="300"/>
                            </a:spcBef>
                            <a:spcAft>
                              <a:spcPts val="300"/>
                            </a:spcAft>
                          </a:pPr>
                          <a:r>
                            <a:rPr lang="en-US" sz="14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35.69</a:t>
                          </a:r>
                          <a:endParaRPr lang="zh-CN" sz="14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alpha val="50000"/>
                          </a:srgbClr>
                        </a:solidFill>
                      </a:tcPr>
                    </a:tc>
                    <a:tc>
                      <a:txBody>
                        <a:bodyPr/>
                        <a:lstStyle/>
                        <a:p>
                          <a:pPr algn="ctr" eaLnBrk="0">
                            <a:spcBef>
                              <a:spcPts val="300"/>
                            </a:spcBef>
                            <a:spcAft>
                              <a:spcPts val="300"/>
                            </a:spcAft>
                          </a:pPr>
                          <a:r>
                            <a:rPr lang="en-US" sz="14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6.74</a:t>
                          </a:r>
                          <a:endParaRPr lang="zh-CN" sz="14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030A0">
                            <a:alpha val="50000"/>
                          </a:srgbClr>
                        </a:solidFill>
                      </a:tcPr>
                    </a:tc>
                    <a:tc>
                      <a:txBody>
                        <a:bodyPr/>
                        <a:lstStyle/>
                        <a:p>
                          <a:pPr algn="ctr" eaLnBrk="0">
                            <a:spcBef>
                              <a:spcPts val="300"/>
                            </a:spcBef>
                            <a:spcAft>
                              <a:spcPts val="300"/>
                            </a:spcAft>
                          </a:pPr>
                          <a:r>
                            <a:rPr lang="en-US" sz="14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2.17</a:t>
                          </a:r>
                          <a:endParaRPr lang="zh-CN" sz="14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50000"/>
                          </a:schemeClr>
                        </a:solidFill>
                      </a:tcPr>
                    </a:tc>
                    <a:tc>
                      <a:txBody>
                        <a:bodyPr/>
                        <a:lstStyle/>
                        <a:p>
                          <a:pPr algn="ctr" eaLnBrk="0">
                            <a:spcBef>
                              <a:spcPts val="300"/>
                            </a:spcBef>
                            <a:spcAft>
                              <a:spcPts val="300"/>
                            </a:spcAft>
                          </a:pPr>
                          <a:r>
                            <a:rPr lang="en-US" sz="14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50.40</a:t>
                          </a:r>
                          <a:endParaRPr lang="zh-CN" sz="14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alpha val="50000"/>
                          </a:srgbClr>
                        </a:solidFill>
                      </a:tcPr>
                    </a:tc>
                    <a:tc>
                      <a:txBody>
                        <a:bodyPr/>
                        <a:lstStyle/>
                        <a:p>
                          <a:pPr algn="ctr" eaLnBrk="0">
                            <a:spcBef>
                              <a:spcPts val="300"/>
                            </a:spcBef>
                            <a:spcAft>
                              <a:spcPts val="300"/>
                            </a:spcAft>
                          </a:pPr>
                          <a:r>
                            <a:rPr lang="en-US" sz="14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2.79</a:t>
                          </a:r>
                          <a:endParaRPr lang="zh-CN" sz="14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alpha val="50000"/>
                          </a:srgbClr>
                        </a:solidFill>
                      </a:tcPr>
                    </a:tc>
                    <a:tc>
                      <a:txBody>
                        <a:bodyPr/>
                        <a:lstStyle/>
                        <a:p>
                          <a:pPr algn="ctr" eaLnBrk="0">
                            <a:spcBef>
                              <a:spcPts val="300"/>
                            </a:spcBef>
                            <a:spcAft>
                              <a:spcPts val="300"/>
                            </a:spcAft>
                          </a:pPr>
                          <a:r>
                            <a:rPr lang="en-US" sz="14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16.50</a:t>
                          </a:r>
                          <a:endParaRPr lang="zh-CN" sz="14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75000"/>
                            <a:alpha val="50000"/>
                          </a:schemeClr>
                        </a:solidFill>
                      </a:tcPr>
                    </a:tc>
                  </a:tr>
                </a:tbl>
              </a:graphicData>
            </a:graphic>
          </p:graphicFrame>
        </mc:Fallback>
      </mc:AlternateContent>
      <p:grpSp>
        <p:nvGrpSpPr>
          <p:cNvPr id="130" name="组合 129"/>
          <p:cNvGrpSpPr/>
          <p:nvPr/>
        </p:nvGrpSpPr>
        <p:grpSpPr>
          <a:xfrm>
            <a:off x="2636882" y="3025081"/>
            <a:ext cx="2649456" cy="2336545"/>
            <a:chOff x="473472" y="4033334"/>
            <a:chExt cx="2649456" cy="2336545"/>
          </a:xfrm>
        </p:grpSpPr>
        <p:pic>
          <p:nvPicPr>
            <p:cNvPr id="9" name="图片 8"/>
            <p:cNvPicPr>
              <a:picLocks noChangeAspect="1"/>
            </p:cNvPicPr>
            <p:nvPr/>
          </p:nvPicPr>
          <p:blipFill rotWithShape="1">
            <a:blip r:embed="rId4" cstate="print">
              <a:extLst>
                <a:ext uri="{28A0092B-C50C-407E-A947-70E740481C1C}">
                  <a14:useLocalDpi xmlns:a14="http://schemas.microsoft.com/office/drawing/2010/main" val="0"/>
                </a:ext>
              </a:extLst>
            </a:blip>
            <a:srcRect l="21652" r="21417"/>
            <a:stretch/>
          </p:blipFill>
          <p:spPr>
            <a:xfrm>
              <a:off x="473472" y="4033334"/>
              <a:ext cx="2649456" cy="2336545"/>
            </a:xfrm>
            <a:prstGeom prst="rect">
              <a:avLst/>
            </a:prstGeom>
          </p:spPr>
        </p:pic>
        <p:grpSp>
          <p:nvGrpSpPr>
            <p:cNvPr id="122" name="组合 121"/>
            <p:cNvGrpSpPr/>
            <p:nvPr/>
          </p:nvGrpSpPr>
          <p:grpSpPr>
            <a:xfrm>
              <a:off x="597388" y="4055656"/>
              <a:ext cx="1679172" cy="632649"/>
              <a:chOff x="1185396" y="4852295"/>
              <a:chExt cx="1679172" cy="632649"/>
            </a:xfrm>
          </p:grpSpPr>
          <p:sp>
            <p:nvSpPr>
              <p:cNvPr id="123" name="矩形 122"/>
              <p:cNvSpPr/>
              <p:nvPr/>
            </p:nvSpPr>
            <p:spPr>
              <a:xfrm>
                <a:off x="1185396" y="4852295"/>
                <a:ext cx="1679172" cy="632649"/>
              </a:xfrm>
              <a:prstGeom prst="rect">
                <a:avLst/>
              </a:prstGeom>
              <a:noFill/>
              <a:ln>
                <a:noFill/>
              </a:ln>
            </p:spPr>
            <p:style>
              <a:lnRef idx="2">
                <a:schemeClr val="dk1">
                  <a:shade val="50000"/>
                </a:schemeClr>
              </a:lnRef>
              <a:fillRef idx="1">
                <a:schemeClr val="dk1"/>
              </a:fillRef>
              <a:effectRef idx="0">
                <a:schemeClr val="dk1"/>
              </a:effectRef>
              <a:fontRef idx="minor">
                <a:schemeClr val="lt1"/>
              </a:fontRef>
            </p:style>
            <p:txBody>
              <a:bodyPr anchor="ctr"/>
              <a:lstStyle/>
              <a:p>
                <a:pPr>
                  <a:defRPr/>
                </a:pPr>
                <a:endParaRPr lang="en-US" altLang="zh-CN" sz="1000" dirty="0" smtClean="0">
                  <a:solidFill>
                    <a:schemeClr val="tx1"/>
                  </a:solidFill>
                  <a:latin typeface="宋体" panose="02010600030101010101" pitchFamily="2" charset="-122"/>
                  <a:ea typeface="宋体" panose="02010600030101010101" pitchFamily="2" charset="-122"/>
                </a:endParaRPr>
              </a:p>
              <a:p>
                <a:pPr>
                  <a:defRPr/>
                </a:pPr>
                <a:r>
                  <a:rPr lang="en-US" altLang="zh-CN" sz="1000" dirty="0">
                    <a:solidFill>
                      <a:schemeClr val="tx1"/>
                    </a:solidFill>
                    <a:latin typeface="宋体" panose="02010600030101010101" pitchFamily="2" charset="-122"/>
                    <a:ea typeface="宋体" panose="02010600030101010101" pitchFamily="2" charset="-122"/>
                  </a:rPr>
                  <a:t> </a:t>
                </a:r>
                <a:r>
                  <a:rPr lang="en-US" altLang="zh-CN" sz="1000" dirty="0" smtClean="0">
                    <a:solidFill>
                      <a:schemeClr val="tx1"/>
                    </a:solidFill>
                    <a:latin typeface="宋体" panose="02010600030101010101" pitchFamily="2" charset="-122"/>
                    <a:ea typeface="宋体" panose="02010600030101010101" pitchFamily="2" charset="-122"/>
                  </a:rPr>
                  <a:t>   </a:t>
                </a:r>
                <a:r>
                  <a:rPr lang="zh-CN" altLang="en-US" sz="900" dirty="0" smtClean="0">
                    <a:solidFill>
                      <a:schemeClr val="tx1"/>
                    </a:solidFill>
                    <a:latin typeface="宋体" panose="02010600030101010101" pitchFamily="2" charset="-122"/>
                    <a:ea typeface="宋体" panose="02010600030101010101" pitchFamily="2" charset="-122"/>
                  </a:rPr>
                  <a:t>真实损伤</a:t>
                </a:r>
                <a:endParaRPr lang="en-US" altLang="zh-CN" sz="900" dirty="0" smtClean="0">
                  <a:solidFill>
                    <a:schemeClr val="tx1"/>
                  </a:solidFill>
                  <a:latin typeface="宋体" panose="02010600030101010101" pitchFamily="2" charset="-122"/>
                  <a:ea typeface="宋体" panose="02010600030101010101" pitchFamily="2" charset="-122"/>
                </a:endParaRPr>
              </a:p>
              <a:p>
                <a:pPr>
                  <a:defRPr/>
                </a:pPr>
                <a:r>
                  <a:rPr lang="zh-CN" altLang="en-US" sz="1000" dirty="0" smtClean="0">
                    <a:solidFill>
                      <a:schemeClr val="tx1"/>
                    </a:solidFill>
                    <a:latin typeface="宋体" panose="02010600030101010101" pitchFamily="2" charset="-122"/>
                    <a:ea typeface="宋体" panose="02010600030101010101" pitchFamily="2" charset="-122"/>
                  </a:rPr>
                  <a:t>    </a:t>
                </a:r>
                <a:r>
                  <a:rPr lang="zh-CN" altLang="en-US" sz="900" dirty="0">
                    <a:solidFill>
                      <a:schemeClr val="tx1"/>
                    </a:solidFill>
                    <a:latin typeface="宋体" panose="02010600030101010101" pitchFamily="2" charset="-122"/>
                    <a:ea typeface="宋体" panose="02010600030101010101" pitchFamily="2" charset="-122"/>
                  </a:rPr>
                  <a:t>单</a:t>
                </a:r>
                <a:r>
                  <a:rPr lang="zh-CN" altLang="en-US" sz="900" dirty="0" smtClean="0">
                    <a:solidFill>
                      <a:schemeClr val="tx1"/>
                    </a:solidFill>
                    <a:latin typeface="宋体" panose="02010600030101010101" pitchFamily="2" charset="-122"/>
                    <a:ea typeface="宋体" panose="02010600030101010101" pitchFamily="2" charset="-122"/>
                  </a:rPr>
                  <a:t>级</a:t>
                </a:r>
                <a:r>
                  <a:rPr lang="zh-CN" altLang="en-US" sz="900" dirty="0">
                    <a:solidFill>
                      <a:schemeClr val="tx1"/>
                    </a:solidFill>
                    <a:latin typeface="宋体" panose="02010600030101010101" pitchFamily="2" charset="-122"/>
                    <a:ea typeface="宋体" panose="02010600030101010101" pitchFamily="2" charset="-122"/>
                  </a:rPr>
                  <a:t>检测</a:t>
                </a:r>
                <a:r>
                  <a:rPr lang="zh-CN" altLang="en-US" sz="900" dirty="0" smtClean="0">
                    <a:solidFill>
                      <a:schemeClr val="tx1"/>
                    </a:solidFill>
                    <a:latin typeface="宋体" panose="02010600030101010101" pitchFamily="2" charset="-122"/>
                    <a:ea typeface="宋体" panose="02010600030101010101" pitchFamily="2" charset="-122"/>
                  </a:rPr>
                  <a:t>结果</a:t>
                </a:r>
                <a:endParaRPr lang="en-US" altLang="zh-CN" sz="900" dirty="0" smtClean="0">
                  <a:solidFill>
                    <a:schemeClr val="tx1"/>
                  </a:solidFill>
                  <a:latin typeface="宋体" panose="02010600030101010101" pitchFamily="2" charset="-122"/>
                  <a:ea typeface="宋体" panose="02010600030101010101" pitchFamily="2" charset="-122"/>
                </a:endParaRPr>
              </a:p>
              <a:p>
                <a:pPr>
                  <a:defRPr/>
                </a:pPr>
                <a:r>
                  <a:rPr lang="zh-CN" altLang="en-US" sz="1000" dirty="0" smtClean="0">
                    <a:solidFill>
                      <a:schemeClr val="tx1"/>
                    </a:solidFill>
                    <a:latin typeface="宋体" panose="02010600030101010101" pitchFamily="2" charset="-122"/>
                    <a:ea typeface="宋体" panose="02010600030101010101" pitchFamily="2" charset="-122"/>
                  </a:rPr>
                  <a:t>    </a:t>
                </a:r>
                <a:r>
                  <a:rPr lang="en-US" altLang="zh-CN" sz="900" dirty="0" smtClean="0">
                    <a:solidFill>
                      <a:schemeClr val="tx1"/>
                    </a:solidFill>
                    <a:latin typeface="宋体" panose="02010600030101010101" pitchFamily="2" charset="-122"/>
                    <a:ea typeface="宋体" panose="02010600030101010101" pitchFamily="2" charset="-122"/>
                  </a:rPr>
                  <a:t>5</a:t>
                </a:r>
                <a:r>
                  <a:rPr lang="zh-CN" altLang="en-US" sz="900" dirty="0" smtClean="0">
                    <a:solidFill>
                      <a:schemeClr val="tx1"/>
                    </a:solidFill>
                    <a:latin typeface="宋体" panose="02010600030101010101" pitchFamily="2" charset="-122"/>
                    <a:ea typeface="宋体" panose="02010600030101010101" pitchFamily="2" charset="-122"/>
                  </a:rPr>
                  <a:t>椭圆检测结果</a:t>
                </a:r>
                <a:endParaRPr lang="en-US" altLang="zh-CN" sz="900" dirty="0">
                  <a:solidFill>
                    <a:schemeClr val="tx1"/>
                  </a:solidFill>
                  <a:latin typeface="宋体" panose="02010600030101010101" pitchFamily="2" charset="-122"/>
                  <a:ea typeface="宋体" panose="02010600030101010101" pitchFamily="2" charset="-122"/>
                </a:endParaRPr>
              </a:p>
            </p:txBody>
          </p:sp>
          <p:cxnSp>
            <p:nvCxnSpPr>
              <p:cNvPr id="124" name="直接连接符 123"/>
              <p:cNvCxnSpPr/>
              <p:nvPr/>
            </p:nvCxnSpPr>
            <p:spPr>
              <a:xfrm>
                <a:off x="1266568" y="5396215"/>
                <a:ext cx="204461" cy="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25" name="直接连接符 124"/>
              <p:cNvCxnSpPr/>
              <p:nvPr/>
            </p:nvCxnSpPr>
            <p:spPr>
              <a:xfrm>
                <a:off x="1266242" y="5108183"/>
                <a:ext cx="204461"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6" name="直接连接符 125"/>
              <p:cNvCxnSpPr/>
              <p:nvPr/>
            </p:nvCxnSpPr>
            <p:spPr>
              <a:xfrm>
                <a:off x="1266241" y="5261055"/>
                <a:ext cx="204461" cy="0"/>
              </a:xfrm>
              <a:prstGeom prst="line">
                <a:avLst/>
              </a:prstGeom>
              <a:ln w="19050">
                <a:solidFill>
                  <a:srgbClr val="92D050"/>
                </a:solidFill>
              </a:ln>
            </p:spPr>
            <p:style>
              <a:lnRef idx="1">
                <a:schemeClr val="accent1"/>
              </a:lnRef>
              <a:fillRef idx="0">
                <a:schemeClr val="accent1"/>
              </a:fillRef>
              <a:effectRef idx="0">
                <a:schemeClr val="accent1"/>
              </a:effectRef>
              <a:fontRef idx="minor">
                <a:schemeClr val="tx1"/>
              </a:fontRef>
            </p:style>
          </p:cxnSp>
        </p:grpSp>
      </p:grpSp>
      <p:sp>
        <p:nvSpPr>
          <p:cNvPr id="4" name="Slide Number Placeholder 3"/>
          <p:cNvSpPr>
            <a:spLocks noGrp="1"/>
          </p:cNvSpPr>
          <p:nvPr>
            <p:ph type="sldNum" sz="quarter" idx="12"/>
          </p:nvPr>
        </p:nvSpPr>
        <p:spPr/>
        <p:txBody>
          <a:bodyPr/>
          <a:lstStyle/>
          <a:p>
            <a:pPr>
              <a:defRPr/>
            </a:pPr>
            <a:fld id="{06C88229-2361-4A3F-BA53-4D47DBEF09B6}" type="slidenum">
              <a:rPr lang="en-US" altLang="zh-CN" smtClean="0"/>
              <a:pPr>
                <a:defRPr/>
              </a:pPr>
              <a:t>14</a:t>
            </a:fld>
            <a:endParaRPr lang="en-US" altLang="zh-CN" dirty="0"/>
          </a:p>
        </p:txBody>
      </p:sp>
      <p:sp>
        <p:nvSpPr>
          <p:cNvPr id="5" name="Rectangle 2"/>
          <p:cNvSpPr>
            <a:spLocks noGrp="1" noChangeArrowheads="1"/>
          </p:cNvSpPr>
          <p:nvPr>
            <p:ph type="title"/>
          </p:nvPr>
        </p:nvSpPr>
        <p:spPr>
          <a:xfrm>
            <a:off x="357188" y="548680"/>
            <a:ext cx="6196012" cy="560611"/>
          </a:xfrm>
        </p:spPr>
        <p:txBody>
          <a:bodyPr/>
          <a:lstStyle/>
          <a:p>
            <a:pPr eaLnBrk="1" hangingPunct="1">
              <a:lnSpc>
                <a:spcPct val="130000"/>
              </a:lnSpc>
              <a:defRPr/>
            </a:pPr>
            <a:r>
              <a:rPr lang="en-US" altLang="zh-CN" sz="2600" dirty="0" smtClean="0">
                <a:latin typeface="Arial" panose="020B0604020202020204" pitchFamily="34" charset="0"/>
                <a:ea typeface="黑体" pitchFamily="2" charset="-122"/>
                <a:cs typeface="Arial" panose="020B0604020202020204" pitchFamily="34" charset="0"/>
              </a:rPr>
              <a:t>2.4</a:t>
            </a:r>
            <a:r>
              <a:rPr lang="zh-CN" altLang="zh-CN" sz="2600" dirty="0" smtClean="0">
                <a:latin typeface="Arial" panose="020B0604020202020204" pitchFamily="34" charset="0"/>
                <a:ea typeface="黑体" pitchFamily="2" charset="-122"/>
                <a:cs typeface="Arial" panose="020B0604020202020204" pitchFamily="34" charset="0"/>
              </a:rPr>
              <a:t>二</a:t>
            </a:r>
            <a:r>
              <a:rPr lang="zh-CN" altLang="zh-CN" sz="2600" dirty="0">
                <a:latin typeface="Arial" panose="020B0604020202020204" pitchFamily="34" charset="0"/>
                <a:ea typeface="黑体" pitchFamily="2" charset="-122"/>
                <a:cs typeface="Arial" panose="020B0604020202020204" pitchFamily="34" charset="0"/>
              </a:rPr>
              <a:t>维板状结构的多级损伤检测</a:t>
            </a:r>
            <a:r>
              <a:rPr lang="zh-CN" altLang="zh-CN" sz="2600" dirty="0" smtClean="0">
                <a:latin typeface="Arial" panose="020B0604020202020204" pitchFamily="34" charset="0"/>
                <a:ea typeface="黑体" pitchFamily="2" charset="-122"/>
                <a:cs typeface="Arial" panose="020B0604020202020204" pitchFamily="34" charset="0"/>
              </a:rPr>
              <a:t>方法</a:t>
            </a:r>
            <a:r>
              <a:rPr lang="en-US" altLang="zh-CN" sz="2600" dirty="0">
                <a:latin typeface="Times New Roman" panose="02020603050405020304" pitchFamily="18" charset="0"/>
                <a:ea typeface="黑体" pitchFamily="2" charset="-122"/>
                <a:cs typeface="Times New Roman" panose="02020603050405020304" pitchFamily="18" charset="0"/>
              </a:rPr>
              <a:t>(Ⅰ)</a:t>
            </a:r>
            <a:endParaRPr lang="en-US" altLang="zh-CN" sz="2600" dirty="0">
              <a:latin typeface="Arial" panose="020B0604020202020204" pitchFamily="34" charset="0"/>
              <a:ea typeface="黑体" pitchFamily="2" charset="-122"/>
              <a:cs typeface="Arial" panose="020B0604020202020204" pitchFamily="34" charset="0"/>
            </a:endParaRPr>
          </a:p>
        </p:txBody>
      </p:sp>
      <p:sp>
        <p:nvSpPr>
          <p:cNvPr id="6" name="Rectangle 2"/>
          <p:cNvSpPr>
            <a:spLocks noChangeArrowheads="1"/>
          </p:cNvSpPr>
          <p:nvPr/>
        </p:nvSpPr>
        <p:spPr bwMode="auto">
          <a:xfrm>
            <a:off x="274776" y="1484784"/>
            <a:ext cx="109728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pSp>
        <p:nvGrpSpPr>
          <p:cNvPr id="10" name="组合 9"/>
          <p:cNvGrpSpPr/>
          <p:nvPr/>
        </p:nvGrpSpPr>
        <p:grpSpPr>
          <a:xfrm>
            <a:off x="255384" y="1130477"/>
            <a:ext cx="2510766" cy="2462489"/>
            <a:chOff x="638817" y="1109136"/>
            <a:chExt cx="2510766" cy="2462489"/>
          </a:xfrm>
        </p:grpSpPr>
        <p:grpSp>
          <p:nvGrpSpPr>
            <p:cNvPr id="11" name="组合 10"/>
            <p:cNvGrpSpPr/>
            <p:nvPr/>
          </p:nvGrpSpPr>
          <p:grpSpPr>
            <a:xfrm>
              <a:off x="638817" y="1109136"/>
              <a:ext cx="2510766" cy="2462489"/>
              <a:chOff x="5179194" y="3758218"/>
              <a:chExt cx="2510766" cy="2462489"/>
            </a:xfrm>
          </p:grpSpPr>
          <p:grpSp>
            <p:nvGrpSpPr>
              <p:cNvPr id="16" name="组合 15"/>
              <p:cNvGrpSpPr/>
              <p:nvPr/>
            </p:nvGrpSpPr>
            <p:grpSpPr>
              <a:xfrm>
                <a:off x="5179194" y="3758218"/>
                <a:ext cx="2510766" cy="2462489"/>
                <a:chOff x="6918541" y="1127570"/>
                <a:chExt cx="2510766" cy="2462489"/>
              </a:xfrm>
            </p:grpSpPr>
            <p:grpSp>
              <p:nvGrpSpPr>
                <p:cNvPr id="21" name="组合 20"/>
                <p:cNvGrpSpPr/>
                <p:nvPr/>
              </p:nvGrpSpPr>
              <p:grpSpPr>
                <a:xfrm>
                  <a:off x="6918541" y="1127570"/>
                  <a:ext cx="2510766" cy="2462489"/>
                  <a:chOff x="2461738" y="1305014"/>
                  <a:chExt cx="2510766" cy="2462489"/>
                </a:xfrm>
              </p:grpSpPr>
              <p:grpSp>
                <p:nvGrpSpPr>
                  <p:cNvPr id="26" name="组合 25"/>
                  <p:cNvGrpSpPr/>
                  <p:nvPr/>
                </p:nvGrpSpPr>
                <p:grpSpPr>
                  <a:xfrm>
                    <a:off x="2461738" y="1606916"/>
                    <a:ext cx="2160588" cy="2160587"/>
                    <a:chOff x="414150" y="1526871"/>
                    <a:chExt cx="2160588" cy="2160587"/>
                  </a:xfrm>
                </p:grpSpPr>
                <p:grpSp>
                  <p:nvGrpSpPr>
                    <p:cNvPr id="31" name="组合 64"/>
                    <p:cNvGrpSpPr>
                      <a:grpSpLocks/>
                    </p:cNvGrpSpPr>
                    <p:nvPr/>
                  </p:nvGrpSpPr>
                  <p:grpSpPr bwMode="auto">
                    <a:xfrm>
                      <a:off x="414150" y="1526871"/>
                      <a:ext cx="2160588" cy="2160587"/>
                      <a:chOff x="969234" y="1354474"/>
                      <a:chExt cx="2880000" cy="2880000"/>
                    </a:xfrm>
                  </p:grpSpPr>
                  <p:sp>
                    <p:nvSpPr>
                      <p:cNvPr id="33" name="矩形 32"/>
                      <p:cNvSpPr/>
                      <p:nvPr/>
                    </p:nvSpPr>
                    <p:spPr>
                      <a:xfrm>
                        <a:off x="969234" y="1354474"/>
                        <a:ext cx="2880000" cy="2880000"/>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dirty="0"/>
                      </a:p>
                    </p:txBody>
                  </p:sp>
                  <p:sp>
                    <p:nvSpPr>
                      <p:cNvPr id="34" name="矩形 33"/>
                      <p:cNvSpPr/>
                      <p:nvPr/>
                    </p:nvSpPr>
                    <p:spPr>
                      <a:xfrm>
                        <a:off x="1813804" y="2269029"/>
                        <a:ext cx="1103699" cy="1103700"/>
                      </a:xfrm>
                      <a:prstGeom prst="rect">
                        <a:avLst/>
                      </a:prstGeom>
                      <a:noFill/>
                      <a:ln w="127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35" name="椭圆 34"/>
                      <p:cNvSpPr/>
                      <p:nvPr/>
                    </p:nvSpPr>
                    <p:spPr>
                      <a:xfrm>
                        <a:off x="1752438" y="2214012"/>
                        <a:ext cx="120616" cy="120618"/>
                      </a:xfrm>
                      <a:prstGeom prst="ellipse">
                        <a:avLst/>
                      </a:prstGeom>
                      <a:solidFill>
                        <a:schemeClr val="tx1">
                          <a:lumMod val="65000"/>
                          <a:lumOff val="35000"/>
                        </a:schemeClr>
                      </a:solidFill>
                      <a:ln>
                        <a:noFill/>
                      </a:ln>
                    </p:spPr>
                    <p:style>
                      <a:lnRef idx="2">
                        <a:schemeClr val="dk1">
                          <a:shade val="50000"/>
                        </a:schemeClr>
                      </a:lnRef>
                      <a:fillRef idx="1">
                        <a:schemeClr val="dk1"/>
                      </a:fillRef>
                      <a:effectRef idx="0">
                        <a:schemeClr val="dk1"/>
                      </a:effectRef>
                      <a:fontRef idx="minor">
                        <a:schemeClr val="lt1"/>
                      </a:fontRef>
                    </p:style>
                    <p:txBody>
                      <a:bodyPr anchor="ctr"/>
                      <a:lstStyle/>
                      <a:p>
                        <a:pPr algn="ctr" eaLnBrk="1" hangingPunct="1">
                          <a:defRPr/>
                        </a:pPr>
                        <a:endParaRPr lang="zh-CN" altLang="en-US"/>
                      </a:p>
                    </p:txBody>
                  </p:sp>
                  <p:sp>
                    <p:nvSpPr>
                      <p:cNvPr id="36" name="椭圆 35"/>
                      <p:cNvSpPr/>
                      <p:nvPr/>
                    </p:nvSpPr>
                    <p:spPr>
                      <a:xfrm>
                        <a:off x="1752438" y="3301594"/>
                        <a:ext cx="120616" cy="118501"/>
                      </a:xfrm>
                      <a:prstGeom prst="ellipse">
                        <a:avLst/>
                      </a:prstGeom>
                      <a:solidFill>
                        <a:schemeClr val="tx1">
                          <a:lumMod val="65000"/>
                          <a:lumOff val="35000"/>
                        </a:schemeClr>
                      </a:solidFill>
                      <a:ln>
                        <a:noFill/>
                      </a:ln>
                    </p:spPr>
                    <p:style>
                      <a:lnRef idx="2">
                        <a:schemeClr val="dk1">
                          <a:shade val="50000"/>
                        </a:schemeClr>
                      </a:lnRef>
                      <a:fillRef idx="1">
                        <a:schemeClr val="dk1"/>
                      </a:fillRef>
                      <a:effectRef idx="0">
                        <a:schemeClr val="dk1"/>
                      </a:effectRef>
                      <a:fontRef idx="minor">
                        <a:schemeClr val="lt1"/>
                      </a:fontRef>
                    </p:style>
                    <p:txBody>
                      <a:bodyPr anchor="ctr"/>
                      <a:lstStyle/>
                      <a:p>
                        <a:pPr algn="ctr" eaLnBrk="1" hangingPunct="1">
                          <a:defRPr/>
                        </a:pPr>
                        <a:endParaRPr lang="zh-CN" altLang="en-US"/>
                      </a:p>
                    </p:txBody>
                  </p:sp>
                  <p:sp>
                    <p:nvSpPr>
                      <p:cNvPr id="37" name="椭圆 36"/>
                      <p:cNvSpPr/>
                      <p:nvPr/>
                    </p:nvSpPr>
                    <p:spPr>
                      <a:xfrm>
                        <a:off x="2866812" y="2211966"/>
                        <a:ext cx="120618" cy="120618"/>
                      </a:xfrm>
                      <a:prstGeom prst="ellipse">
                        <a:avLst/>
                      </a:prstGeom>
                      <a:solidFill>
                        <a:schemeClr val="tx1">
                          <a:lumMod val="65000"/>
                          <a:lumOff val="35000"/>
                        </a:schemeClr>
                      </a:solidFill>
                      <a:ln>
                        <a:noFill/>
                      </a:ln>
                    </p:spPr>
                    <p:style>
                      <a:lnRef idx="2">
                        <a:schemeClr val="dk1">
                          <a:shade val="50000"/>
                        </a:schemeClr>
                      </a:lnRef>
                      <a:fillRef idx="1">
                        <a:schemeClr val="dk1"/>
                      </a:fillRef>
                      <a:effectRef idx="0">
                        <a:schemeClr val="dk1"/>
                      </a:effectRef>
                      <a:fontRef idx="minor">
                        <a:schemeClr val="lt1"/>
                      </a:fontRef>
                    </p:style>
                    <p:txBody>
                      <a:bodyPr anchor="ctr"/>
                      <a:lstStyle/>
                      <a:p>
                        <a:pPr algn="ctr" eaLnBrk="1" hangingPunct="1">
                          <a:defRPr/>
                        </a:pPr>
                        <a:endParaRPr lang="zh-CN" altLang="en-US"/>
                      </a:p>
                    </p:txBody>
                  </p:sp>
                  <p:sp>
                    <p:nvSpPr>
                      <p:cNvPr id="38" name="椭圆 37"/>
                      <p:cNvSpPr/>
                      <p:nvPr/>
                    </p:nvSpPr>
                    <p:spPr>
                      <a:xfrm>
                        <a:off x="2871544" y="3301594"/>
                        <a:ext cx="120618" cy="118501"/>
                      </a:xfrm>
                      <a:prstGeom prst="ellipse">
                        <a:avLst/>
                      </a:prstGeom>
                      <a:solidFill>
                        <a:schemeClr val="tx1">
                          <a:lumMod val="65000"/>
                          <a:lumOff val="35000"/>
                        </a:schemeClr>
                      </a:solidFill>
                      <a:ln>
                        <a:noFill/>
                      </a:ln>
                    </p:spPr>
                    <p:style>
                      <a:lnRef idx="2">
                        <a:schemeClr val="dk1">
                          <a:shade val="50000"/>
                        </a:schemeClr>
                      </a:lnRef>
                      <a:fillRef idx="1">
                        <a:schemeClr val="dk1"/>
                      </a:fillRef>
                      <a:effectRef idx="0">
                        <a:schemeClr val="dk1"/>
                      </a:effectRef>
                      <a:fontRef idx="minor">
                        <a:schemeClr val="lt1"/>
                      </a:fontRef>
                    </p:style>
                    <p:txBody>
                      <a:bodyPr anchor="ctr"/>
                      <a:lstStyle/>
                      <a:p>
                        <a:pPr algn="ctr" eaLnBrk="1" hangingPunct="1">
                          <a:defRPr/>
                        </a:pPr>
                        <a:endParaRPr lang="zh-CN" altLang="en-US"/>
                      </a:p>
                    </p:txBody>
                  </p:sp>
                  <p:sp>
                    <p:nvSpPr>
                      <p:cNvPr id="39" name="椭圆 38"/>
                      <p:cNvSpPr/>
                      <p:nvPr/>
                    </p:nvSpPr>
                    <p:spPr>
                      <a:xfrm>
                        <a:off x="2361872" y="2734571"/>
                        <a:ext cx="118501" cy="120618"/>
                      </a:xfrm>
                      <a:prstGeom prst="ellipse">
                        <a:avLst/>
                      </a:prstGeom>
                      <a:solidFill>
                        <a:schemeClr val="tx1">
                          <a:lumMod val="65000"/>
                          <a:lumOff val="35000"/>
                        </a:schemeClr>
                      </a:solidFill>
                      <a:ln>
                        <a:noFill/>
                      </a:ln>
                    </p:spPr>
                    <p:style>
                      <a:lnRef idx="2">
                        <a:schemeClr val="dk1">
                          <a:shade val="50000"/>
                        </a:schemeClr>
                      </a:lnRef>
                      <a:fillRef idx="1">
                        <a:schemeClr val="dk1"/>
                      </a:fillRef>
                      <a:effectRef idx="0">
                        <a:schemeClr val="dk1"/>
                      </a:effectRef>
                      <a:fontRef idx="minor">
                        <a:schemeClr val="lt1"/>
                      </a:fontRef>
                    </p:style>
                    <p:txBody>
                      <a:bodyPr anchor="ctr"/>
                      <a:lstStyle/>
                      <a:p>
                        <a:pPr algn="ctr" eaLnBrk="1" hangingPunct="1">
                          <a:defRPr/>
                        </a:pPr>
                        <a:endParaRPr lang="zh-CN" altLang="en-US"/>
                      </a:p>
                    </p:txBody>
                  </p:sp>
                </p:grpSp>
                <p:sp>
                  <p:nvSpPr>
                    <p:cNvPr id="32" name="椭圆 31"/>
                    <p:cNvSpPr/>
                    <p:nvPr/>
                  </p:nvSpPr>
                  <p:spPr>
                    <a:xfrm>
                      <a:off x="1703415" y="2652713"/>
                      <a:ext cx="72000" cy="72000"/>
                    </a:xfrm>
                    <a:prstGeom prst="ellipse">
                      <a:avLst/>
                    </a:prstGeom>
                    <a:solidFill>
                      <a:schemeClr val="bg1"/>
                    </a:solidFill>
                    <a:ln w="12700" cmpd="sng">
                      <a:solidFill>
                        <a:schemeClr val="tx1"/>
                      </a:solidFill>
                    </a:ln>
                  </p:spPr>
                  <p:style>
                    <a:lnRef idx="2">
                      <a:schemeClr val="dk1">
                        <a:shade val="50000"/>
                      </a:schemeClr>
                    </a:lnRef>
                    <a:fillRef idx="1">
                      <a:schemeClr val="dk1"/>
                    </a:fillRef>
                    <a:effectRef idx="0">
                      <a:schemeClr val="dk1"/>
                    </a:effectRef>
                    <a:fontRef idx="minor">
                      <a:schemeClr val="lt1"/>
                    </a:fontRef>
                  </p:style>
                  <p:txBody>
                    <a:bodyPr anchor="ctr"/>
                    <a:lstStyle/>
                    <a:p>
                      <a:pPr algn="ctr" eaLnBrk="1" hangingPunct="1">
                        <a:defRPr/>
                      </a:pPr>
                      <a:endParaRPr lang="zh-CN" altLang="en-US"/>
                    </a:p>
                  </p:txBody>
                </p:sp>
              </p:grpSp>
              <p:cxnSp>
                <p:nvCxnSpPr>
                  <p:cNvPr id="27" name="直接箭头连接符 26"/>
                  <p:cNvCxnSpPr/>
                  <p:nvPr/>
                </p:nvCxnSpPr>
                <p:spPr>
                  <a:xfrm>
                    <a:off x="3549263" y="2695348"/>
                    <a:ext cx="1228565"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28" name="直接箭头连接符 27"/>
                  <p:cNvCxnSpPr/>
                  <p:nvPr/>
                </p:nvCxnSpPr>
                <p:spPr>
                  <a:xfrm flipH="1" flipV="1">
                    <a:off x="3549263" y="1461433"/>
                    <a:ext cx="6350" cy="1237154"/>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29" name="矩形 28"/>
                  <p:cNvSpPr/>
                  <p:nvPr/>
                </p:nvSpPr>
                <p:spPr>
                  <a:xfrm>
                    <a:off x="4729640" y="2537699"/>
                    <a:ext cx="242864" cy="246221"/>
                  </a:xfrm>
                  <a:prstGeom prst="rect">
                    <a:avLst/>
                  </a:prstGeom>
                </p:spPr>
                <p:txBody>
                  <a:bodyPr wrap="square">
                    <a:spAutoFit/>
                  </a:bodyPr>
                  <a:lstStyle/>
                  <a:p>
                    <a:r>
                      <a:rPr lang="en-US" altLang="zh-CN" sz="1000" dirty="0" smtClean="0">
                        <a:latin typeface="Times New Roman" panose="02020603050405020304" pitchFamily="18" charset="0"/>
                        <a:cs typeface="Times New Roman" panose="02020603050405020304" pitchFamily="18" charset="0"/>
                      </a:rPr>
                      <a:t>x</a:t>
                    </a:r>
                    <a:endParaRPr lang="zh-CN" altLang="en-US" sz="1000" dirty="0">
                      <a:latin typeface="Times New Roman" panose="02020603050405020304" pitchFamily="18" charset="0"/>
                      <a:cs typeface="Times New Roman" panose="02020603050405020304" pitchFamily="18" charset="0"/>
                    </a:endParaRPr>
                  </a:p>
                </p:txBody>
              </p:sp>
              <p:sp>
                <p:nvSpPr>
                  <p:cNvPr id="30" name="矩形 29"/>
                  <p:cNvSpPr/>
                  <p:nvPr/>
                </p:nvSpPr>
                <p:spPr>
                  <a:xfrm>
                    <a:off x="3518871" y="1305014"/>
                    <a:ext cx="242864" cy="246221"/>
                  </a:xfrm>
                  <a:prstGeom prst="rect">
                    <a:avLst/>
                  </a:prstGeom>
                </p:spPr>
                <p:txBody>
                  <a:bodyPr wrap="square">
                    <a:spAutoFit/>
                  </a:bodyPr>
                  <a:lstStyle/>
                  <a:p>
                    <a:r>
                      <a:rPr lang="en-US" altLang="zh-CN" sz="1000" dirty="0" smtClean="0">
                        <a:latin typeface="Times New Roman" panose="02020603050405020304" pitchFamily="18" charset="0"/>
                        <a:cs typeface="Times New Roman" panose="02020603050405020304" pitchFamily="18" charset="0"/>
                      </a:rPr>
                      <a:t>y</a:t>
                    </a:r>
                    <a:endParaRPr lang="zh-CN" altLang="en-US" sz="1000" dirty="0">
                      <a:latin typeface="Times New Roman" panose="02020603050405020304" pitchFamily="18" charset="0"/>
                      <a:cs typeface="Times New Roman" panose="02020603050405020304" pitchFamily="18" charset="0"/>
                    </a:endParaRPr>
                  </a:p>
                </p:txBody>
              </p:sp>
            </p:grpSp>
            <p:sp>
              <p:nvSpPr>
                <p:cNvPr id="22" name="椭圆 21"/>
                <p:cNvSpPr/>
                <p:nvPr/>
              </p:nvSpPr>
              <p:spPr>
                <a:xfrm rot="19054551">
                  <a:off x="8119870" y="2310254"/>
                  <a:ext cx="160971" cy="823482"/>
                </a:xfrm>
                <a:prstGeom prst="ellipse">
                  <a:avLst/>
                </a:prstGeom>
                <a:noFill/>
                <a:ln w="9525" cmpd="sng">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rot="13414819">
                  <a:off x="7996238" y="1893855"/>
                  <a:ext cx="417906" cy="823482"/>
                </a:xfrm>
                <a:prstGeom prst="ellipse">
                  <a:avLst/>
                </a:prstGeom>
                <a:noFill/>
                <a:ln w="9525" cmpd="sng">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rot="13494602">
                  <a:off x="7433846" y="2229196"/>
                  <a:ext cx="702595" cy="969366"/>
                </a:xfrm>
                <a:prstGeom prst="ellipse">
                  <a:avLst/>
                </a:prstGeom>
                <a:noFill/>
                <a:ln w="9525" cmpd="sng">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nvSpPr>
              <p:spPr>
                <a:xfrm rot="18689309">
                  <a:off x="7464332" y="1749516"/>
                  <a:ext cx="605444" cy="1096776"/>
                </a:xfrm>
                <a:prstGeom prst="ellipse">
                  <a:avLst/>
                </a:prstGeom>
                <a:noFill/>
                <a:ln w="9525" cmpd="sng">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7" name="直接连接符 16"/>
              <p:cNvCxnSpPr>
                <a:stCxn id="35" idx="5"/>
                <a:endCxn id="39" idx="1"/>
              </p:cNvCxnSpPr>
              <p:nvPr/>
            </p:nvCxnSpPr>
            <p:spPr>
              <a:xfrm>
                <a:off x="5843992" y="4782185"/>
                <a:ext cx="392984" cy="326541"/>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8" name="直接连接符 17"/>
              <p:cNvCxnSpPr>
                <a:stCxn id="37" idx="3"/>
                <a:endCxn id="39" idx="7"/>
              </p:cNvCxnSpPr>
              <p:nvPr/>
            </p:nvCxnSpPr>
            <p:spPr>
              <a:xfrm flipH="1">
                <a:off x="6299838" y="4780650"/>
                <a:ext cx="316179" cy="328076"/>
              </a:xfrm>
              <a:prstGeom prst="line">
                <a:avLst/>
              </a:prstGeom>
              <a:ln w="12700" cmpd="sng">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9" name="直接连接符 18"/>
              <p:cNvCxnSpPr>
                <a:stCxn id="39" idx="5"/>
                <a:endCxn id="38" idx="1"/>
              </p:cNvCxnSpPr>
              <p:nvPr/>
            </p:nvCxnSpPr>
            <p:spPr>
              <a:xfrm>
                <a:off x="6299838" y="5172710"/>
                <a:ext cx="319729" cy="361166"/>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0" name="直接连接符 19"/>
              <p:cNvCxnSpPr>
                <a:stCxn id="39" idx="3"/>
                <a:endCxn id="36" idx="7"/>
              </p:cNvCxnSpPr>
              <p:nvPr/>
            </p:nvCxnSpPr>
            <p:spPr>
              <a:xfrm flipH="1">
                <a:off x="5843992" y="5172710"/>
                <a:ext cx="392984" cy="361166"/>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sp>
          <p:nvSpPr>
            <p:cNvPr id="12" name="TextBox 4"/>
            <p:cNvSpPr txBox="1"/>
            <p:nvPr/>
          </p:nvSpPr>
          <p:spPr>
            <a:xfrm>
              <a:off x="1047433" y="1877312"/>
              <a:ext cx="718892" cy="246221"/>
            </a:xfrm>
            <a:prstGeom prst="rect">
              <a:avLst/>
            </a:prstGeom>
            <a:noFill/>
          </p:spPr>
          <p:txBody>
            <a:bodyPr wrap="square" rtlCol="0">
              <a:spAutoFit/>
            </a:bodyPr>
            <a:lstStyle/>
            <a:p>
              <a:r>
                <a:rPr lang="en-US" altLang="zh-CN" sz="1000" dirty="0" smtClean="0">
                  <a:latin typeface="Times New Roman" panose="02020603050405020304" pitchFamily="18" charset="0"/>
                  <a:ea typeface="宋体" pitchFamily="2" charset="-122"/>
                  <a:cs typeface="Times New Roman" panose="02020603050405020304" pitchFamily="18" charset="0"/>
                </a:rPr>
                <a:t>PZT2</a:t>
              </a:r>
              <a:endParaRPr lang="zh-CN" altLang="en-US" sz="1000" dirty="0">
                <a:latin typeface="Times New Roman" panose="02020603050405020304" pitchFamily="18" charset="0"/>
                <a:ea typeface="宋体" pitchFamily="2" charset="-122"/>
                <a:cs typeface="Times New Roman" panose="02020603050405020304" pitchFamily="18" charset="0"/>
              </a:endParaRPr>
            </a:p>
          </p:txBody>
        </p:sp>
        <p:sp>
          <p:nvSpPr>
            <p:cNvPr id="13" name="TextBox 4"/>
            <p:cNvSpPr txBox="1"/>
            <p:nvPr/>
          </p:nvSpPr>
          <p:spPr>
            <a:xfrm>
              <a:off x="1858231" y="1872149"/>
              <a:ext cx="513791" cy="246221"/>
            </a:xfrm>
            <a:prstGeom prst="rect">
              <a:avLst/>
            </a:prstGeom>
            <a:noFill/>
          </p:spPr>
          <p:txBody>
            <a:bodyPr wrap="square" rtlCol="0">
              <a:spAutoFit/>
            </a:bodyPr>
            <a:lstStyle/>
            <a:p>
              <a:r>
                <a:rPr lang="en-US" altLang="zh-CN" sz="1000" dirty="0">
                  <a:latin typeface="Times New Roman" panose="02020603050405020304" pitchFamily="18" charset="0"/>
                  <a:ea typeface="宋体" pitchFamily="2" charset="-122"/>
                  <a:cs typeface="Times New Roman" panose="02020603050405020304" pitchFamily="18" charset="0"/>
                </a:rPr>
                <a:t>PZT1</a:t>
              </a:r>
              <a:endParaRPr lang="zh-CN" altLang="en-US" sz="1000" dirty="0">
                <a:latin typeface="Times New Roman" panose="02020603050405020304" pitchFamily="18" charset="0"/>
                <a:ea typeface="宋体" pitchFamily="2" charset="-122"/>
                <a:cs typeface="Times New Roman" panose="02020603050405020304" pitchFamily="18" charset="0"/>
              </a:endParaRPr>
            </a:p>
          </p:txBody>
        </p:sp>
        <p:sp>
          <p:nvSpPr>
            <p:cNvPr id="14" name="TextBox 4"/>
            <p:cNvSpPr txBox="1"/>
            <p:nvPr/>
          </p:nvSpPr>
          <p:spPr>
            <a:xfrm>
              <a:off x="1063893" y="2915593"/>
              <a:ext cx="515542" cy="246221"/>
            </a:xfrm>
            <a:prstGeom prst="rect">
              <a:avLst/>
            </a:prstGeom>
            <a:noFill/>
          </p:spPr>
          <p:txBody>
            <a:bodyPr wrap="square" rtlCol="0">
              <a:spAutoFit/>
            </a:bodyPr>
            <a:lstStyle/>
            <a:p>
              <a:r>
                <a:rPr lang="en-US" altLang="zh-CN" sz="1000" dirty="0">
                  <a:latin typeface="Times New Roman" panose="02020603050405020304" pitchFamily="18" charset="0"/>
                  <a:ea typeface="宋体" pitchFamily="2" charset="-122"/>
                  <a:cs typeface="Times New Roman" panose="02020603050405020304" pitchFamily="18" charset="0"/>
                </a:rPr>
                <a:t>PZT3</a:t>
              </a:r>
              <a:endParaRPr lang="zh-CN" altLang="en-US" sz="1000" dirty="0">
                <a:latin typeface="Times New Roman" panose="02020603050405020304" pitchFamily="18" charset="0"/>
                <a:ea typeface="宋体" pitchFamily="2" charset="-122"/>
                <a:cs typeface="Times New Roman" panose="02020603050405020304" pitchFamily="18" charset="0"/>
              </a:endParaRPr>
            </a:p>
          </p:txBody>
        </p:sp>
        <p:sp>
          <p:nvSpPr>
            <p:cNvPr id="15" name="TextBox 4"/>
            <p:cNvSpPr txBox="1"/>
            <p:nvPr/>
          </p:nvSpPr>
          <p:spPr>
            <a:xfrm>
              <a:off x="1931089" y="2915593"/>
              <a:ext cx="475104" cy="246221"/>
            </a:xfrm>
            <a:prstGeom prst="rect">
              <a:avLst/>
            </a:prstGeom>
            <a:noFill/>
          </p:spPr>
          <p:txBody>
            <a:bodyPr wrap="square" rtlCol="0">
              <a:spAutoFit/>
            </a:bodyPr>
            <a:lstStyle/>
            <a:p>
              <a:r>
                <a:rPr lang="en-US" altLang="zh-CN" sz="1000" dirty="0">
                  <a:latin typeface="Times New Roman" panose="02020603050405020304" pitchFamily="18" charset="0"/>
                  <a:ea typeface="宋体" pitchFamily="2" charset="-122"/>
                  <a:cs typeface="Times New Roman" panose="02020603050405020304" pitchFamily="18" charset="0"/>
                </a:rPr>
                <a:t>PZT4</a:t>
              </a:r>
              <a:endParaRPr lang="zh-CN" altLang="en-US" sz="1000" dirty="0">
                <a:latin typeface="Times New Roman" panose="02020603050405020304" pitchFamily="18" charset="0"/>
                <a:ea typeface="宋体" pitchFamily="2" charset="-122"/>
                <a:cs typeface="Times New Roman" panose="02020603050405020304" pitchFamily="18" charset="0"/>
              </a:endParaRPr>
            </a:p>
          </p:txBody>
        </p:sp>
      </p:grpSp>
      <p:sp>
        <p:nvSpPr>
          <p:cNvPr id="48" name="加号 47"/>
          <p:cNvSpPr/>
          <p:nvPr/>
        </p:nvSpPr>
        <p:spPr>
          <a:xfrm>
            <a:off x="1186766" y="3630320"/>
            <a:ext cx="288032" cy="280183"/>
          </a:xfrm>
          <a:prstGeom prst="mathPlus">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矩形 49"/>
          <p:cNvSpPr/>
          <p:nvPr/>
        </p:nvSpPr>
        <p:spPr>
          <a:xfrm>
            <a:off x="5286338" y="4082679"/>
            <a:ext cx="3598570" cy="179525"/>
          </a:xfrm>
          <a:prstGeom prst="rect">
            <a:avLst/>
          </a:prstGeom>
          <a:noFill/>
          <a:ln w="254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TextBox 4"/>
          <p:cNvSpPr txBox="1"/>
          <p:nvPr/>
        </p:nvSpPr>
        <p:spPr>
          <a:xfrm>
            <a:off x="1099401" y="2554571"/>
            <a:ext cx="718892" cy="246221"/>
          </a:xfrm>
          <a:prstGeom prst="rect">
            <a:avLst/>
          </a:prstGeom>
          <a:noFill/>
        </p:spPr>
        <p:txBody>
          <a:bodyPr wrap="square" rtlCol="0">
            <a:spAutoFit/>
          </a:bodyPr>
          <a:lstStyle/>
          <a:p>
            <a:r>
              <a:rPr lang="en-US" altLang="zh-CN" sz="1000" dirty="0">
                <a:latin typeface="Times New Roman" panose="02020603050405020304" pitchFamily="18" charset="0"/>
                <a:ea typeface="宋体" pitchFamily="2" charset="-122"/>
                <a:cs typeface="Times New Roman" panose="02020603050405020304" pitchFamily="18" charset="0"/>
              </a:rPr>
              <a:t>PZT0</a:t>
            </a:r>
            <a:endParaRPr lang="zh-CN" altLang="en-US" sz="1000" dirty="0">
              <a:latin typeface="Times New Roman" panose="02020603050405020304" pitchFamily="18" charset="0"/>
              <a:ea typeface="宋体" pitchFamily="2" charset="-122"/>
              <a:cs typeface="Times New Roman" panose="02020603050405020304" pitchFamily="18" charset="0"/>
            </a:endParaRPr>
          </a:p>
        </p:txBody>
      </p:sp>
      <p:grpSp>
        <p:nvGrpSpPr>
          <p:cNvPr id="90" name="组合 89"/>
          <p:cNvGrpSpPr/>
          <p:nvPr/>
        </p:nvGrpSpPr>
        <p:grpSpPr>
          <a:xfrm>
            <a:off x="251520" y="3774823"/>
            <a:ext cx="2510766" cy="2462489"/>
            <a:chOff x="3635896" y="1448450"/>
            <a:chExt cx="2510766" cy="2462489"/>
          </a:xfrm>
        </p:grpSpPr>
        <p:grpSp>
          <p:nvGrpSpPr>
            <p:cNvPr id="91" name="组合 90"/>
            <p:cNvGrpSpPr/>
            <p:nvPr/>
          </p:nvGrpSpPr>
          <p:grpSpPr>
            <a:xfrm>
              <a:off x="3635896" y="1448450"/>
              <a:ext cx="2510766" cy="2462489"/>
              <a:chOff x="4256043" y="3997342"/>
              <a:chExt cx="2510766" cy="2462489"/>
            </a:xfrm>
          </p:grpSpPr>
          <p:grpSp>
            <p:nvGrpSpPr>
              <p:cNvPr id="97" name="组合 96"/>
              <p:cNvGrpSpPr/>
              <p:nvPr/>
            </p:nvGrpSpPr>
            <p:grpSpPr>
              <a:xfrm>
                <a:off x="4256043" y="3997342"/>
                <a:ext cx="2510766" cy="2462489"/>
                <a:chOff x="2461738" y="1305014"/>
                <a:chExt cx="2510766" cy="2462489"/>
              </a:xfrm>
            </p:grpSpPr>
            <p:grpSp>
              <p:nvGrpSpPr>
                <p:cNvPr id="108" name="组合 107"/>
                <p:cNvGrpSpPr/>
                <p:nvPr/>
              </p:nvGrpSpPr>
              <p:grpSpPr>
                <a:xfrm>
                  <a:off x="2461738" y="1606916"/>
                  <a:ext cx="2160588" cy="2160587"/>
                  <a:chOff x="414150" y="1526871"/>
                  <a:chExt cx="2160588" cy="2160587"/>
                </a:xfrm>
              </p:grpSpPr>
              <p:grpSp>
                <p:nvGrpSpPr>
                  <p:cNvPr id="113" name="组合 64"/>
                  <p:cNvGrpSpPr>
                    <a:grpSpLocks/>
                  </p:cNvGrpSpPr>
                  <p:nvPr/>
                </p:nvGrpSpPr>
                <p:grpSpPr bwMode="auto">
                  <a:xfrm>
                    <a:off x="414150" y="1526871"/>
                    <a:ext cx="2160588" cy="2160587"/>
                    <a:chOff x="969234" y="1354474"/>
                    <a:chExt cx="2880000" cy="2880000"/>
                  </a:xfrm>
                </p:grpSpPr>
                <p:sp>
                  <p:nvSpPr>
                    <p:cNvPr id="115" name="矩形 114"/>
                    <p:cNvSpPr/>
                    <p:nvPr/>
                  </p:nvSpPr>
                  <p:spPr>
                    <a:xfrm>
                      <a:off x="969234" y="1354474"/>
                      <a:ext cx="2880000" cy="2880000"/>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dirty="0"/>
                    </a:p>
                  </p:txBody>
                </p:sp>
                <p:sp>
                  <p:nvSpPr>
                    <p:cNvPr id="116" name="矩形 115"/>
                    <p:cNvSpPr/>
                    <p:nvPr/>
                  </p:nvSpPr>
                  <p:spPr>
                    <a:xfrm>
                      <a:off x="1813804" y="2269029"/>
                      <a:ext cx="1103699" cy="1103700"/>
                    </a:xfrm>
                    <a:prstGeom prst="rect">
                      <a:avLst/>
                    </a:prstGeom>
                    <a:noFill/>
                    <a:ln w="127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117" name="椭圆 116"/>
                    <p:cNvSpPr/>
                    <p:nvPr/>
                  </p:nvSpPr>
                  <p:spPr>
                    <a:xfrm>
                      <a:off x="1752438" y="2214012"/>
                      <a:ext cx="120616" cy="120618"/>
                    </a:xfrm>
                    <a:prstGeom prst="ellipse">
                      <a:avLst/>
                    </a:prstGeom>
                    <a:solidFill>
                      <a:schemeClr val="tx1">
                        <a:lumMod val="65000"/>
                        <a:lumOff val="35000"/>
                      </a:schemeClr>
                    </a:solidFill>
                    <a:ln>
                      <a:noFill/>
                    </a:ln>
                  </p:spPr>
                  <p:style>
                    <a:lnRef idx="2">
                      <a:schemeClr val="dk1">
                        <a:shade val="50000"/>
                      </a:schemeClr>
                    </a:lnRef>
                    <a:fillRef idx="1">
                      <a:schemeClr val="dk1"/>
                    </a:fillRef>
                    <a:effectRef idx="0">
                      <a:schemeClr val="dk1"/>
                    </a:effectRef>
                    <a:fontRef idx="minor">
                      <a:schemeClr val="lt1"/>
                    </a:fontRef>
                  </p:style>
                  <p:txBody>
                    <a:bodyPr anchor="ctr"/>
                    <a:lstStyle/>
                    <a:p>
                      <a:pPr algn="ctr" eaLnBrk="1" hangingPunct="1">
                        <a:defRPr/>
                      </a:pPr>
                      <a:endParaRPr lang="zh-CN" altLang="en-US"/>
                    </a:p>
                  </p:txBody>
                </p:sp>
                <p:sp>
                  <p:nvSpPr>
                    <p:cNvPr id="118" name="椭圆 117"/>
                    <p:cNvSpPr/>
                    <p:nvPr/>
                  </p:nvSpPr>
                  <p:spPr>
                    <a:xfrm>
                      <a:off x="1752438" y="3301594"/>
                      <a:ext cx="120616" cy="118501"/>
                    </a:xfrm>
                    <a:prstGeom prst="ellipse">
                      <a:avLst/>
                    </a:prstGeom>
                    <a:solidFill>
                      <a:schemeClr val="tx1">
                        <a:lumMod val="65000"/>
                        <a:lumOff val="35000"/>
                      </a:schemeClr>
                    </a:solidFill>
                    <a:ln>
                      <a:noFill/>
                    </a:ln>
                  </p:spPr>
                  <p:style>
                    <a:lnRef idx="2">
                      <a:schemeClr val="dk1">
                        <a:shade val="50000"/>
                      </a:schemeClr>
                    </a:lnRef>
                    <a:fillRef idx="1">
                      <a:schemeClr val="dk1"/>
                    </a:fillRef>
                    <a:effectRef idx="0">
                      <a:schemeClr val="dk1"/>
                    </a:effectRef>
                    <a:fontRef idx="minor">
                      <a:schemeClr val="lt1"/>
                    </a:fontRef>
                  </p:style>
                  <p:txBody>
                    <a:bodyPr anchor="ctr"/>
                    <a:lstStyle/>
                    <a:p>
                      <a:pPr algn="ctr" eaLnBrk="1" hangingPunct="1">
                        <a:defRPr/>
                      </a:pPr>
                      <a:endParaRPr lang="zh-CN" altLang="en-US"/>
                    </a:p>
                  </p:txBody>
                </p:sp>
                <p:sp>
                  <p:nvSpPr>
                    <p:cNvPr id="119" name="椭圆 118"/>
                    <p:cNvSpPr/>
                    <p:nvPr/>
                  </p:nvSpPr>
                  <p:spPr>
                    <a:xfrm>
                      <a:off x="2866812" y="2211966"/>
                      <a:ext cx="120618" cy="120618"/>
                    </a:xfrm>
                    <a:prstGeom prst="ellipse">
                      <a:avLst/>
                    </a:prstGeom>
                    <a:solidFill>
                      <a:schemeClr val="tx1">
                        <a:lumMod val="65000"/>
                        <a:lumOff val="35000"/>
                      </a:schemeClr>
                    </a:solidFill>
                    <a:ln>
                      <a:noFill/>
                    </a:ln>
                  </p:spPr>
                  <p:style>
                    <a:lnRef idx="2">
                      <a:schemeClr val="dk1">
                        <a:shade val="50000"/>
                      </a:schemeClr>
                    </a:lnRef>
                    <a:fillRef idx="1">
                      <a:schemeClr val="dk1"/>
                    </a:fillRef>
                    <a:effectRef idx="0">
                      <a:schemeClr val="dk1"/>
                    </a:effectRef>
                    <a:fontRef idx="minor">
                      <a:schemeClr val="lt1"/>
                    </a:fontRef>
                  </p:style>
                  <p:txBody>
                    <a:bodyPr anchor="ctr"/>
                    <a:lstStyle/>
                    <a:p>
                      <a:pPr algn="ctr" eaLnBrk="1" hangingPunct="1">
                        <a:defRPr/>
                      </a:pPr>
                      <a:endParaRPr lang="zh-CN" altLang="en-US"/>
                    </a:p>
                  </p:txBody>
                </p:sp>
                <p:sp>
                  <p:nvSpPr>
                    <p:cNvPr id="120" name="椭圆 119"/>
                    <p:cNvSpPr/>
                    <p:nvPr/>
                  </p:nvSpPr>
                  <p:spPr>
                    <a:xfrm>
                      <a:off x="2871544" y="3301594"/>
                      <a:ext cx="120618" cy="118501"/>
                    </a:xfrm>
                    <a:prstGeom prst="ellipse">
                      <a:avLst/>
                    </a:prstGeom>
                    <a:solidFill>
                      <a:schemeClr val="tx1">
                        <a:lumMod val="65000"/>
                        <a:lumOff val="35000"/>
                      </a:schemeClr>
                    </a:solidFill>
                    <a:ln>
                      <a:noFill/>
                    </a:ln>
                  </p:spPr>
                  <p:style>
                    <a:lnRef idx="2">
                      <a:schemeClr val="dk1">
                        <a:shade val="50000"/>
                      </a:schemeClr>
                    </a:lnRef>
                    <a:fillRef idx="1">
                      <a:schemeClr val="dk1"/>
                    </a:fillRef>
                    <a:effectRef idx="0">
                      <a:schemeClr val="dk1"/>
                    </a:effectRef>
                    <a:fontRef idx="minor">
                      <a:schemeClr val="lt1"/>
                    </a:fontRef>
                  </p:style>
                  <p:txBody>
                    <a:bodyPr anchor="ctr"/>
                    <a:lstStyle/>
                    <a:p>
                      <a:pPr algn="ctr" eaLnBrk="1" hangingPunct="1">
                        <a:defRPr/>
                      </a:pPr>
                      <a:endParaRPr lang="zh-CN" altLang="en-US"/>
                    </a:p>
                  </p:txBody>
                </p:sp>
                <p:sp>
                  <p:nvSpPr>
                    <p:cNvPr id="121" name="椭圆 120"/>
                    <p:cNvSpPr/>
                    <p:nvPr/>
                  </p:nvSpPr>
                  <p:spPr>
                    <a:xfrm>
                      <a:off x="2361872" y="2734571"/>
                      <a:ext cx="118501" cy="120618"/>
                    </a:xfrm>
                    <a:prstGeom prst="ellipse">
                      <a:avLst/>
                    </a:prstGeom>
                    <a:solidFill>
                      <a:schemeClr val="tx1">
                        <a:lumMod val="65000"/>
                        <a:lumOff val="35000"/>
                      </a:schemeClr>
                    </a:solidFill>
                    <a:ln>
                      <a:noFill/>
                    </a:ln>
                  </p:spPr>
                  <p:style>
                    <a:lnRef idx="2">
                      <a:schemeClr val="dk1">
                        <a:shade val="50000"/>
                      </a:schemeClr>
                    </a:lnRef>
                    <a:fillRef idx="1">
                      <a:schemeClr val="dk1"/>
                    </a:fillRef>
                    <a:effectRef idx="0">
                      <a:schemeClr val="dk1"/>
                    </a:effectRef>
                    <a:fontRef idx="minor">
                      <a:schemeClr val="lt1"/>
                    </a:fontRef>
                  </p:style>
                  <p:txBody>
                    <a:bodyPr anchor="ctr"/>
                    <a:lstStyle/>
                    <a:p>
                      <a:pPr algn="ctr" eaLnBrk="1" hangingPunct="1">
                        <a:defRPr/>
                      </a:pPr>
                      <a:endParaRPr lang="zh-CN" altLang="en-US"/>
                    </a:p>
                  </p:txBody>
                </p:sp>
              </p:grpSp>
              <p:sp>
                <p:nvSpPr>
                  <p:cNvPr id="114" name="椭圆 113"/>
                  <p:cNvSpPr/>
                  <p:nvPr/>
                </p:nvSpPr>
                <p:spPr>
                  <a:xfrm>
                    <a:off x="1703415" y="2652713"/>
                    <a:ext cx="72000" cy="72000"/>
                  </a:xfrm>
                  <a:prstGeom prst="ellipse">
                    <a:avLst/>
                  </a:prstGeom>
                  <a:solidFill>
                    <a:schemeClr val="bg1"/>
                  </a:solidFill>
                  <a:ln w="12700" cmpd="sng">
                    <a:solidFill>
                      <a:schemeClr val="tx1"/>
                    </a:solidFill>
                  </a:ln>
                </p:spPr>
                <p:style>
                  <a:lnRef idx="2">
                    <a:schemeClr val="dk1">
                      <a:shade val="50000"/>
                    </a:schemeClr>
                  </a:lnRef>
                  <a:fillRef idx="1">
                    <a:schemeClr val="dk1"/>
                  </a:fillRef>
                  <a:effectRef idx="0">
                    <a:schemeClr val="dk1"/>
                  </a:effectRef>
                  <a:fontRef idx="minor">
                    <a:schemeClr val="lt1"/>
                  </a:fontRef>
                </p:style>
                <p:txBody>
                  <a:bodyPr anchor="ctr"/>
                  <a:lstStyle/>
                  <a:p>
                    <a:pPr algn="ctr" eaLnBrk="1" hangingPunct="1">
                      <a:defRPr/>
                    </a:pPr>
                    <a:endParaRPr lang="zh-CN" altLang="en-US"/>
                  </a:p>
                </p:txBody>
              </p:sp>
            </p:grpSp>
            <p:cxnSp>
              <p:nvCxnSpPr>
                <p:cNvPr id="109" name="直接箭头连接符 108"/>
                <p:cNvCxnSpPr/>
                <p:nvPr/>
              </p:nvCxnSpPr>
              <p:spPr>
                <a:xfrm>
                  <a:off x="3549263" y="2695348"/>
                  <a:ext cx="1228565"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10" name="直接箭头连接符 109"/>
                <p:cNvCxnSpPr/>
                <p:nvPr/>
              </p:nvCxnSpPr>
              <p:spPr>
                <a:xfrm flipH="1" flipV="1">
                  <a:off x="3549263" y="1461433"/>
                  <a:ext cx="6350" cy="1237154"/>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111" name="矩形 110"/>
                <p:cNvSpPr/>
                <p:nvPr/>
              </p:nvSpPr>
              <p:spPr>
                <a:xfrm>
                  <a:off x="4729640" y="2537699"/>
                  <a:ext cx="242864" cy="246221"/>
                </a:xfrm>
                <a:prstGeom prst="rect">
                  <a:avLst/>
                </a:prstGeom>
              </p:spPr>
              <p:txBody>
                <a:bodyPr wrap="square">
                  <a:spAutoFit/>
                </a:bodyPr>
                <a:lstStyle/>
                <a:p>
                  <a:r>
                    <a:rPr lang="en-US" altLang="zh-CN" sz="1000" dirty="0" smtClean="0">
                      <a:latin typeface="Times New Roman" panose="02020603050405020304" pitchFamily="18" charset="0"/>
                      <a:cs typeface="Times New Roman" panose="02020603050405020304" pitchFamily="18" charset="0"/>
                    </a:rPr>
                    <a:t>x</a:t>
                  </a:r>
                  <a:endParaRPr lang="zh-CN" altLang="en-US" sz="1000" dirty="0">
                    <a:latin typeface="Times New Roman" panose="02020603050405020304" pitchFamily="18" charset="0"/>
                    <a:cs typeface="Times New Roman" panose="02020603050405020304" pitchFamily="18" charset="0"/>
                  </a:endParaRPr>
                </a:p>
              </p:txBody>
            </p:sp>
            <p:sp>
              <p:nvSpPr>
                <p:cNvPr id="112" name="矩形 111"/>
                <p:cNvSpPr/>
                <p:nvPr/>
              </p:nvSpPr>
              <p:spPr>
                <a:xfrm>
                  <a:off x="3518871" y="1305014"/>
                  <a:ext cx="242864" cy="246221"/>
                </a:xfrm>
                <a:prstGeom prst="rect">
                  <a:avLst/>
                </a:prstGeom>
              </p:spPr>
              <p:txBody>
                <a:bodyPr wrap="square">
                  <a:spAutoFit/>
                </a:bodyPr>
                <a:lstStyle/>
                <a:p>
                  <a:r>
                    <a:rPr lang="en-US" altLang="zh-CN" sz="1000" dirty="0" smtClean="0">
                      <a:latin typeface="Times New Roman" panose="02020603050405020304" pitchFamily="18" charset="0"/>
                      <a:cs typeface="Times New Roman" panose="02020603050405020304" pitchFamily="18" charset="0"/>
                    </a:rPr>
                    <a:t>y</a:t>
                  </a:r>
                  <a:endParaRPr lang="zh-CN" altLang="en-US" sz="1000" dirty="0">
                    <a:latin typeface="Times New Roman" panose="02020603050405020304" pitchFamily="18" charset="0"/>
                    <a:cs typeface="Times New Roman" panose="02020603050405020304" pitchFamily="18" charset="0"/>
                  </a:endParaRPr>
                </a:p>
              </p:txBody>
            </p:sp>
          </p:grpSp>
          <p:cxnSp>
            <p:nvCxnSpPr>
              <p:cNvPr id="98" name="直接连接符 97"/>
              <p:cNvCxnSpPr>
                <a:stCxn id="117" idx="5"/>
                <a:endCxn id="121" idx="1"/>
              </p:cNvCxnSpPr>
              <p:nvPr/>
            </p:nvCxnSpPr>
            <p:spPr>
              <a:xfrm>
                <a:off x="4920841" y="5021309"/>
                <a:ext cx="392984" cy="326541"/>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9" name="直接连接符 98"/>
              <p:cNvCxnSpPr>
                <a:stCxn id="119" idx="3"/>
                <a:endCxn id="121" idx="7"/>
              </p:cNvCxnSpPr>
              <p:nvPr/>
            </p:nvCxnSpPr>
            <p:spPr>
              <a:xfrm flipH="1">
                <a:off x="5376687" y="5019774"/>
                <a:ext cx="316179" cy="328076"/>
              </a:xfrm>
              <a:prstGeom prst="line">
                <a:avLst/>
              </a:prstGeom>
              <a:ln w="12700" cmpd="sng">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00" name="直接连接符 99"/>
              <p:cNvCxnSpPr>
                <a:stCxn id="121" idx="5"/>
                <a:endCxn id="120" idx="1"/>
              </p:cNvCxnSpPr>
              <p:nvPr/>
            </p:nvCxnSpPr>
            <p:spPr>
              <a:xfrm>
                <a:off x="5376687" y="5411834"/>
                <a:ext cx="319729" cy="361166"/>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01" name="直接连接符 100"/>
              <p:cNvCxnSpPr>
                <a:stCxn id="121" idx="3"/>
                <a:endCxn id="118" idx="7"/>
              </p:cNvCxnSpPr>
              <p:nvPr/>
            </p:nvCxnSpPr>
            <p:spPr>
              <a:xfrm flipH="1">
                <a:off x="4920841" y="5411834"/>
                <a:ext cx="392984" cy="361166"/>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02" name="椭圆 101"/>
              <p:cNvSpPr/>
              <p:nvPr/>
            </p:nvSpPr>
            <p:spPr>
              <a:xfrm>
                <a:off x="5624195" y="4869160"/>
                <a:ext cx="181542" cy="1042703"/>
              </a:xfrm>
              <a:prstGeom prst="ellipse">
                <a:avLst/>
              </a:prstGeom>
              <a:noFill/>
              <a:ln w="952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椭圆 102"/>
              <p:cNvSpPr/>
              <p:nvPr/>
            </p:nvSpPr>
            <p:spPr>
              <a:xfrm rot="2748301">
                <a:off x="5108796" y="4652875"/>
                <a:ext cx="434144" cy="1414074"/>
              </a:xfrm>
              <a:prstGeom prst="ellipse">
                <a:avLst/>
              </a:prstGeom>
              <a:noFill/>
              <a:ln w="9525" cmpd="sng">
                <a:solidFill>
                  <a:srgbClr val="7030A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 name="椭圆 103"/>
              <p:cNvSpPr/>
              <p:nvPr/>
            </p:nvSpPr>
            <p:spPr>
              <a:xfrm rot="18826226">
                <a:off x="5204643" y="4734799"/>
                <a:ext cx="236227" cy="1365901"/>
              </a:xfrm>
              <a:prstGeom prst="ellipse">
                <a:avLst/>
              </a:prstGeom>
              <a:noFill/>
              <a:ln w="9525" cmpd="sng">
                <a:solidFill>
                  <a:srgbClr val="0070C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椭圆 104"/>
              <p:cNvSpPr/>
              <p:nvPr/>
            </p:nvSpPr>
            <p:spPr>
              <a:xfrm>
                <a:off x="4287150" y="4484723"/>
                <a:ext cx="1258158" cy="1795088"/>
              </a:xfrm>
              <a:prstGeom prst="ellipse">
                <a:avLst/>
              </a:prstGeom>
              <a:noFill/>
              <a:ln w="9525" cmpd="sng">
                <a:solidFill>
                  <a:srgbClr val="00B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椭圆 105"/>
              <p:cNvSpPr/>
              <p:nvPr/>
            </p:nvSpPr>
            <p:spPr>
              <a:xfrm rot="5400000">
                <a:off x="5024489" y="5177635"/>
                <a:ext cx="617049" cy="1214275"/>
              </a:xfrm>
              <a:prstGeom prst="ellipse">
                <a:avLst/>
              </a:prstGeom>
              <a:noFill/>
              <a:ln w="9525" cmpd="sng">
                <a:solidFill>
                  <a:schemeClr val="accent3">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椭圆 106"/>
              <p:cNvSpPr/>
              <p:nvPr/>
            </p:nvSpPr>
            <p:spPr>
              <a:xfrm rot="5400000">
                <a:off x="4807086" y="4271176"/>
                <a:ext cx="991525" cy="1418621"/>
              </a:xfrm>
              <a:prstGeom prst="ellipse">
                <a:avLst/>
              </a:prstGeom>
              <a:noFill/>
              <a:ln w="9525" cmpd="sng">
                <a:solidFill>
                  <a:srgbClr val="FFFF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2" name="TextBox 4"/>
            <p:cNvSpPr txBox="1"/>
            <p:nvPr/>
          </p:nvSpPr>
          <p:spPr>
            <a:xfrm>
              <a:off x="4102346" y="2131100"/>
              <a:ext cx="718892" cy="246221"/>
            </a:xfrm>
            <a:prstGeom prst="rect">
              <a:avLst/>
            </a:prstGeom>
            <a:noFill/>
          </p:spPr>
          <p:txBody>
            <a:bodyPr wrap="square" rtlCol="0">
              <a:spAutoFit/>
            </a:bodyPr>
            <a:lstStyle/>
            <a:p>
              <a:r>
                <a:rPr lang="en-US" altLang="zh-CN" sz="1000" dirty="0">
                  <a:latin typeface="Times New Roman" panose="02020603050405020304" pitchFamily="18" charset="0"/>
                  <a:ea typeface="宋体" pitchFamily="2" charset="-122"/>
                  <a:cs typeface="Times New Roman" panose="02020603050405020304" pitchFamily="18" charset="0"/>
                </a:rPr>
                <a:t>PZT2</a:t>
              </a:r>
              <a:endParaRPr lang="zh-CN" altLang="en-US" sz="1000" dirty="0">
                <a:latin typeface="Times New Roman" panose="02020603050405020304" pitchFamily="18" charset="0"/>
                <a:ea typeface="宋体" pitchFamily="2" charset="-122"/>
                <a:cs typeface="Times New Roman" panose="02020603050405020304" pitchFamily="18" charset="0"/>
              </a:endParaRPr>
            </a:p>
          </p:txBody>
        </p:sp>
        <p:sp>
          <p:nvSpPr>
            <p:cNvPr id="93" name="TextBox 4"/>
            <p:cNvSpPr txBox="1"/>
            <p:nvPr/>
          </p:nvSpPr>
          <p:spPr>
            <a:xfrm>
              <a:off x="4884154" y="2133324"/>
              <a:ext cx="602872" cy="246221"/>
            </a:xfrm>
            <a:prstGeom prst="rect">
              <a:avLst/>
            </a:prstGeom>
            <a:noFill/>
          </p:spPr>
          <p:txBody>
            <a:bodyPr wrap="square" rtlCol="0">
              <a:spAutoFit/>
            </a:bodyPr>
            <a:lstStyle/>
            <a:p>
              <a:r>
                <a:rPr lang="en-US" altLang="zh-CN" sz="1000" dirty="0">
                  <a:latin typeface="Times New Roman" panose="02020603050405020304" pitchFamily="18" charset="0"/>
                  <a:ea typeface="宋体" pitchFamily="2" charset="-122"/>
                  <a:cs typeface="Times New Roman" panose="02020603050405020304" pitchFamily="18" charset="0"/>
                </a:rPr>
                <a:t>PZT1</a:t>
              </a:r>
              <a:endParaRPr lang="zh-CN" altLang="en-US" sz="1000" dirty="0">
                <a:latin typeface="Times New Roman" panose="02020603050405020304" pitchFamily="18" charset="0"/>
                <a:ea typeface="宋体" pitchFamily="2" charset="-122"/>
                <a:cs typeface="Times New Roman" panose="02020603050405020304" pitchFamily="18" charset="0"/>
              </a:endParaRPr>
            </a:p>
          </p:txBody>
        </p:sp>
        <p:sp>
          <p:nvSpPr>
            <p:cNvPr id="94" name="TextBox 4"/>
            <p:cNvSpPr txBox="1"/>
            <p:nvPr/>
          </p:nvSpPr>
          <p:spPr>
            <a:xfrm>
              <a:off x="4082591" y="3275148"/>
              <a:ext cx="497787" cy="246221"/>
            </a:xfrm>
            <a:prstGeom prst="rect">
              <a:avLst/>
            </a:prstGeom>
            <a:noFill/>
          </p:spPr>
          <p:txBody>
            <a:bodyPr wrap="square" rtlCol="0">
              <a:spAutoFit/>
            </a:bodyPr>
            <a:lstStyle/>
            <a:p>
              <a:r>
                <a:rPr lang="en-US" altLang="zh-CN" sz="1000" dirty="0">
                  <a:latin typeface="Times New Roman" panose="02020603050405020304" pitchFamily="18" charset="0"/>
                  <a:ea typeface="宋体" pitchFamily="2" charset="-122"/>
                  <a:cs typeface="Times New Roman" panose="02020603050405020304" pitchFamily="18" charset="0"/>
                </a:rPr>
                <a:t>PZT3</a:t>
              </a:r>
              <a:endParaRPr lang="zh-CN" altLang="en-US" sz="1000" dirty="0">
                <a:latin typeface="Times New Roman" panose="02020603050405020304" pitchFamily="18" charset="0"/>
                <a:ea typeface="宋体" pitchFamily="2" charset="-122"/>
                <a:cs typeface="Times New Roman" panose="02020603050405020304" pitchFamily="18" charset="0"/>
              </a:endParaRPr>
            </a:p>
          </p:txBody>
        </p:sp>
        <p:sp>
          <p:nvSpPr>
            <p:cNvPr id="95" name="TextBox 4"/>
            <p:cNvSpPr txBox="1"/>
            <p:nvPr/>
          </p:nvSpPr>
          <p:spPr>
            <a:xfrm>
              <a:off x="4949787" y="3275148"/>
              <a:ext cx="516627" cy="246221"/>
            </a:xfrm>
            <a:prstGeom prst="rect">
              <a:avLst/>
            </a:prstGeom>
            <a:noFill/>
          </p:spPr>
          <p:txBody>
            <a:bodyPr wrap="square" rtlCol="0">
              <a:spAutoFit/>
            </a:bodyPr>
            <a:lstStyle/>
            <a:p>
              <a:r>
                <a:rPr lang="en-US" altLang="zh-CN" sz="1000" dirty="0">
                  <a:latin typeface="Times New Roman" panose="02020603050405020304" pitchFamily="18" charset="0"/>
                  <a:ea typeface="宋体" pitchFamily="2" charset="-122"/>
                  <a:cs typeface="Times New Roman" panose="02020603050405020304" pitchFamily="18" charset="0"/>
                </a:rPr>
                <a:t>PZT4</a:t>
              </a:r>
              <a:endParaRPr lang="zh-CN" altLang="en-US" sz="1000" dirty="0">
                <a:latin typeface="Times New Roman" panose="02020603050405020304" pitchFamily="18" charset="0"/>
                <a:ea typeface="宋体" pitchFamily="2" charset="-122"/>
                <a:cs typeface="Times New Roman" panose="02020603050405020304" pitchFamily="18" charset="0"/>
              </a:endParaRPr>
            </a:p>
          </p:txBody>
        </p:sp>
        <p:sp>
          <p:nvSpPr>
            <p:cNvPr id="96" name="TextBox 4"/>
            <p:cNvSpPr txBox="1"/>
            <p:nvPr/>
          </p:nvSpPr>
          <p:spPr>
            <a:xfrm>
              <a:off x="4529932" y="2853027"/>
              <a:ext cx="718892" cy="246221"/>
            </a:xfrm>
            <a:prstGeom prst="rect">
              <a:avLst/>
            </a:prstGeom>
            <a:noFill/>
          </p:spPr>
          <p:txBody>
            <a:bodyPr wrap="square" rtlCol="0">
              <a:spAutoFit/>
            </a:bodyPr>
            <a:lstStyle/>
            <a:p>
              <a:r>
                <a:rPr lang="en-US" altLang="zh-CN" sz="1000" dirty="0">
                  <a:latin typeface="Times New Roman" panose="02020603050405020304" pitchFamily="18" charset="0"/>
                  <a:ea typeface="宋体" pitchFamily="2" charset="-122"/>
                  <a:cs typeface="Times New Roman" panose="02020603050405020304" pitchFamily="18" charset="0"/>
                </a:rPr>
                <a:t>PZT0</a:t>
              </a:r>
              <a:endParaRPr lang="zh-CN" altLang="en-US" sz="1000" dirty="0">
                <a:latin typeface="Times New Roman" panose="02020603050405020304" pitchFamily="18" charset="0"/>
                <a:ea typeface="宋体" pitchFamily="2" charset="-122"/>
                <a:cs typeface="Times New Roman" panose="02020603050405020304" pitchFamily="18" charset="0"/>
              </a:endParaRPr>
            </a:p>
          </p:txBody>
        </p:sp>
      </p:grpSp>
      <p:graphicFrame>
        <p:nvGraphicFramePr>
          <p:cNvPr id="128" name="表格 127"/>
          <p:cNvGraphicFramePr>
            <a:graphicFrameLocks noGrp="1"/>
          </p:cNvGraphicFramePr>
          <p:nvPr>
            <p:extLst>
              <p:ext uri="{D42A27DB-BD31-4B8C-83A1-F6EECF244321}">
                <p14:modId xmlns:p14="http://schemas.microsoft.com/office/powerpoint/2010/main" val="17449322"/>
              </p:ext>
            </p:extLst>
          </p:nvPr>
        </p:nvGraphicFramePr>
        <p:xfrm>
          <a:off x="5291675" y="2868142"/>
          <a:ext cx="3552056" cy="2600856"/>
        </p:xfrm>
        <a:graphic>
          <a:graphicData uri="http://schemas.openxmlformats.org/drawingml/2006/table">
            <a:tbl>
              <a:tblPr firstRow="1" bandRow="1">
                <a:tableStyleId>{5C22544A-7EE6-4342-B048-85BDC9FD1C3A}</a:tableStyleId>
              </a:tblPr>
              <a:tblGrid>
                <a:gridCol w="527720"/>
                <a:gridCol w="504056"/>
                <a:gridCol w="792088"/>
                <a:gridCol w="504056"/>
                <a:gridCol w="648072"/>
                <a:gridCol w="576064"/>
              </a:tblGrid>
              <a:tr h="375816">
                <a:tc>
                  <a:txBody>
                    <a:bodyPr/>
                    <a:lstStyle/>
                    <a:p>
                      <a:pPr marL="0" algn="ctr" rtl="0" eaLnBrk="1" fontAlgn="b" latinLnBrk="0" hangingPunct="1"/>
                      <a:r>
                        <a:rPr kumimoji="0" lang="zh-CN" altLang="en-US" sz="1200" b="1" i="0" u="none" strike="noStrike" kern="1200" dirty="0" smtClean="0">
                          <a:solidFill>
                            <a:schemeClr val="tx1"/>
                          </a:solidFill>
                          <a:effectLst/>
                          <a:latin typeface="宋体" panose="02010600030101010101" pitchFamily="2" charset="-122"/>
                          <a:ea typeface="宋体" panose="02010600030101010101" pitchFamily="2" charset="-122"/>
                          <a:cs typeface="+mn-cs"/>
                        </a:rPr>
                        <a:t>激励点</a:t>
                      </a:r>
                      <a:endParaRPr kumimoji="0" lang="zh-CN" altLang="en-US" sz="1200" b="1" i="0" u="none" strike="noStrike" kern="1200" dirty="0">
                        <a:solidFill>
                          <a:schemeClr val="tx1"/>
                        </a:solidFill>
                        <a:effectLst/>
                        <a:latin typeface="宋体" panose="02010600030101010101" pitchFamily="2" charset="-122"/>
                        <a:ea typeface="宋体" panose="02010600030101010101" pitchFamily="2" charset="-122"/>
                        <a:cs typeface="+mn-cs"/>
                      </a:endParaRPr>
                    </a:p>
                  </a:txBody>
                  <a:tcPr marL="9525" marR="9525" marT="9525" marB="0" anchor="ctr" anchorCtr="1">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0" lang="zh-CN" altLang="en-US" sz="1200" b="1" i="0" u="none" strike="noStrike" kern="1200" dirty="0" smtClean="0">
                          <a:solidFill>
                            <a:schemeClr val="tx1"/>
                          </a:solidFill>
                          <a:effectLst/>
                          <a:latin typeface="宋体" panose="02010600030101010101" pitchFamily="2" charset="-122"/>
                          <a:ea typeface="宋体" panose="02010600030101010101" pitchFamily="2" charset="-122"/>
                          <a:cs typeface="+mn-cs"/>
                        </a:rPr>
                        <a:t>接收点</a:t>
                      </a:r>
                      <a:endParaRPr kumimoji="0" lang="zh-CN" altLang="en-US" sz="1200" b="1" i="0" u="none" strike="noStrike" kern="1200" dirty="0">
                        <a:solidFill>
                          <a:schemeClr val="tx1"/>
                        </a:solidFill>
                        <a:effectLst/>
                        <a:latin typeface="宋体" panose="02010600030101010101" pitchFamily="2" charset="-122"/>
                        <a:ea typeface="宋体" panose="02010600030101010101" pitchFamily="2" charset="-122"/>
                        <a:cs typeface="+mn-cs"/>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zh-CN" altLang="en-US" sz="1200" b="1" u="none" strike="noStrike" dirty="0">
                          <a:solidFill>
                            <a:schemeClr val="tx1"/>
                          </a:solidFill>
                          <a:effectLst/>
                          <a:latin typeface="宋体" panose="02010600030101010101" pitchFamily="2" charset="-122"/>
                          <a:ea typeface="宋体" panose="02010600030101010101" pitchFamily="2" charset="-122"/>
                        </a:rPr>
                        <a:t>损伤</a:t>
                      </a:r>
                      <a:r>
                        <a:rPr lang="zh-CN" altLang="en-US" sz="1200" b="1" u="none" strike="noStrike" dirty="0" smtClean="0">
                          <a:solidFill>
                            <a:schemeClr val="tx1"/>
                          </a:solidFill>
                          <a:effectLst/>
                          <a:latin typeface="宋体" panose="02010600030101010101" pitchFamily="2" charset="-122"/>
                          <a:ea typeface="宋体" panose="02010600030101010101" pitchFamily="2" charset="-122"/>
                        </a:rPr>
                        <a:t>位置</a:t>
                      </a:r>
                      <a:r>
                        <a:rPr lang="en-US" altLang="zh-CN" sz="1200" b="1" u="none" strike="noStrike" dirty="0" smtClean="0">
                          <a:solidFill>
                            <a:schemeClr val="tx1"/>
                          </a:solidFill>
                          <a:effectLst/>
                          <a:latin typeface="Times New Roman" panose="02020603050405020304" pitchFamily="18" charset="0"/>
                          <a:cs typeface="Times New Roman" panose="02020603050405020304" pitchFamily="18" charset="0"/>
                        </a:rPr>
                        <a:t>(</a:t>
                      </a:r>
                      <a:r>
                        <a:rPr lang="en-US" sz="1200" b="1" u="none" strike="noStrike" dirty="0">
                          <a:solidFill>
                            <a:schemeClr val="tx1"/>
                          </a:solidFill>
                          <a:effectLst/>
                          <a:latin typeface="Times New Roman" panose="02020603050405020304" pitchFamily="18" charset="0"/>
                          <a:cs typeface="Times New Roman" panose="02020603050405020304" pitchFamily="18" charset="0"/>
                        </a:rPr>
                        <a:t>x,y</a:t>
                      </a:r>
                      <a:r>
                        <a:rPr lang="en-US" sz="1200" b="1" u="none" strike="noStrike" dirty="0" smtClean="0">
                          <a:solidFill>
                            <a:schemeClr val="tx1"/>
                          </a:solidFill>
                          <a:effectLst/>
                          <a:latin typeface="Times New Roman" panose="02020603050405020304" pitchFamily="18" charset="0"/>
                          <a:cs typeface="Times New Roman" panose="02020603050405020304" pitchFamily="18" charset="0"/>
                        </a:rPr>
                        <a:t>)(mm)</a:t>
                      </a:r>
                      <a:endParaRPr lang="en-US" sz="1200" b="1" i="0" u="none" strike="noStrike"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zh-CN" altLang="en-US" sz="1200" b="1" i="0" u="none" strike="noStrike" dirty="0" smtClea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误差</a:t>
                      </a:r>
                      <a:endParaRPr lang="en-US" sz="1200" b="1" i="0" u="none" strike="noStrike"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zh-CN" altLang="en-US" sz="1200" b="1" u="none" strike="noStrike" dirty="0" smtClean="0">
                          <a:solidFill>
                            <a:schemeClr val="tx1"/>
                          </a:solidFill>
                          <a:effectLst/>
                          <a:latin typeface="宋体" panose="02010600030101010101" pitchFamily="2" charset="-122"/>
                          <a:ea typeface="宋体" panose="02010600030101010101" pitchFamily="2" charset="-122"/>
                        </a:rPr>
                        <a:t>损伤直径</a:t>
                      </a:r>
                      <a:r>
                        <a:rPr lang="en-US" altLang="zh-CN" sz="1200" b="1" u="none" strike="noStrike" dirty="0" smtClean="0">
                          <a:solidFill>
                            <a:schemeClr val="tx1"/>
                          </a:solidFill>
                          <a:effectLst/>
                          <a:latin typeface="Times New Roman" panose="02020603050405020304" pitchFamily="18" charset="0"/>
                          <a:cs typeface="Times New Roman" panose="02020603050405020304" pitchFamily="18" charset="0"/>
                        </a:rPr>
                        <a:t>(mm)</a:t>
                      </a:r>
                      <a:endParaRPr lang="en-US" altLang="zh-CN" sz="1200" b="1" i="0" u="none" strike="noStrike" dirty="0" smtClea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zh-CN" altLang="en-US" sz="1200" b="1" i="0" u="none" strike="noStrike" dirty="0" smtClea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误差</a:t>
                      </a:r>
                      <a:endParaRPr lang="en-US" altLang="zh-CN" sz="1200" b="1" i="0" u="none" strike="noStrike"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pPr algn="ctr" rtl="0" fontAlgn="ctr"/>
                      <a:r>
                        <a:rPr lang="en-US" altLang="zh-CN" sz="1200" b="0" i="0" u="none" strike="noStrike" dirty="0" smtClea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PZT1</a:t>
                      </a:r>
                      <a:endParaRPr lang="zh-CN" altLang="en-US" sz="1200" b="0" i="0" u="none" strike="noStrike"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525" marR="9525" marT="9525"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altLang="zh-CN" sz="1200" b="0" i="0" u="none" strike="noStrike" dirty="0" smtClea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PZT2</a:t>
                      </a:r>
                      <a:endParaRPr lang="zh-CN" altLang="en-US" sz="1200" b="0" i="0" u="none" strike="noStrike"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CN" sz="1200" b="0" i="0" u="none" strike="noStrike" dirty="0" smtClea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(96.5,-32.5)</a:t>
                      </a:r>
                      <a:endParaRPr lang="en-US" altLang="zh-CN" sz="1200" b="0" i="0" u="none" strike="noStrike"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CN" sz="1200" b="0" i="0" u="none" strike="noStrike"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7.34%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CN" sz="1200" b="0" i="0" u="none" strike="noStrike">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13.06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CN" sz="1200" b="0" i="0" u="none" strike="noStrike"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86.51%</a:t>
                      </a: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200" b="0" i="0" u="none" strike="noStrike" dirty="0" smtClea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PZT1</a:t>
                      </a:r>
                      <a:endParaRPr lang="zh-CN" altLang="en-US" sz="1200" b="0" i="0" u="none" strike="noStrike" dirty="0" smtClea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525" marR="9525" marT="9525"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200" b="0" i="0" u="none" strike="noStrike" dirty="0" smtClea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PZT3</a:t>
                      </a:r>
                      <a:endParaRPr lang="zh-CN" altLang="en-US" sz="1200" b="0" i="0" u="none" strike="noStrike" dirty="0" smtClea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200" b="0" i="0" u="none" strike="noStrike" dirty="0" smtClea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(105,-30)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CN" sz="1200" b="0" i="0" u="none" strike="noStrike"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15.81%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CN" sz="1200" b="0" i="0" u="none" strike="noStrike"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25.94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CN" sz="1200" b="0" i="0" u="none" strike="noStrike">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270.50%</a:t>
                      </a: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200" b="0" i="0" u="none" strike="noStrike" dirty="0" smtClea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PZT1</a:t>
                      </a:r>
                      <a:endParaRPr lang="zh-CN" altLang="en-US" sz="1200" b="0" i="0" u="none" strike="noStrike" dirty="0" smtClea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525" marR="9525" marT="9525"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200" b="0" i="0" u="none" strike="noStrike" dirty="0" smtClea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PZT4</a:t>
                      </a:r>
                      <a:endParaRPr lang="zh-CN" altLang="en-US" sz="1200" b="0" i="0" u="none" strike="noStrike" dirty="0" smtClea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200" b="0" i="0" u="none" strike="noStrike" dirty="0" smtClea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(91,-30)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CN" sz="1200" b="0" i="0" u="none" strike="noStrike"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1.05%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CN" sz="1200" b="0" i="0" u="none" strike="noStrike"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3.99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CN" sz="1200" b="0" i="0" u="none" strike="noStrike" dirty="0" smtClea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43.02</a:t>
                      </a:r>
                      <a:r>
                        <a:rPr lang="en-US" altLang="zh-CN" sz="1200" b="0" i="0" u="none" strike="noStrike"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200" b="0" i="0" u="none" strike="noStrike" dirty="0" smtClea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PZT2</a:t>
                      </a:r>
                      <a:endParaRPr lang="zh-CN" altLang="en-US" sz="1200" b="0" i="0" u="none" strike="noStrike" dirty="0" smtClea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525" marR="9525" marT="9525"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200" b="0" i="0" u="none" strike="noStrike" dirty="0" smtClea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PZT3</a:t>
                      </a:r>
                      <a:endParaRPr lang="zh-CN" altLang="en-US" sz="1200" b="0" i="0" u="none" strike="noStrike" dirty="0" smtClea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200" b="0" i="0" u="none" strike="noStrike" dirty="0" smtClea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(105,-31.5)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CN" sz="1200" b="0" i="0" u="none" strike="noStrike">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15.89%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CN" sz="1200" b="0" i="0" u="none" strike="noStrike"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25.49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CN" sz="1200" b="0" i="0" u="none" strike="noStrike">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264.09%</a:t>
                      </a: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200" b="0" i="0" u="none" strike="noStrike" dirty="0" smtClea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PZT2</a:t>
                      </a:r>
                      <a:endParaRPr lang="zh-CN" altLang="en-US" sz="1200" b="0" i="0" u="none" strike="noStrike" dirty="0" smtClea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525" marR="9525" marT="9525"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200" b="0" i="0" u="none" strike="noStrike" dirty="0" smtClea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PZT4</a:t>
                      </a:r>
                      <a:endParaRPr lang="zh-CN" altLang="en-US" sz="1200" b="0" i="0" u="none" strike="noStrike" dirty="0" smtClea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200" b="0" i="0" u="none" strike="noStrike" dirty="0" smtClea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(105,-32)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CN" sz="1200" b="0" i="0" u="none" strike="noStrike"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15.95%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CN" sz="1200" b="0" i="0" u="none" strike="noStrike"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25.30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CN" sz="1200" b="0" i="0" u="none" strike="noStrike"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261.36%</a:t>
                      </a: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200" b="0" i="0" u="none" strike="noStrike" dirty="0" smtClea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PZT3</a:t>
                      </a:r>
                      <a:endParaRPr lang="zh-CN" altLang="en-US" sz="1200" b="0" i="0" u="none" strike="noStrike" dirty="0" smtClea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525" marR="9525" marT="9525"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200" b="0" i="0" u="none" strike="noStrike" dirty="0" smtClea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PZT4</a:t>
                      </a:r>
                      <a:endParaRPr lang="zh-CN" altLang="en-US" sz="1200" b="0" i="0" u="none" strike="noStrike" dirty="0" smtClea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200" b="0" i="0" u="none" strike="noStrike" dirty="0" smtClea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(100,-29.5)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CN" sz="1200" b="0" i="0" u="none" strike="noStrike"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10.55%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CN" sz="1200" b="0" i="0" u="none" strike="noStrike"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18.95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CN" sz="1200" b="0" i="0" u="none" strike="noStrike"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170.66%</a:t>
                      </a: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cxnSp>
        <p:nvCxnSpPr>
          <p:cNvPr id="131" name="直接连接符 130"/>
          <p:cNvCxnSpPr/>
          <p:nvPr/>
        </p:nvCxnSpPr>
        <p:spPr bwMode="auto">
          <a:xfrm>
            <a:off x="2717884" y="1149625"/>
            <a:ext cx="0" cy="5400000"/>
          </a:xfrm>
          <a:prstGeom prst="line">
            <a:avLst/>
          </a:prstGeom>
          <a:solidFill>
            <a:schemeClr val="accent1"/>
          </a:solidFill>
          <a:ln w="22225" cap="flat" cmpd="sng" algn="ctr">
            <a:solidFill>
              <a:srgbClr val="00B050"/>
            </a:solidFill>
            <a:prstDash val="sysDash"/>
            <a:round/>
            <a:headEnd type="none" w="med" len="med"/>
            <a:tailEnd type="none" w="med" len="med"/>
          </a:ln>
          <a:effectLst/>
        </p:spPr>
      </p:cxnSp>
      <p:sp>
        <p:nvSpPr>
          <p:cNvPr id="132" name="右箭头 131"/>
          <p:cNvSpPr/>
          <p:nvPr/>
        </p:nvSpPr>
        <p:spPr bwMode="auto">
          <a:xfrm>
            <a:off x="2717884" y="1679537"/>
            <a:ext cx="741873" cy="180741"/>
          </a:xfrm>
          <a:prstGeom prst="rightArrow">
            <a:avLst/>
          </a:prstGeom>
          <a:ln>
            <a:solidFill>
              <a:srgbClr val="00B050"/>
            </a:solidFill>
            <a:prstDash val="sysDash"/>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cxnSp>
        <p:nvCxnSpPr>
          <p:cNvPr id="133" name="直接连接符 132"/>
          <p:cNvCxnSpPr/>
          <p:nvPr/>
        </p:nvCxnSpPr>
        <p:spPr bwMode="auto">
          <a:xfrm flipH="1">
            <a:off x="2717884" y="2342527"/>
            <a:ext cx="6120000" cy="0"/>
          </a:xfrm>
          <a:prstGeom prst="line">
            <a:avLst/>
          </a:prstGeom>
          <a:solidFill>
            <a:schemeClr val="accent1"/>
          </a:solidFill>
          <a:ln w="22225" cap="flat" cmpd="sng" algn="ctr">
            <a:solidFill>
              <a:srgbClr val="00B050"/>
            </a:solidFill>
            <a:prstDash val="sysDash"/>
            <a:round/>
            <a:headEnd type="none" w="med" len="med"/>
            <a:tailEnd type="none" w="med" len="med"/>
          </a:ln>
          <a:effectLst/>
        </p:spPr>
      </p:cxnSp>
      <p:sp>
        <p:nvSpPr>
          <p:cNvPr id="134" name="右箭头 133"/>
          <p:cNvSpPr/>
          <p:nvPr/>
        </p:nvSpPr>
        <p:spPr bwMode="auto">
          <a:xfrm rot="5400000">
            <a:off x="5425783" y="2444567"/>
            <a:ext cx="405474" cy="191215"/>
          </a:xfrm>
          <a:prstGeom prst="rightArrow">
            <a:avLst/>
          </a:prstGeom>
          <a:ln>
            <a:solidFill>
              <a:srgbClr val="00B050"/>
            </a:solidFill>
            <a:prstDash val="sysDash"/>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sp>
        <p:nvSpPr>
          <p:cNvPr id="135" name="矩形 134"/>
          <p:cNvSpPr/>
          <p:nvPr/>
        </p:nvSpPr>
        <p:spPr>
          <a:xfrm>
            <a:off x="2792579" y="5684127"/>
            <a:ext cx="6048672" cy="646331"/>
          </a:xfrm>
          <a:prstGeom prst="rect">
            <a:avLst/>
          </a:prstGeom>
          <a:ln w="28575">
            <a:solidFill>
              <a:srgbClr val="0000FF"/>
            </a:solidFill>
          </a:ln>
        </p:spPr>
        <p:txBody>
          <a:bodyPr wrap="square">
            <a:spAutoFit/>
          </a:bodyPr>
          <a:lstStyle/>
          <a:p>
            <a:r>
              <a:rPr lang="en-US" altLang="zh-CN" b="1" dirty="0" smtClean="0">
                <a:latin typeface="Times New Roman" panose="02020603050405020304" pitchFamily="18" charset="0"/>
                <a:cs typeface="Times New Roman" panose="02020603050405020304" pitchFamily="18" charset="0"/>
              </a:rPr>
              <a:t>1.</a:t>
            </a:r>
            <a:r>
              <a:rPr lang="zh-CN" altLang="en-US" b="1" dirty="0">
                <a:latin typeface="Times New Roman" panose="02020603050405020304" pitchFamily="18" charset="0"/>
                <a:cs typeface="Times New Roman" panose="02020603050405020304" pitchFamily="18" charset="0"/>
              </a:rPr>
              <a:t>补充</a:t>
            </a:r>
            <a:r>
              <a:rPr lang="zh-CN" altLang="zh-CN" b="1" dirty="0" smtClean="0">
                <a:latin typeface="Times New Roman" panose="02020603050405020304" pitchFamily="18" charset="0"/>
                <a:cs typeface="Times New Roman" panose="02020603050405020304" pitchFamily="18" charset="0"/>
              </a:rPr>
              <a:t>数据</a:t>
            </a:r>
            <a:r>
              <a:rPr lang="zh-CN" altLang="zh-CN" b="1" dirty="0">
                <a:latin typeface="Times New Roman" panose="02020603050405020304" pitchFamily="18" charset="0"/>
                <a:cs typeface="Times New Roman" panose="02020603050405020304" pitchFamily="18" charset="0"/>
              </a:rPr>
              <a:t>后，损伤定位与尺寸评估</a:t>
            </a:r>
            <a:r>
              <a:rPr lang="zh-CN" altLang="zh-CN" b="1" dirty="0" smtClean="0">
                <a:latin typeface="Times New Roman" panose="02020603050405020304" pitchFamily="18" charset="0"/>
                <a:cs typeface="Times New Roman" panose="02020603050405020304" pitchFamily="18" charset="0"/>
              </a:rPr>
              <a:t>精度有</a:t>
            </a:r>
            <a:r>
              <a:rPr lang="zh-CN" altLang="zh-CN" b="1" dirty="0">
                <a:latin typeface="Times New Roman" panose="02020603050405020304" pitchFamily="18" charset="0"/>
                <a:cs typeface="Times New Roman" panose="02020603050405020304" pitchFamily="18" charset="0"/>
              </a:rPr>
              <a:t>一定</a:t>
            </a:r>
            <a:r>
              <a:rPr lang="zh-CN" altLang="zh-CN" b="1" dirty="0" smtClean="0">
                <a:latin typeface="Times New Roman" panose="02020603050405020304" pitchFamily="18" charset="0"/>
                <a:cs typeface="Times New Roman" panose="02020603050405020304" pitchFamily="18" charset="0"/>
              </a:rPr>
              <a:t>程度提高</a:t>
            </a:r>
            <a:endParaRPr lang="en-US" altLang="zh-CN" b="1" dirty="0" smtClean="0">
              <a:latin typeface="Times New Roman" panose="02020603050405020304" pitchFamily="18" charset="0"/>
              <a:cs typeface="Times New Roman" panose="02020603050405020304" pitchFamily="18" charset="0"/>
            </a:endParaRPr>
          </a:p>
          <a:p>
            <a:r>
              <a:rPr lang="en-US" altLang="zh-CN" b="1" dirty="0" smtClean="0">
                <a:latin typeface="Times New Roman" panose="02020603050405020304" pitchFamily="18" charset="0"/>
                <a:cs typeface="Times New Roman" panose="02020603050405020304" pitchFamily="18" charset="0"/>
              </a:rPr>
              <a:t>2.</a:t>
            </a:r>
            <a:r>
              <a:rPr lang="zh-CN" altLang="en-US" b="1" dirty="0" smtClean="0">
                <a:latin typeface="Times New Roman" panose="02020603050405020304" pitchFamily="18" charset="0"/>
                <a:cs typeface="Times New Roman" panose="02020603050405020304" pitchFamily="18" charset="0"/>
              </a:rPr>
              <a:t>补充</a:t>
            </a:r>
            <a:r>
              <a:rPr lang="en-US" altLang="zh-CN" b="1" dirty="0" smtClean="0">
                <a:latin typeface="Times New Roman" panose="02020603050405020304" pitchFamily="18" charset="0"/>
                <a:cs typeface="Times New Roman" panose="02020603050405020304" pitchFamily="18" charset="0"/>
              </a:rPr>
              <a:t>PZT1</a:t>
            </a:r>
            <a:r>
              <a:rPr lang="zh-CN" altLang="en-US" b="1" dirty="0" smtClean="0">
                <a:latin typeface="Times New Roman" panose="02020603050405020304" pitchFamily="18" charset="0"/>
                <a:cs typeface="Times New Roman" panose="02020603050405020304" pitchFamily="18" charset="0"/>
              </a:rPr>
              <a:t>激励</a:t>
            </a:r>
            <a:r>
              <a:rPr lang="en-US" altLang="zh-CN" b="1" dirty="0" smtClean="0">
                <a:latin typeface="Times New Roman" panose="02020603050405020304" pitchFamily="18" charset="0"/>
                <a:cs typeface="Times New Roman" panose="02020603050405020304" pitchFamily="18" charset="0"/>
              </a:rPr>
              <a:t>PZT4</a:t>
            </a:r>
            <a:r>
              <a:rPr lang="zh-CN" altLang="en-US" b="1" dirty="0" smtClean="0">
                <a:latin typeface="Times New Roman" panose="02020603050405020304" pitchFamily="18" charset="0"/>
                <a:cs typeface="Times New Roman" panose="02020603050405020304" pitchFamily="18" charset="0"/>
              </a:rPr>
              <a:t>接收的定位椭圆时精度提升最明显</a:t>
            </a:r>
            <a:endParaRPr lang="zh-CN" altLang="en-US"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878024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06C88229-2361-4A3F-BA53-4D47DBEF09B6}" type="slidenum">
              <a:rPr lang="en-US" altLang="zh-CN" smtClean="0"/>
              <a:pPr>
                <a:defRPr/>
              </a:pPr>
              <a:t>15</a:t>
            </a:fld>
            <a:endParaRPr lang="en-US" altLang="zh-CN" dirty="0"/>
          </a:p>
        </p:txBody>
      </p:sp>
      <p:sp>
        <p:nvSpPr>
          <p:cNvPr id="5" name="Rectangle 2"/>
          <p:cNvSpPr>
            <a:spLocks noGrp="1" noChangeArrowheads="1"/>
          </p:cNvSpPr>
          <p:nvPr>
            <p:ph type="title"/>
          </p:nvPr>
        </p:nvSpPr>
        <p:spPr>
          <a:xfrm>
            <a:off x="357188" y="548680"/>
            <a:ext cx="6196012" cy="560611"/>
          </a:xfrm>
        </p:spPr>
        <p:txBody>
          <a:bodyPr/>
          <a:lstStyle/>
          <a:p>
            <a:pPr eaLnBrk="1" hangingPunct="1">
              <a:lnSpc>
                <a:spcPct val="130000"/>
              </a:lnSpc>
              <a:defRPr/>
            </a:pPr>
            <a:r>
              <a:rPr lang="en-US" altLang="zh-CN" sz="2600" dirty="0" smtClean="0">
                <a:latin typeface="Arial" panose="020B0604020202020204" pitchFamily="34" charset="0"/>
                <a:ea typeface="黑体" pitchFamily="2" charset="-122"/>
                <a:cs typeface="Arial" panose="020B0604020202020204" pitchFamily="34" charset="0"/>
              </a:rPr>
              <a:t>2.4</a:t>
            </a:r>
            <a:r>
              <a:rPr lang="zh-CN" altLang="zh-CN" sz="2600" dirty="0" smtClean="0">
                <a:latin typeface="Arial" panose="020B0604020202020204" pitchFamily="34" charset="0"/>
                <a:ea typeface="黑体" pitchFamily="2" charset="-122"/>
                <a:cs typeface="Arial" panose="020B0604020202020204" pitchFamily="34" charset="0"/>
              </a:rPr>
              <a:t>二</a:t>
            </a:r>
            <a:r>
              <a:rPr lang="zh-CN" altLang="zh-CN" sz="2600" dirty="0">
                <a:latin typeface="Arial" panose="020B0604020202020204" pitchFamily="34" charset="0"/>
                <a:ea typeface="黑体" pitchFamily="2" charset="-122"/>
                <a:cs typeface="Arial" panose="020B0604020202020204" pitchFamily="34" charset="0"/>
              </a:rPr>
              <a:t>维板状结构的多级损伤检测</a:t>
            </a:r>
            <a:r>
              <a:rPr lang="zh-CN" altLang="zh-CN" sz="2600" dirty="0" smtClean="0">
                <a:latin typeface="Arial" panose="020B0604020202020204" pitchFamily="34" charset="0"/>
                <a:ea typeface="黑体" pitchFamily="2" charset="-122"/>
                <a:cs typeface="Arial" panose="020B0604020202020204" pitchFamily="34" charset="0"/>
              </a:rPr>
              <a:t>方法</a:t>
            </a:r>
            <a:r>
              <a:rPr lang="en-US" altLang="zh-CN" sz="2600" dirty="0" smtClean="0">
                <a:latin typeface="Times New Roman" panose="02020603050405020304" pitchFamily="18" charset="0"/>
                <a:ea typeface="黑体" pitchFamily="2" charset="-122"/>
                <a:cs typeface="Times New Roman" panose="02020603050405020304" pitchFamily="18" charset="0"/>
              </a:rPr>
              <a:t>(</a:t>
            </a:r>
            <a:r>
              <a:rPr lang="en-US" altLang="zh-CN" sz="2600" dirty="0">
                <a:latin typeface="Times New Roman" panose="02020603050405020304" pitchFamily="18" charset="0"/>
                <a:ea typeface="黑体" pitchFamily="2" charset="-122"/>
                <a:cs typeface="Times New Roman" panose="02020603050405020304" pitchFamily="18" charset="0"/>
              </a:rPr>
              <a:t>Ⅱ</a:t>
            </a:r>
            <a:r>
              <a:rPr lang="en-US" altLang="zh-CN" sz="2600" dirty="0" smtClean="0">
                <a:latin typeface="Times New Roman" panose="02020603050405020304" pitchFamily="18" charset="0"/>
                <a:ea typeface="黑体" pitchFamily="2" charset="-122"/>
                <a:cs typeface="Times New Roman" panose="02020603050405020304" pitchFamily="18" charset="0"/>
              </a:rPr>
              <a:t>)</a:t>
            </a:r>
            <a:endParaRPr lang="en-US" altLang="zh-CN" sz="2600" dirty="0">
              <a:latin typeface="Arial" panose="020B0604020202020204" pitchFamily="34" charset="0"/>
              <a:ea typeface="黑体" pitchFamily="2" charset="-122"/>
              <a:cs typeface="Arial" panose="020B0604020202020204" pitchFamily="34" charset="0"/>
            </a:endParaRPr>
          </a:p>
        </p:txBody>
      </p:sp>
      <p:cxnSp>
        <p:nvCxnSpPr>
          <p:cNvPr id="131" name="直接连接符 130"/>
          <p:cNvCxnSpPr/>
          <p:nvPr/>
        </p:nvCxnSpPr>
        <p:spPr bwMode="auto">
          <a:xfrm>
            <a:off x="2717884" y="1149625"/>
            <a:ext cx="0" cy="5400000"/>
          </a:xfrm>
          <a:prstGeom prst="line">
            <a:avLst/>
          </a:prstGeom>
          <a:solidFill>
            <a:schemeClr val="accent1"/>
          </a:solidFill>
          <a:ln w="22225" cap="flat" cmpd="sng" algn="ctr">
            <a:solidFill>
              <a:srgbClr val="00B050"/>
            </a:solidFill>
            <a:prstDash val="sysDash"/>
            <a:round/>
            <a:headEnd type="none" w="med" len="med"/>
            <a:tailEnd type="none" w="med" len="med"/>
          </a:ln>
          <a:effectLst/>
        </p:spPr>
      </p:cxnSp>
      <p:sp>
        <p:nvSpPr>
          <p:cNvPr id="132" name="右箭头 131"/>
          <p:cNvSpPr/>
          <p:nvPr/>
        </p:nvSpPr>
        <p:spPr bwMode="auto">
          <a:xfrm>
            <a:off x="2717884" y="1679537"/>
            <a:ext cx="741873" cy="180741"/>
          </a:xfrm>
          <a:prstGeom prst="rightArrow">
            <a:avLst/>
          </a:prstGeom>
          <a:ln>
            <a:solidFill>
              <a:srgbClr val="00B050"/>
            </a:solidFill>
            <a:prstDash val="sysDash"/>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cxnSp>
        <p:nvCxnSpPr>
          <p:cNvPr id="133" name="直接连接符 132"/>
          <p:cNvCxnSpPr/>
          <p:nvPr/>
        </p:nvCxnSpPr>
        <p:spPr bwMode="auto">
          <a:xfrm flipH="1">
            <a:off x="2717884" y="2342527"/>
            <a:ext cx="6120000" cy="0"/>
          </a:xfrm>
          <a:prstGeom prst="line">
            <a:avLst/>
          </a:prstGeom>
          <a:solidFill>
            <a:schemeClr val="accent1"/>
          </a:solidFill>
          <a:ln w="22225" cap="flat" cmpd="sng" algn="ctr">
            <a:solidFill>
              <a:srgbClr val="00B050"/>
            </a:solidFill>
            <a:prstDash val="sysDash"/>
            <a:round/>
            <a:headEnd type="none" w="med" len="med"/>
            <a:tailEnd type="none" w="med" len="med"/>
          </a:ln>
          <a:effectLst/>
        </p:spPr>
      </p:cxnSp>
      <p:sp>
        <p:nvSpPr>
          <p:cNvPr id="134" name="右箭头 133"/>
          <p:cNvSpPr/>
          <p:nvPr/>
        </p:nvSpPr>
        <p:spPr bwMode="auto">
          <a:xfrm rot="5400000">
            <a:off x="5425783" y="2444567"/>
            <a:ext cx="405474" cy="191215"/>
          </a:xfrm>
          <a:prstGeom prst="rightArrow">
            <a:avLst/>
          </a:prstGeom>
          <a:ln>
            <a:solidFill>
              <a:srgbClr val="00B050"/>
            </a:solidFill>
            <a:prstDash val="sysDash"/>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pic>
        <p:nvPicPr>
          <p:cNvPr id="84" name="图片 83"/>
          <p:cNvPicPr/>
          <p:nvPr/>
        </p:nvPicPr>
        <p:blipFill>
          <a:blip r:embed="rId3" cstate="print">
            <a:extLst>
              <a:ext uri="{28A0092B-C50C-407E-A947-70E740481C1C}">
                <a14:useLocalDpi xmlns:a14="http://schemas.microsoft.com/office/drawing/2010/main" val="0"/>
              </a:ext>
            </a:extLst>
          </a:blip>
          <a:stretch>
            <a:fillRect/>
          </a:stretch>
        </p:blipFill>
        <p:spPr>
          <a:xfrm>
            <a:off x="2930795" y="2805804"/>
            <a:ext cx="5687695" cy="2447925"/>
          </a:xfrm>
          <a:prstGeom prst="rect">
            <a:avLst/>
          </a:prstGeom>
        </p:spPr>
      </p:pic>
      <p:sp>
        <p:nvSpPr>
          <p:cNvPr id="85" name="矩形 84"/>
          <p:cNvSpPr/>
          <p:nvPr/>
        </p:nvSpPr>
        <p:spPr bwMode="auto">
          <a:xfrm>
            <a:off x="3145958" y="5363540"/>
            <a:ext cx="5314473" cy="906850"/>
          </a:xfrm>
          <a:prstGeom prst="rect">
            <a:avLst/>
          </a:prstGeom>
          <a:noFill/>
          <a:ln w="38100">
            <a:solidFill>
              <a:srgbClr val="FF0000"/>
            </a:solidFill>
            <a:prstDash val="solid"/>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altLang="zh-CN" sz="1800" b="0" i="0" u="none" strike="noStrike" cap="none" normalizeH="0" baseline="0" dirty="0" smtClean="0">
              <a:ln>
                <a:noFill/>
              </a:ln>
              <a:solidFill>
                <a:schemeClr val="tx1"/>
              </a:solidFill>
              <a:effectLst/>
              <a:latin typeface="Arial" pitchFamily="34" charset="0"/>
              <a:ea typeface="宋体" pitchFamily="2" charset="-122"/>
            </a:endParaRPr>
          </a:p>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dirty="0" smtClean="0">
              <a:ln>
                <a:noFill/>
              </a:ln>
              <a:solidFill>
                <a:schemeClr val="tx1"/>
              </a:solidFill>
              <a:effectLst/>
              <a:latin typeface="Arial" pitchFamily="34" charset="0"/>
              <a:ea typeface="宋体" pitchFamily="2" charset="-122"/>
            </a:endParaRPr>
          </a:p>
        </p:txBody>
      </p:sp>
      <p:sp>
        <p:nvSpPr>
          <p:cNvPr id="86" name="文本框 85"/>
          <p:cNvSpPr txBox="1"/>
          <p:nvPr/>
        </p:nvSpPr>
        <p:spPr>
          <a:xfrm>
            <a:off x="4930301" y="5226273"/>
            <a:ext cx="1724795" cy="369332"/>
          </a:xfrm>
          <a:prstGeom prst="rect">
            <a:avLst/>
          </a:prstGeom>
          <a:solidFill>
            <a:schemeClr val="bg1"/>
          </a:solidFill>
          <a:ln>
            <a:solidFill>
              <a:schemeClr val="bg1">
                <a:lumMod val="95000"/>
              </a:schemeClr>
            </a:solidFill>
          </a:ln>
        </p:spPr>
        <p:txBody>
          <a:bodyPr wrap="square" rtlCol="0">
            <a:spAutoFit/>
          </a:bodyPr>
          <a:lstStyle/>
          <a:p>
            <a:r>
              <a:rPr lang="zh-CN" altLang="en-US" b="1" dirty="0" smtClean="0">
                <a:solidFill>
                  <a:srgbClr val="0000FF"/>
                </a:solidFill>
              </a:rPr>
              <a:t>损伤评估结果</a:t>
            </a:r>
            <a:endParaRPr lang="zh-CN" altLang="en-US" b="1" dirty="0">
              <a:solidFill>
                <a:srgbClr val="0000FF"/>
              </a:solidFill>
            </a:endParaRPr>
          </a:p>
        </p:txBody>
      </p:sp>
      <p:graphicFrame>
        <p:nvGraphicFramePr>
          <p:cNvPr id="2" name="表格 1"/>
          <p:cNvGraphicFramePr>
            <a:graphicFrameLocks noGrp="1"/>
          </p:cNvGraphicFramePr>
          <p:nvPr>
            <p:extLst>
              <p:ext uri="{D42A27DB-BD31-4B8C-83A1-F6EECF244321}">
                <p14:modId xmlns:p14="http://schemas.microsoft.com/office/powerpoint/2010/main" val="1410883204"/>
              </p:ext>
            </p:extLst>
          </p:nvPr>
        </p:nvGraphicFramePr>
        <p:xfrm>
          <a:off x="3819494" y="5538869"/>
          <a:ext cx="3809267" cy="698443"/>
        </p:xfrm>
        <a:graphic>
          <a:graphicData uri="http://schemas.openxmlformats.org/drawingml/2006/table">
            <a:tbl>
              <a:tblPr firstRow="1" bandRow="1">
                <a:tableStyleId>{5C22544A-7EE6-4342-B048-85BDC9FD1C3A}</a:tableStyleId>
              </a:tblPr>
              <a:tblGrid>
                <a:gridCol w="928947"/>
                <a:gridCol w="792088"/>
                <a:gridCol w="1152128"/>
                <a:gridCol w="936104"/>
              </a:tblGrid>
              <a:tr h="332683">
                <a:tc>
                  <a:txBody>
                    <a:bodyPr/>
                    <a:lstStyle/>
                    <a:p>
                      <a:pPr algn="ctr" eaLnBrk="0">
                        <a:spcBef>
                          <a:spcPts val="300"/>
                        </a:spcBef>
                        <a:spcAft>
                          <a:spcPts val="300"/>
                        </a:spcAft>
                      </a:pPr>
                      <a:r>
                        <a:rPr lang="zh-CN" sz="1200" b="1"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损伤位置</a:t>
                      </a:r>
                      <a:r>
                        <a:rPr lang="en-US" sz="1200" b="1"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r>
                        <a:rPr lang="en-US" sz="1200" b="1" i="1" kern="100" dirty="0" err="1">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x,y</a:t>
                      </a:r>
                      <a:r>
                        <a:rPr lang="en-US" sz="1200" b="1"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r>
                        <a:rPr lang="en-US" sz="1200" b="1" i="1"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mm</a:t>
                      </a:r>
                      <a:r>
                        <a:rPr lang="en-US" sz="1200" b="1"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sz="1200" b="1"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eaLnBrk="0">
                        <a:spcBef>
                          <a:spcPts val="300"/>
                        </a:spcBef>
                        <a:spcAft>
                          <a:spcPts val="300"/>
                        </a:spcAft>
                      </a:pPr>
                      <a:r>
                        <a:rPr lang="zh-CN" sz="1200" b="1"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定位误差</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0" latinLnBrk="0" hangingPunct="1">
                        <a:spcBef>
                          <a:spcPts val="300"/>
                        </a:spcBef>
                        <a:spcAft>
                          <a:spcPts val="300"/>
                        </a:spcAft>
                      </a:pPr>
                      <a:r>
                        <a:rPr lang="zh-CN" sz="1200" b="1"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损伤直径</a:t>
                      </a:r>
                      <a:r>
                        <a:rPr lang="en-US" sz="1200" b="1" i="1"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(mm)</a:t>
                      </a:r>
                      <a:endParaRPr lang="zh-CN" sz="1200" b="1" i="1"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eaLnBrk="0">
                        <a:spcBef>
                          <a:spcPts val="300"/>
                        </a:spcBef>
                        <a:spcAft>
                          <a:spcPts val="300"/>
                        </a:spcAft>
                      </a:pPr>
                      <a:r>
                        <a:rPr lang="zh-CN" sz="1200" b="1"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大小误差</a:t>
                      </a:r>
                    </a:p>
                  </a:txBody>
                  <a:tcPr marL="68580" marR="68580" marT="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32683">
                <a:tc>
                  <a:txBody>
                    <a:bodyPr/>
                    <a:lstStyle/>
                    <a:p>
                      <a:pPr algn="ctr" fontAlgn="ctr">
                        <a:spcAft>
                          <a:spcPts val="0"/>
                        </a:spcAft>
                      </a:pPr>
                      <a:r>
                        <a:rPr lang="en-US" sz="1200" b="0" kern="100" dirty="0">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(88.5, -29)</a:t>
                      </a:r>
                      <a:endParaRPr lang="zh-CN" sz="1200" b="0" kern="100" dirty="0">
                        <a:solidFill>
                          <a:schemeClr val="tx1"/>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spcAft>
                          <a:spcPts val="0"/>
                        </a:spcAft>
                      </a:pPr>
                      <a:r>
                        <a:rPr lang="en-US" sz="1200" b="0" kern="100" dirty="0">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1.90%</a:t>
                      </a:r>
                      <a:endParaRPr lang="zh-CN" sz="1200" b="0" kern="100" dirty="0">
                        <a:solidFill>
                          <a:schemeClr val="tx1"/>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spcAft>
                          <a:spcPts val="0"/>
                        </a:spcAft>
                      </a:pPr>
                      <a:r>
                        <a:rPr lang="en-US" sz="1200" b="0" kern="100" dirty="0">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8.067</a:t>
                      </a:r>
                      <a:endParaRPr lang="zh-CN" sz="1200" b="0" kern="100" dirty="0">
                        <a:solidFill>
                          <a:schemeClr val="tx1"/>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spcAft>
                          <a:spcPts val="0"/>
                        </a:spcAft>
                      </a:pPr>
                      <a:r>
                        <a:rPr lang="en-US" sz="1200" b="0" kern="100" dirty="0">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15.23%</a:t>
                      </a:r>
                      <a:endParaRPr lang="zh-CN" sz="1200" b="0" kern="100" dirty="0">
                        <a:solidFill>
                          <a:schemeClr val="tx1"/>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mc:AlternateContent xmlns:mc="http://schemas.openxmlformats.org/markup-compatibility/2006" xmlns:a14="http://schemas.microsoft.com/office/drawing/2010/main">
        <mc:Choice Requires="a14">
          <p:graphicFrame>
            <p:nvGraphicFramePr>
              <p:cNvPr id="88" name="表格 87"/>
              <p:cNvGraphicFramePr>
                <a:graphicFrameLocks noGrp="1"/>
              </p:cNvGraphicFramePr>
              <p:nvPr>
                <p:extLst>
                  <p:ext uri="{D42A27DB-BD31-4B8C-83A1-F6EECF244321}">
                    <p14:modId xmlns:p14="http://schemas.microsoft.com/office/powerpoint/2010/main" val="155557157"/>
                  </p:ext>
                </p:extLst>
              </p:nvPr>
            </p:nvGraphicFramePr>
            <p:xfrm>
              <a:off x="3779911" y="1391757"/>
              <a:ext cx="4104457" cy="741680"/>
            </p:xfrm>
            <a:graphic>
              <a:graphicData uri="http://schemas.openxmlformats.org/drawingml/2006/table">
                <a:tbl>
                  <a:tblPr firstRow="1" bandRow="1">
                    <a:tableStyleId>{5C22544A-7EE6-4342-B048-85BDC9FD1C3A}</a:tableStyleId>
                  </a:tblPr>
                  <a:tblGrid>
                    <a:gridCol w="1366384"/>
                    <a:gridCol w="930371"/>
                    <a:gridCol w="903851"/>
                    <a:gridCol w="903851"/>
                  </a:tblGrid>
                  <a:tr h="370840">
                    <a:tc>
                      <a:txBody>
                        <a:bodyPr/>
                        <a:lstStyle/>
                        <a:p>
                          <a:pPr algn="ctr" eaLnBrk="0">
                            <a:spcBef>
                              <a:spcPts val="300"/>
                            </a:spcBef>
                            <a:spcAft>
                              <a:spcPts val="300"/>
                            </a:spcAft>
                          </a:pPr>
                          <a:r>
                            <a:rPr lang="en-US" sz="12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endParaRPr lang="zh-CN" sz="12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0" latinLnBrk="0" hangingPunct="1">
                            <a:spcBef>
                              <a:spcPts val="300"/>
                            </a:spcBef>
                            <a:spcAft>
                              <a:spcPts val="300"/>
                            </a:spcAft>
                          </a:pPr>
                          <a14:m>
                            <m:oMathPara xmlns:m="http://schemas.openxmlformats.org/officeDocument/2006/math">
                              <m:oMathParaPr>
                                <m:jc m:val="centerGroup"/>
                              </m:oMathParaPr>
                              <m:oMath xmlns:m="http://schemas.openxmlformats.org/officeDocument/2006/math">
                                <m:r>
                                  <m:rPr>
                                    <m:sty m:val="p"/>
                                  </m:rPr>
                                  <a:rPr lang="en-US" sz="1200" b="1" kern="100" smtClean="0">
                                    <a:ln>
                                      <a:noFill/>
                                    </a:ln>
                                    <a:solidFill>
                                      <a:schemeClr val="tx1"/>
                                    </a:solidFill>
                                    <a:effectLst/>
                                    <a:latin typeface="Cambria Math" panose="02040503050406030204" pitchFamily="18" charset="0"/>
                                    <a:ea typeface="+mn-ea"/>
                                    <a:cs typeface="+mn-cs"/>
                                  </a:rPr>
                                  <m:t>Δ</m:t>
                                </m:r>
                                <m:sSub>
                                  <m:sSubPr>
                                    <m:ctrlPr>
                                      <a:rPr lang="zh-CN" sz="1200" b="1" i="1" kern="100">
                                        <a:ln>
                                          <a:noFill/>
                                        </a:ln>
                                        <a:solidFill>
                                          <a:schemeClr val="tx1"/>
                                        </a:solidFill>
                                        <a:effectLst/>
                                        <a:latin typeface="Cambria Math" panose="02040503050406030204" pitchFamily="18" charset="0"/>
                                        <a:ea typeface="+mn-ea"/>
                                        <a:cs typeface="+mn-cs"/>
                                      </a:rPr>
                                    </m:ctrlPr>
                                  </m:sSubPr>
                                  <m:e>
                                    <m:r>
                                      <a:rPr lang="en-US" sz="1200" b="1" kern="100">
                                        <a:ln>
                                          <a:noFill/>
                                        </a:ln>
                                        <a:solidFill>
                                          <a:schemeClr val="tx1"/>
                                        </a:solidFill>
                                        <a:effectLst/>
                                        <a:latin typeface="Cambria Math" panose="02040503050406030204" pitchFamily="18" charset="0"/>
                                        <a:ea typeface="+mn-ea"/>
                                        <a:cs typeface="+mn-cs"/>
                                      </a:rPr>
                                      <m:t>𝑡</m:t>
                                    </m:r>
                                  </m:e>
                                  <m:sub>
                                    <m:r>
                                      <a:rPr lang="en-US" sz="1200" b="1" kern="100">
                                        <a:ln>
                                          <a:noFill/>
                                        </a:ln>
                                        <a:solidFill>
                                          <a:schemeClr val="tx1"/>
                                        </a:solidFill>
                                        <a:effectLst/>
                                        <a:latin typeface="Cambria Math" panose="02040503050406030204" pitchFamily="18" charset="0"/>
                                        <a:ea typeface="+mn-ea"/>
                                        <a:cs typeface="+mn-cs"/>
                                      </a:rPr>
                                      <m:t>01</m:t>
                                    </m:r>
                                  </m:sub>
                                </m:sSub>
                              </m:oMath>
                            </m:oMathPara>
                          </a14:m>
                          <a:endParaRPr lang="zh-CN" sz="1200" b="1" kern="100" dirty="0">
                            <a:ln>
                              <a:noFill/>
                            </a:ln>
                            <a:solidFill>
                              <a:schemeClr val="tx1"/>
                            </a:solidFill>
                            <a:effectLst/>
                            <a:latin typeface="Times New Roman" panose="02020603050405020304" pitchFamily="18" charset="0"/>
                            <a:ea typeface="+mn-ea"/>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eaLnBrk="0">
                            <a:spcBef>
                              <a:spcPts val="300"/>
                            </a:spcBef>
                            <a:spcAft>
                              <a:spcPts val="300"/>
                            </a:spcAft>
                          </a:pPr>
                          <a14:m>
                            <m:oMathPara xmlns:m="http://schemas.openxmlformats.org/officeDocument/2006/math">
                              <m:oMathParaPr>
                                <m:jc m:val="centerGroup"/>
                              </m:oMathParaPr>
                              <m:oMath xmlns:m="http://schemas.openxmlformats.org/officeDocument/2006/math">
                                <m:r>
                                  <m:rPr>
                                    <m:sty m:val="p"/>
                                  </m:rPr>
                                  <a:rPr lang="en-US" sz="1200" kern="100" smtClean="0">
                                    <a:ln>
                                      <a:noFill/>
                                    </a:ln>
                                    <a:solidFill>
                                      <a:schemeClr val="tx1"/>
                                    </a:solidFill>
                                    <a:effectLst/>
                                    <a:latin typeface="Cambria Math" panose="02040503050406030204" pitchFamily="18" charset="0"/>
                                  </a:rPr>
                                  <m:t>Δ</m:t>
                                </m:r>
                                <m:sSub>
                                  <m:sSubPr>
                                    <m:ctrlPr>
                                      <a:rPr lang="zh-CN" sz="1200" i="1" kern="100">
                                        <a:ln>
                                          <a:noFill/>
                                        </a:ln>
                                        <a:solidFill>
                                          <a:schemeClr val="tx1"/>
                                        </a:solidFill>
                                        <a:effectLst/>
                                        <a:latin typeface="Cambria Math" panose="02040503050406030204" pitchFamily="18" charset="0"/>
                                      </a:rPr>
                                    </m:ctrlPr>
                                  </m:sSubPr>
                                  <m:e>
                                    <m:r>
                                      <a:rPr lang="en-US" sz="1200" kern="100">
                                        <a:ln>
                                          <a:noFill/>
                                        </a:ln>
                                        <a:solidFill>
                                          <a:schemeClr val="tx1"/>
                                        </a:solidFill>
                                        <a:effectLst/>
                                        <a:latin typeface="Cambria Math" panose="02040503050406030204" pitchFamily="18" charset="0"/>
                                      </a:rPr>
                                      <m:t>𝑡</m:t>
                                    </m:r>
                                  </m:e>
                                  <m:sub>
                                    <m:r>
                                      <a:rPr lang="en-US" sz="1200" kern="100">
                                        <a:ln>
                                          <a:noFill/>
                                        </a:ln>
                                        <a:solidFill>
                                          <a:schemeClr val="tx1"/>
                                        </a:solidFill>
                                        <a:effectLst/>
                                        <a:latin typeface="Cambria Math" panose="02040503050406030204" pitchFamily="18" charset="0"/>
                                      </a:rPr>
                                      <m:t>04</m:t>
                                    </m:r>
                                  </m:sub>
                                </m:sSub>
                              </m:oMath>
                            </m:oMathPara>
                          </a14:m>
                          <a:endParaRPr lang="zh-CN" sz="1200" b="1" kern="10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eaLnBrk="0">
                            <a:spcBef>
                              <a:spcPts val="300"/>
                            </a:spcBef>
                            <a:spcAft>
                              <a:spcPts val="300"/>
                            </a:spcAft>
                          </a:pPr>
                          <a14:m>
                            <m:oMathPara xmlns:m="http://schemas.openxmlformats.org/officeDocument/2006/math">
                              <m:oMathParaPr>
                                <m:jc m:val="centerGroup"/>
                              </m:oMathParaPr>
                              <m:oMath xmlns:m="http://schemas.openxmlformats.org/officeDocument/2006/math">
                                <m:r>
                                  <m:rPr>
                                    <m:sty m:val="p"/>
                                  </m:rPr>
                                  <a:rPr lang="en-US" sz="1200" b="0" kern="100" smtClean="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Δ</m:t>
                                </m:r>
                                <m:sSub>
                                  <m:sSubPr>
                                    <m:ctrlPr>
                                      <a:rPr lang="zh-CN" sz="1200" b="0" i="1" kern="1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200" b="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𝑡</m:t>
                                    </m:r>
                                  </m:e>
                                  <m:sub>
                                    <m:r>
                                      <a:rPr lang="en-US" sz="1200" b="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14</m:t>
                                    </m:r>
                                  </m:sub>
                                </m:sSub>
                              </m:oMath>
                            </m:oMathPara>
                          </a14:m>
                          <a:endParaRPr lang="zh-CN" sz="12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p>
                          <a:pPr algn="ctr" eaLnBrk="0">
                            <a:spcBef>
                              <a:spcPts val="300"/>
                            </a:spcBef>
                            <a:spcAft>
                              <a:spcPts val="300"/>
                            </a:spcAft>
                          </a:pPr>
                          <a:r>
                            <a:rPr lang="zh-CN" sz="1200" b="0" kern="100" smtClea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延迟时间</a:t>
                          </a:r>
                          <a14:m>
                            <m:oMath xmlns:m="http://schemas.openxmlformats.org/officeDocument/2006/math">
                              <m:d>
                                <m:dPr>
                                  <m:ctrlPr>
                                    <a:rPr lang="zh-CN" sz="1200" b="0" i="1" kern="1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sz="1200" b="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𝜇</m:t>
                                  </m:r>
                                  <m:r>
                                    <a:rPr lang="en-US" sz="1200" b="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𝑠</m:t>
                                  </m:r>
                                </m:e>
                              </m:d>
                            </m:oMath>
                          </a14:m>
                          <a:endParaRPr lang="zh-CN" sz="12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eaLnBrk="0">
                            <a:spcBef>
                              <a:spcPts val="300"/>
                            </a:spcBef>
                            <a:spcAft>
                              <a:spcPts val="300"/>
                            </a:spcAft>
                          </a:pPr>
                          <a:r>
                            <a:rPr lang="en-US" sz="1200" kern="100" dirty="0">
                              <a:ln>
                                <a:noFill/>
                              </a:ln>
                              <a:solidFill>
                                <a:schemeClr val="tx1"/>
                              </a:solidFill>
                              <a:effectLst/>
                              <a:latin typeface="Times New Roman" panose="02020603050405020304" pitchFamily="18" charset="0"/>
                              <a:cs typeface="Times New Roman" panose="02020603050405020304" pitchFamily="18" charset="0"/>
                            </a:rPr>
                            <a:t>13.41</a:t>
                          </a:r>
                          <a:endParaRPr lang="zh-CN" sz="1200" b="1" kern="10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eaLnBrk="0">
                            <a:spcBef>
                              <a:spcPts val="300"/>
                            </a:spcBef>
                            <a:spcAft>
                              <a:spcPts val="300"/>
                            </a:spcAft>
                          </a:pPr>
                          <a:r>
                            <a:rPr lang="en-US" sz="1200" kern="100" dirty="0">
                              <a:ln>
                                <a:noFill/>
                              </a:ln>
                              <a:solidFill>
                                <a:schemeClr val="tx1"/>
                              </a:solidFill>
                              <a:effectLst/>
                              <a:latin typeface="Times New Roman" panose="02020603050405020304" pitchFamily="18" charset="0"/>
                              <a:cs typeface="Times New Roman" panose="02020603050405020304" pitchFamily="18" charset="0"/>
                            </a:rPr>
                            <a:t>2.99</a:t>
                          </a:r>
                          <a:endParaRPr lang="zh-CN" sz="1200" b="1" kern="10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eaLnBrk="0">
                            <a:spcBef>
                              <a:spcPts val="300"/>
                            </a:spcBef>
                            <a:spcAft>
                              <a:spcPts val="300"/>
                            </a:spcAft>
                          </a:pPr>
                          <a:r>
                            <a:rPr lang="en-US" sz="12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2.17</a:t>
                          </a:r>
                          <a:endParaRPr lang="zh-CN" sz="12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mc:Choice>
        <mc:Fallback xmlns="">
          <p:graphicFrame>
            <p:nvGraphicFramePr>
              <p:cNvPr id="88" name="表格 87"/>
              <p:cNvGraphicFramePr>
                <a:graphicFrameLocks noGrp="1"/>
              </p:cNvGraphicFramePr>
              <p:nvPr>
                <p:extLst>
                  <p:ext uri="{D42A27DB-BD31-4B8C-83A1-F6EECF244321}">
                    <p14:modId xmlns:p14="http://schemas.microsoft.com/office/powerpoint/2010/main" val="155557157"/>
                  </p:ext>
                </p:extLst>
              </p:nvPr>
            </p:nvGraphicFramePr>
            <p:xfrm>
              <a:off x="3779911" y="1391757"/>
              <a:ext cx="4104457" cy="741680"/>
            </p:xfrm>
            <a:graphic>
              <a:graphicData uri="http://schemas.openxmlformats.org/drawingml/2006/table">
                <a:tbl>
                  <a:tblPr firstRow="1" bandRow="1">
                    <a:tableStyleId>{5C22544A-7EE6-4342-B048-85BDC9FD1C3A}</a:tableStyleId>
                  </a:tblPr>
                  <a:tblGrid>
                    <a:gridCol w="1366384"/>
                    <a:gridCol w="930371"/>
                    <a:gridCol w="903851"/>
                    <a:gridCol w="903851"/>
                  </a:tblGrid>
                  <a:tr h="370840">
                    <a:tc>
                      <a:txBody>
                        <a:bodyPr/>
                        <a:lstStyle/>
                        <a:p>
                          <a:pPr algn="ctr" eaLnBrk="0">
                            <a:spcBef>
                              <a:spcPts val="300"/>
                            </a:spcBef>
                            <a:spcAft>
                              <a:spcPts val="300"/>
                            </a:spcAft>
                          </a:pPr>
                          <a:r>
                            <a:rPr lang="en-US" sz="12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endParaRPr lang="zh-CN" sz="12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rotWithShape="0">
                          <a:blip r:embed="rId4"/>
                          <a:stretch>
                            <a:fillRect l="-146405" t="-1639" r="-194771" b="-104918"/>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rotWithShape="0">
                          <a:blip r:embed="rId4"/>
                          <a:stretch>
                            <a:fillRect l="-253020" t="-1639" r="-100000" b="-104918"/>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rotWithShape="0">
                          <a:blip r:embed="rId4"/>
                          <a:stretch>
                            <a:fillRect l="-355405" t="-1639" r="-676" b="-104918"/>
                          </a:stretch>
                        </a:blipFill>
                      </a:tcPr>
                    </a:tc>
                  </a:tr>
                  <a:tr h="370840">
                    <a:tc>
                      <a:txBody>
                        <a:bodyPr/>
                        <a:lstStyle/>
                        <a:p>
                          <a:endParaRPr lang="zh-CN"/>
                        </a:p>
                      </a:txBody>
                      <a:tcPr marL="68580" marR="68580" marT="0" marB="0"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rotWithShape="0">
                          <a:blip r:embed="rId4"/>
                          <a:stretch>
                            <a:fillRect t="-101639" r="-201339" b="-4918"/>
                          </a:stretch>
                        </a:blipFill>
                      </a:tcPr>
                    </a:tc>
                    <a:tc>
                      <a:txBody>
                        <a:bodyPr/>
                        <a:lstStyle/>
                        <a:p>
                          <a:pPr algn="ctr" eaLnBrk="0">
                            <a:spcBef>
                              <a:spcPts val="300"/>
                            </a:spcBef>
                            <a:spcAft>
                              <a:spcPts val="300"/>
                            </a:spcAft>
                          </a:pPr>
                          <a:r>
                            <a:rPr lang="en-US" sz="1200" kern="100" dirty="0">
                              <a:ln>
                                <a:noFill/>
                              </a:ln>
                              <a:solidFill>
                                <a:schemeClr val="tx1"/>
                              </a:solidFill>
                              <a:effectLst/>
                              <a:latin typeface="Times New Roman" panose="02020603050405020304" pitchFamily="18" charset="0"/>
                              <a:cs typeface="Times New Roman" panose="02020603050405020304" pitchFamily="18" charset="0"/>
                            </a:rPr>
                            <a:t>13.41</a:t>
                          </a:r>
                          <a:endParaRPr lang="zh-CN" sz="1200" b="1" kern="10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eaLnBrk="0">
                            <a:spcBef>
                              <a:spcPts val="300"/>
                            </a:spcBef>
                            <a:spcAft>
                              <a:spcPts val="300"/>
                            </a:spcAft>
                          </a:pPr>
                          <a:r>
                            <a:rPr lang="en-US" sz="1200" kern="100" dirty="0">
                              <a:ln>
                                <a:noFill/>
                              </a:ln>
                              <a:solidFill>
                                <a:schemeClr val="tx1"/>
                              </a:solidFill>
                              <a:effectLst/>
                              <a:latin typeface="Times New Roman" panose="02020603050405020304" pitchFamily="18" charset="0"/>
                              <a:cs typeface="Times New Roman" panose="02020603050405020304" pitchFamily="18" charset="0"/>
                            </a:rPr>
                            <a:t>2.99</a:t>
                          </a:r>
                          <a:endParaRPr lang="zh-CN" sz="1200" b="1" kern="10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eaLnBrk="0">
                            <a:spcBef>
                              <a:spcPts val="300"/>
                            </a:spcBef>
                            <a:spcAft>
                              <a:spcPts val="300"/>
                            </a:spcAft>
                          </a:pPr>
                          <a:r>
                            <a:rPr lang="en-US" sz="12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2.17</a:t>
                          </a:r>
                          <a:endParaRPr lang="zh-CN" sz="12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mc:Fallback>
      </mc:AlternateContent>
      <p:grpSp>
        <p:nvGrpSpPr>
          <p:cNvPr id="40" name="组合 39"/>
          <p:cNvGrpSpPr/>
          <p:nvPr/>
        </p:nvGrpSpPr>
        <p:grpSpPr>
          <a:xfrm>
            <a:off x="255384" y="1130477"/>
            <a:ext cx="2510766" cy="2462489"/>
            <a:chOff x="255384" y="1130477"/>
            <a:chExt cx="2510766" cy="2462489"/>
          </a:xfrm>
        </p:grpSpPr>
        <p:grpSp>
          <p:nvGrpSpPr>
            <p:cNvPr id="10" name="组合 9"/>
            <p:cNvGrpSpPr/>
            <p:nvPr/>
          </p:nvGrpSpPr>
          <p:grpSpPr>
            <a:xfrm>
              <a:off x="255384" y="1130477"/>
              <a:ext cx="2510766" cy="2462489"/>
              <a:chOff x="638817" y="1109136"/>
              <a:chExt cx="2510766" cy="2462489"/>
            </a:xfrm>
          </p:grpSpPr>
          <p:grpSp>
            <p:nvGrpSpPr>
              <p:cNvPr id="11" name="组合 10"/>
              <p:cNvGrpSpPr/>
              <p:nvPr/>
            </p:nvGrpSpPr>
            <p:grpSpPr>
              <a:xfrm>
                <a:off x="638817" y="1109136"/>
                <a:ext cx="2510766" cy="2462489"/>
                <a:chOff x="5179194" y="3758218"/>
                <a:chExt cx="2510766" cy="2462489"/>
              </a:xfrm>
            </p:grpSpPr>
            <p:grpSp>
              <p:nvGrpSpPr>
                <p:cNvPr id="16" name="组合 15"/>
                <p:cNvGrpSpPr/>
                <p:nvPr/>
              </p:nvGrpSpPr>
              <p:grpSpPr>
                <a:xfrm>
                  <a:off x="5179194" y="3758218"/>
                  <a:ext cx="2510766" cy="2462489"/>
                  <a:chOff x="6918541" y="1127570"/>
                  <a:chExt cx="2510766" cy="2462489"/>
                </a:xfrm>
              </p:grpSpPr>
              <p:grpSp>
                <p:nvGrpSpPr>
                  <p:cNvPr id="21" name="组合 20"/>
                  <p:cNvGrpSpPr/>
                  <p:nvPr/>
                </p:nvGrpSpPr>
                <p:grpSpPr>
                  <a:xfrm>
                    <a:off x="6918541" y="1127570"/>
                    <a:ext cx="2510766" cy="2462489"/>
                    <a:chOff x="2461738" y="1305014"/>
                    <a:chExt cx="2510766" cy="2462489"/>
                  </a:xfrm>
                </p:grpSpPr>
                <p:grpSp>
                  <p:nvGrpSpPr>
                    <p:cNvPr id="26" name="组合 25"/>
                    <p:cNvGrpSpPr/>
                    <p:nvPr/>
                  </p:nvGrpSpPr>
                  <p:grpSpPr>
                    <a:xfrm>
                      <a:off x="2461738" y="1606916"/>
                      <a:ext cx="2160588" cy="2160587"/>
                      <a:chOff x="414150" y="1526871"/>
                      <a:chExt cx="2160588" cy="2160587"/>
                    </a:xfrm>
                  </p:grpSpPr>
                  <p:grpSp>
                    <p:nvGrpSpPr>
                      <p:cNvPr id="31" name="组合 64"/>
                      <p:cNvGrpSpPr>
                        <a:grpSpLocks/>
                      </p:cNvGrpSpPr>
                      <p:nvPr/>
                    </p:nvGrpSpPr>
                    <p:grpSpPr bwMode="auto">
                      <a:xfrm>
                        <a:off x="414150" y="1526871"/>
                        <a:ext cx="2160588" cy="2160587"/>
                        <a:chOff x="969234" y="1354474"/>
                        <a:chExt cx="2880000" cy="2880000"/>
                      </a:xfrm>
                    </p:grpSpPr>
                    <p:sp>
                      <p:nvSpPr>
                        <p:cNvPr id="33" name="矩形 32"/>
                        <p:cNvSpPr/>
                        <p:nvPr/>
                      </p:nvSpPr>
                      <p:spPr>
                        <a:xfrm>
                          <a:off x="969234" y="1354474"/>
                          <a:ext cx="2880000" cy="2880000"/>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dirty="0"/>
                        </a:p>
                      </p:txBody>
                    </p:sp>
                    <p:sp>
                      <p:nvSpPr>
                        <p:cNvPr id="34" name="矩形 33"/>
                        <p:cNvSpPr/>
                        <p:nvPr/>
                      </p:nvSpPr>
                      <p:spPr>
                        <a:xfrm>
                          <a:off x="1813804" y="2269029"/>
                          <a:ext cx="1103699" cy="1103700"/>
                        </a:xfrm>
                        <a:prstGeom prst="rect">
                          <a:avLst/>
                        </a:prstGeom>
                        <a:noFill/>
                        <a:ln w="127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35" name="椭圆 34"/>
                        <p:cNvSpPr/>
                        <p:nvPr/>
                      </p:nvSpPr>
                      <p:spPr>
                        <a:xfrm>
                          <a:off x="1752438" y="2214012"/>
                          <a:ext cx="120616" cy="120618"/>
                        </a:xfrm>
                        <a:prstGeom prst="ellipse">
                          <a:avLst/>
                        </a:prstGeom>
                        <a:solidFill>
                          <a:schemeClr val="tx1">
                            <a:lumMod val="65000"/>
                            <a:lumOff val="35000"/>
                          </a:schemeClr>
                        </a:solidFill>
                        <a:ln>
                          <a:noFill/>
                        </a:ln>
                      </p:spPr>
                      <p:style>
                        <a:lnRef idx="2">
                          <a:schemeClr val="dk1">
                            <a:shade val="50000"/>
                          </a:schemeClr>
                        </a:lnRef>
                        <a:fillRef idx="1">
                          <a:schemeClr val="dk1"/>
                        </a:fillRef>
                        <a:effectRef idx="0">
                          <a:schemeClr val="dk1"/>
                        </a:effectRef>
                        <a:fontRef idx="minor">
                          <a:schemeClr val="lt1"/>
                        </a:fontRef>
                      </p:style>
                      <p:txBody>
                        <a:bodyPr anchor="ctr"/>
                        <a:lstStyle/>
                        <a:p>
                          <a:pPr algn="ctr" eaLnBrk="1" hangingPunct="1">
                            <a:defRPr/>
                          </a:pPr>
                          <a:endParaRPr lang="zh-CN" altLang="en-US"/>
                        </a:p>
                      </p:txBody>
                    </p:sp>
                    <p:sp>
                      <p:nvSpPr>
                        <p:cNvPr id="36" name="椭圆 35"/>
                        <p:cNvSpPr/>
                        <p:nvPr/>
                      </p:nvSpPr>
                      <p:spPr>
                        <a:xfrm>
                          <a:off x="1752438" y="3301594"/>
                          <a:ext cx="120616" cy="118501"/>
                        </a:xfrm>
                        <a:prstGeom prst="ellipse">
                          <a:avLst/>
                        </a:prstGeom>
                        <a:solidFill>
                          <a:schemeClr val="tx1">
                            <a:lumMod val="65000"/>
                            <a:lumOff val="35000"/>
                          </a:schemeClr>
                        </a:solidFill>
                        <a:ln>
                          <a:noFill/>
                        </a:ln>
                      </p:spPr>
                      <p:style>
                        <a:lnRef idx="2">
                          <a:schemeClr val="dk1">
                            <a:shade val="50000"/>
                          </a:schemeClr>
                        </a:lnRef>
                        <a:fillRef idx="1">
                          <a:schemeClr val="dk1"/>
                        </a:fillRef>
                        <a:effectRef idx="0">
                          <a:schemeClr val="dk1"/>
                        </a:effectRef>
                        <a:fontRef idx="minor">
                          <a:schemeClr val="lt1"/>
                        </a:fontRef>
                      </p:style>
                      <p:txBody>
                        <a:bodyPr anchor="ctr"/>
                        <a:lstStyle/>
                        <a:p>
                          <a:pPr algn="ctr" eaLnBrk="1" hangingPunct="1">
                            <a:defRPr/>
                          </a:pPr>
                          <a:endParaRPr lang="zh-CN" altLang="en-US"/>
                        </a:p>
                      </p:txBody>
                    </p:sp>
                    <p:sp>
                      <p:nvSpPr>
                        <p:cNvPr id="37" name="椭圆 36"/>
                        <p:cNvSpPr/>
                        <p:nvPr/>
                      </p:nvSpPr>
                      <p:spPr>
                        <a:xfrm>
                          <a:off x="2866812" y="2211966"/>
                          <a:ext cx="120618" cy="120618"/>
                        </a:xfrm>
                        <a:prstGeom prst="ellipse">
                          <a:avLst/>
                        </a:prstGeom>
                        <a:solidFill>
                          <a:schemeClr val="tx1">
                            <a:lumMod val="65000"/>
                            <a:lumOff val="35000"/>
                          </a:schemeClr>
                        </a:solidFill>
                        <a:ln>
                          <a:noFill/>
                        </a:ln>
                      </p:spPr>
                      <p:style>
                        <a:lnRef idx="2">
                          <a:schemeClr val="dk1">
                            <a:shade val="50000"/>
                          </a:schemeClr>
                        </a:lnRef>
                        <a:fillRef idx="1">
                          <a:schemeClr val="dk1"/>
                        </a:fillRef>
                        <a:effectRef idx="0">
                          <a:schemeClr val="dk1"/>
                        </a:effectRef>
                        <a:fontRef idx="minor">
                          <a:schemeClr val="lt1"/>
                        </a:fontRef>
                      </p:style>
                      <p:txBody>
                        <a:bodyPr anchor="ctr"/>
                        <a:lstStyle/>
                        <a:p>
                          <a:pPr algn="ctr" eaLnBrk="1" hangingPunct="1">
                            <a:defRPr/>
                          </a:pPr>
                          <a:endParaRPr lang="zh-CN" altLang="en-US"/>
                        </a:p>
                      </p:txBody>
                    </p:sp>
                    <p:sp>
                      <p:nvSpPr>
                        <p:cNvPr id="38" name="椭圆 37"/>
                        <p:cNvSpPr/>
                        <p:nvPr/>
                      </p:nvSpPr>
                      <p:spPr>
                        <a:xfrm>
                          <a:off x="2871544" y="3301594"/>
                          <a:ext cx="120618" cy="118501"/>
                        </a:xfrm>
                        <a:prstGeom prst="ellipse">
                          <a:avLst/>
                        </a:prstGeom>
                        <a:solidFill>
                          <a:schemeClr val="tx1">
                            <a:lumMod val="65000"/>
                            <a:lumOff val="35000"/>
                          </a:schemeClr>
                        </a:solidFill>
                        <a:ln>
                          <a:noFill/>
                        </a:ln>
                      </p:spPr>
                      <p:style>
                        <a:lnRef idx="2">
                          <a:schemeClr val="dk1">
                            <a:shade val="50000"/>
                          </a:schemeClr>
                        </a:lnRef>
                        <a:fillRef idx="1">
                          <a:schemeClr val="dk1"/>
                        </a:fillRef>
                        <a:effectRef idx="0">
                          <a:schemeClr val="dk1"/>
                        </a:effectRef>
                        <a:fontRef idx="minor">
                          <a:schemeClr val="lt1"/>
                        </a:fontRef>
                      </p:style>
                      <p:txBody>
                        <a:bodyPr anchor="ctr"/>
                        <a:lstStyle/>
                        <a:p>
                          <a:pPr algn="ctr" eaLnBrk="1" hangingPunct="1">
                            <a:defRPr/>
                          </a:pPr>
                          <a:endParaRPr lang="zh-CN" altLang="en-US"/>
                        </a:p>
                      </p:txBody>
                    </p:sp>
                    <p:sp>
                      <p:nvSpPr>
                        <p:cNvPr id="39" name="椭圆 38"/>
                        <p:cNvSpPr/>
                        <p:nvPr/>
                      </p:nvSpPr>
                      <p:spPr>
                        <a:xfrm>
                          <a:off x="2361872" y="2734571"/>
                          <a:ext cx="118501" cy="120618"/>
                        </a:xfrm>
                        <a:prstGeom prst="ellipse">
                          <a:avLst/>
                        </a:prstGeom>
                        <a:solidFill>
                          <a:schemeClr val="tx1">
                            <a:lumMod val="65000"/>
                            <a:lumOff val="35000"/>
                          </a:schemeClr>
                        </a:solidFill>
                        <a:ln>
                          <a:noFill/>
                        </a:ln>
                      </p:spPr>
                      <p:style>
                        <a:lnRef idx="2">
                          <a:schemeClr val="dk1">
                            <a:shade val="50000"/>
                          </a:schemeClr>
                        </a:lnRef>
                        <a:fillRef idx="1">
                          <a:schemeClr val="dk1"/>
                        </a:fillRef>
                        <a:effectRef idx="0">
                          <a:schemeClr val="dk1"/>
                        </a:effectRef>
                        <a:fontRef idx="minor">
                          <a:schemeClr val="lt1"/>
                        </a:fontRef>
                      </p:style>
                      <p:txBody>
                        <a:bodyPr anchor="ctr"/>
                        <a:lstStyle/>
                        <a:p>
                          <a:pPr algn="ctr" eaLnBrk="1" hangingPunct="1">
                            <a:defRPr/>
                          </a:pPr>
                          <a:endParaRPr lang="zh-CN" altLang="en-US"/>
                        </a:p>
                      </p:txBody>
                    </p:sp>
                  </p:grpSp>
                  <p:sp>
                    <p:nvSpPr>
                      <p:cNvPr id="32" name="椭圆 31"/>
                      <p:cNvSpPr/>
                      <p:nvPr/>
                    </p:nvSpPr>
                    <p:spPr>
                      <a:xfrm>
                        <a:off x="1703415" y="2652713"/>
                        <a:ext cx="72000" cy="72000"/>
                      </a:xfrm>
                      <a:prstGeom prst="ellipse">
                        <a:avLst/>
                      </a:prstGeom>
                      <a:solidFill>
                        <a:schemeClr val="bg1"/>
                      </a:solidFill>
                      <a:ln w="12700" cmpd="sng">
                        <a:solidFill>
                          <a:schemeClr val="tx1"/>
                        </a:solidFill>
                      </a:ln>
                    </p:spPr>
                    <p:style>
                      <a:lnRef idx="2">
                        <a:schemeClr val="dk1">
                          <a:shade val="50000"/>
                        </a:schemeClr>
                      </a:lnRef>
                      <a:fillRef idx="1">
                        <a:schemeClr val="dk1"/>
                      </a:fillRef>
                      <a:effectRef idx="0">
                        <a:schemeClr val="dk1"/>
                      </a:effectRef>
                      <a:fontRef idx="minor">
                        <a:schemeClr val="lt1"/>
                      </a:fontRef>
                    </p:style>
                    <p:txBody>
                      <a:bodyPr anchor="ctr"/>
                      <a:lstStyle/>
                      <a:p>
                        <a:pPr algn="ctr" eaLnBrk="1" hangingPunct="1">
                          <a:defRPr/>
                        </a:pPr>
                        <a:endParaRPr lang="zh-CN" altLang="en-US"/>
                      </a:p>
                    </p:txBody>
                  </p:sp>
                </p:grpSp>
                <p:cxnSp>
                  <p:nvCxnSpPr>
                    <p:cNvPr id="27" name="直接箭头连接符 26"/>
                    <p:cNvCxnSpPr/>
                    <p:nvPr/>
                  </p:nvCxnSpPr>
                  <p:spPr>
                    <a:xfrm>
                      <a:off x="3549263" y="2695348"/>
                      <a:ext cx="1228565"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28" name="直接箭头连接符 27"/>
                    <p:cNvCxnSpPr/>
                    <p:nvPr/>
                  </p:nvCxnSpPr>
                  <p:spPr>
                    <a:xfrm flipH="1" flipV="1">
                      <a:off x="3549263" y="1461433"/>
                      <a:ext cx="6350" cy="1237154"/>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29" name="矩形 28"/>
                    <p:cNvSpPr/>
                    <p:nvPr/>
                  </p:nvSpPr>
                  <p:spPr>
                    <a:xfrm>
                      <a:off x="4729640" y="2537699"/>
                      <a:ext cx="242864" cy="246221"/>
                    </a:xfrm>
                    <a:prstGeom prst="rect">
                      <a:avLst/>
                    </a:prstGeom>
                  </p:spPr>
                  <p:txBody>
                    <a:bodyPr wrap="square">
                      <a:spAutoFit/>
                    </a:bodyPr>
                    <a:lstStyle/>
                    <a:p>
                      <a:r>
                        <a:rPr lang="en-US" altLang="zh-CN" sz="1000" dirty="0" smtClean="0">
                          <a:latin typeface="Times New Roman" panose="02020603050405020304" pitchFamily="18" charset="0"/>
                          <a:cs typeface="Times New Roman" panose="02020603050405020304" pitchFamily="18" charset="0"/>
                        </a:rPr>
                        <a:t>x</a:t>
                      </a:r>
                      <a:endParaRPr lang="zh-CN" altLang="en-US" sz="1000" dirty="0">
                        <a:latin typeface="Times New Roman" panose="02020603050405020304" pitchFamily="18" charset="0"/>
                        <a:cs typeface="Times New Roman" panose="02020603050405020304" pitchFamily="18" charset="0"/>
                      </a:endParaRPr>
                    </a:p>
                  </p:txBody>
                </p:sp>
                <p:sp>
                  <p:nvSpPr>
                    <p:cNvPr id="30" name="矩形 29"/>
                    <p:cNvSpPr/>
                    <p:nvPr/>
                  </p:nvSpPr>
                  <p:spPr>
                    <a:xfrm>
                      <a:off x="3518871" y="1305014"/>
                      <a:ext cx="242864" cy="246221"/>
                    </a:xfrm>
                    <a:prstGeom prst="rect">
                      <a:avLst/>
                    </a:prstGeom>
                  </p:spPr>
                  <p:txBody>
                    <a:bodyPr wrap="square">
                      <a:spAutoFit/>
                    </a:bodyPr>
                    <a:lstStyle/>
                    <a:p>
                      <a:r>
                        <a:rPr lang="en-US" altLang="zh-CN" sz="1000" dirty="0" smtClean="0">
                          <a:latin typeface="Times New Roman" panose="02020603050405020304" pitchFamily="18" charset="0"/>
                          <a:cs typeface="Times New Roman" panose="02020603050405020304" pitchFamily="18" charset="0"/>
                        </a:rPr>
                        <a:t>y</a:t>
                      </a:r>
                      <a:endParaRPr lang="zh-CN" altLang="en-US" sz="1000" dirty="0">
                        <a:latin typeface="Times New Roman" panose="02020603050405020304" pitchFamily="18" charset="0"/>
                        <a:cs typeface="Times New Roman" panose="02020603050405020304" pitchFamily="18" charset="0"/>
                      </a:endParaRPr>
                    </a:p>
                  </p:txBody>
                </p:sp>
              </p:grpSp>
              <p:sp>
                <p:nvSpPr>
                  <p:cNvPr id="22" name="椭圆 21"/>
                  <p:cNvSpPr/>
                  <p:nvPr/>
                </p:nvSpPr>
                <p:spPr>
                  <a:xfrm rot="19054551">
                    <a:off x="8119870" y="2310254"/>
                    <a:ext cx="160971" cy="823482"/>
                  </a:xfrm>
                  <a:prstGeom prst="ellipse">
                    <a:avLst/>
                  </a:prstGeom>
                  <a:noFill/>
                  <a:ln w="9525" cmpd="sng">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rot="13414819">
                    <a:off x="7996238" y="1893855"/>
                    <a:ext cx="417906" cy="823482"/>
                  </a:xfrm>
                  <a:prstGeom prst="ellipse">
                    <a:avLst/>
                  </a:prstGeom>
                  <a:noFill/>
                  <a:ln w="9525" cmpd="sng">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rot="13494602">
                    <a:off x="7433846" y="2229196"/>
                    <a:ext cx="702595" cy="969366"/>
                  </a:xfrm>
                  <a:prstGeom prst="ellipse">
                    <a:avLst/>
                  </a:prstGeom>
                  <a:noFill/>
                  <a:ln w="9525" cmpd="sng">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nvSpPr>
                <p:spPr>
                  <a:xfrm rot="18689309">
                    <a:off x="7464332" y="1749516"/>
                    <a:ext cx="605444" cy="1096776"/>
                  </a:xfrm>
                  <a:prstGeom prst="ellipse">
                    <a:avLst/>
                  </a:prstGeom>
                  <a:noFill/>
                  <a:ln w="9525" cmpd="sng">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7" name="直接连接符 16"/>
                <p:cNvCxnSpPr>
                  <a:stCxn id="35" idx="5"/>
                  <a:endCxn id="39" idx="1"/>
                </p:cNvCxnSpPr>
                <p:nvPr/>
              </p:nvCxnSpPr>
              <p:spPr>
                <a:xfrm>
                  <a:off x="5843992" y="4782185"/>
                  <a:ext cx="392984" cy="326541"/>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8" name="直接连接符 17"/>
                <p:cNvCxnSpPr>
                  <a:stCxn id="37" idx="3"/>
                  <a:endCxn id="39" idx="7"/>
                </p:cNvCxnSpPr>
                <p:nvPr/>
              </p:nvCxnSpPr>
              <p:spPr>
                <a:xfrm flipH="1">
                  <a:off x="6299838" y="4780650"/>
                  <a:ext cx="316179" cy="328076"/>
                </a:xfrm>
                <a:prstGeom prst="line">
                  <a:avLst/>
                </a:prstGeom>
                <a:ln w="12700" cmpd="sng">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9" name="直接连接符 18"/>
                <p:cNvCxnSpPr>
                  <a:stCxn id="39" idx="5"/>
                  <a:endCxn id="38" idx="1"/>
                </p:cNvCxnSpPr>
                <p:nvPr/>
              </p:nvCxnSpPr>
              <p:spPr>
                <a:xfrm>
                  <a:off x="6299838" y="5172710"/>
                  <a:ext cx="319729" cy="361166"/>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0" name="直接连接符 19"/>
                <p:cNvCxnSpPr>
                  <a:stCxn id="39" idx="3"/>
                  <a:endCxn id="36" idx="7"/>
                </p:cNvCxnSpPr>
                <p:nvPr/>
              </p:nvCxnSpPr>
              <p:spPr>
                <a:xfrm flipH="1">
                  <a:off x="5843992" y="5172710"/>
                  <a:ext cx="392984" cy="361166"/>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sp>
            <p:nvSpPr>
              <p:cNvPr id="12" name="TextBox 4"/>
              <p:cNvSpPr txBox="1"/>
              <p:nvPr/>
            </p:nvSpPr>
            <p:spPr>
              <a:xfrm>
                <a:off x="1047433" y="1877312"/>
                <a:ext cx="718892" cy="246221"/>
              </a:xfrm>
              <a:prstGeom prst="rect">
                <a:avLst/>
              </a:prstGeom>
              <a:noFill/>
            </p:spPr>
            <p:txBody>
              <a:bodyPr wrap="square" rtlCol="0">
                <a:spAutoFit/>
              </a:bodyPr>
              <a:lstStyle/>
              <a:p>
                <a:r>
                  <a:rPr lang="en-US" altLang="zh-CN" sz="1000" dirty="0" smtClean="0">
                    <a:latin typeface="Times New Roman" panose="02020603050405020304" pitchFamily="18" charset="0"/>
                    <a:ea typeface="宋体" pitchFamily="2" charset="-122"/>
                    <a:cs typeface="Times New Roman" panose="02020603050405020304" pitchFamily="18" charset="0"/>
                  </a:rPr>
                  <a:t>PZT2</a:t>
                </a:r>
                <a:endParaRPr lang="zh-CN" altLang="en-US" sz="1000" dirty="0">
                  <a:latin typeface="Times New Roman" panose="02020603050405020304" pitchFamily="18" charset="0"/>
                  <a:ea typeface="宋体" pitchFamily="2" charset="-122"/>
                  <a:cs typeface="Times New Roman" panose="02020603050405020304" pitchFamily="18" charset="0"/>
                </a:endParaRPr>
              </a:p>
            </p:txBody>
          </p:sp>
          <p:sp>
            <p:nvSpPr>
              <p:cNvPr id="13" name="TextBox 4"/>
              <p:cNvSpPr txBox="1"/>
              <p:nvPr/>
            </p:nvSpPr>
            <p:spPr>
              <a:xfrm>
                <a:off x="1858231" y="1872149"/>
                <a:ext cx="488724" cy="246221"/>
              </a:xfrm>
              <a:prstGeom prst="rect">
                <a:avLst/>
              </a:prstGeom>
              <a:noFill/>
            </p:spPr>
            <p:txBody>
              <a:bodyPr wrap="square" rtlCol="0">
                <a:spAutoFit/>
              </a:bodyPr>
              <a:lstStyle/>
              <a:p>
                <a:r>
                  <a:rPr lang="en-US" altLang="zh-CN" sz="1000" dirty="0">
                    <a:latin typeface="Times New Roman" panose="02020603050405020304" pitchFamily="18" charset="0"/>
                    <a:ea typeface="宋体" pitchFamily="2" charset="-122"/>
                    <a:cs typeface="Times New Roman" panose="02020603050405020304" pitchFamily="18" charset="0"/>
                  </a:rPr>
                  <a:t>PZT1</a:t>
                </a:r>
                <a:endParaRPr lang="zh-CN" altLang="en-US" sz="1000" dirty="0">
                  <a:latin typeface="Times New Roman" panose="02020603050405020304" pitchFamily="18" charset="0"/>
                  <a:ea typeface="宋体" pitchFamily="2" charset="-122"/>
                  <a:cs typeface="Times New Roman" panose="02020603050405020304" pitchFamily="18" charset="0"/>
                </a:endParaRPr>
              </a:p>
            </p:txBody>
          </p:sp>
          <p:sp>
            <p:nvSpPr>
              <p:cNvPr id="14" name="TextBox 4"/>
              <p:cNvSpPr txBox="1"/>
              <p:nvPr/>
            </p:nvSpPr>
            <p:spPr>
              <a:xfrm>
                <a:off x="1063893" y="2915593"/>
                <a:ext cx="506306" cy="246221"/>
              </a:xfrm>
              <a:prstGeom prst="rect">
                <a:avLst/>
              </a:prstGeom>
              <a:noFill/>
            </p:spPr>
            <p:txBody>
              <a:bodyPr wrap="square" rtlCol="0">
                <a:spAutoFit/>
              </a:bodyPr>
              <a:lstStyle/>
              <a:p>
                <a:r>
                  <a:rPr lang="en-US" altLang="zh-CN" sz="1000" dirty="0">
                    <a:latin typeface="Times New Roman" panose="02020603050405020304" pitchFamily="18" charset="0"/>
                    <a:ea typeface="宋体" pitchFamily="2" charset="-122"/>
                    <a:cs typeface="Times New Roman" panose="02020603050405020304" pitchFamily="18" charset="0"/>
                  </a:rPr>
                  <a:t>PZT3</a:t>
                </a:r>
                <a:endParaRPr lang="zh-CN" altLang="en-US" sz="1000" dirty="0">
                  <a:latin typeface="Times New Roman" panose="02020603050405020304" pitchFamily="18" charset="0"/>
                  <a:ea typeface="宋体" pitchFamily="2" charset="-122"/>
                  <a:cs typeface="Times New Roman" panose="02020603050405020304" pitchFamily="18" charset="0"/>
                </a:endParaRPr>
              </a:p>
            </p:txBody>
          </p:sp>
          <p:sp>
            <p:nvSpPr>
              <p:cNvPr id="15" name="TextBox 4"/>
              <p:cNvSpPr txBox="1"/>
              <p:nvPr/>
            </p:nvSpPr>
            <p:spPr>
              <a:xfrm>
                <a:off x="1931089" y="2915593"/>
                <a:ext cx="548281" cy="246221"/>
              </a:xfrm>
              <a:prstGeom prst="rect">
                <a:avLst/>
              </a:prstGeom>
              <a:noFill/>
            </p:spPr>
            <p:txBody>
              <a:bodyPr wrap="square" rtlCol="0">
                <a:spAutoFit/>
              </a:bodyPr>
              <a:lstStyle/>
              <a:p>
                <a:r>
                  <a:rPr lang="en-US" altLang="zh-CN" sz="1000" dirty="0">
                    <a:latin typeface="Times New Roman" panose="02020603050405020304" pitchFamily="18" charset="0"/>
                    <a:ea typeface="宋体" pitchFamily="2" charset="-122"/>
                    <a:cs typeface="Times New Roman" panose="02020603050405020304" pitchFamily="18" charset="0"/>
                  </a:rPr>
                  <a:t>PZT4</a:t>
                </a:r>
                <a:endParaRPr lang="zh-CN" altLang="en-US" sz="1000" dirty="0">
                  <a:latin typeface="Times New Roman" panose="02020603050405020304" pitchFamily="18" charset="0"/>
                  <a:ea typeface="宋体" pitchFamily="2" charset="-122"/>
                  <a:cs typeface="Times New Roman" panose="02020603050405020304" pitchFamily="18" charset="0"/>
                </a:endParaRPr>
              </a:p>
            </p:txBody>
          </p:sp>
        </p:grpSp>
        <p:sp>
          <p:nvSpPr>
            <p:cNvPr id="87" name="TextBox 4"/>
            <p:cNvSpPr txBox="1"/>
            <p:nvPr/>
          </p:nvSpPr>
          <p:spPr>
            <a:xfrm>
              <a:off x="1101388" y="2521747"/>
              <a:ext cx="718892" cy="246221"/>
            </a:xfrm>
            <a:prstGeom prst="rect">
              <a:avLst/>
            </a:prstGeom>
            <a:noFill/>
          </p:spPr>
          <p:txBody>
            <a:bodyPr wrap="square" rtlCol="0">
              <a:spAutoFit/>
            </a:bodyPr>
            <a:lstStyle/>
            <a:p>
              <a:r>
                <a:rPr lang="en-US" altLang="zh-CN" sz="1000" dirty="0">
                  <a:latin typeface="Times New Roman" panose="02020603050405020304" pitchFamily="18" charset="0"/>
                  <a:ea typeface="宋体" pitchFamily="2" charset="-122"/>
                  <a:cs typeface="Times New Roman" panose="02020603050405020304" pitchFamily="18" charset="0"/>
                </a:rPr>
                <a:t>PZT0</a:t>
              </a:r>
              <a:endParaRPr lang="zh-CN" altLang="en-US" sz="1000" dirty="0">
                <a:latin typeface="Times New Roman" panose="02020603050405020304" pitchFamily="18" charset="0"/>
                <a:ea typeface="宋体" pitchFamily="2" charset="-122"/>
                <a:cs typeface="Times New Roman" panose="02020603050405020304" pitchFamily="18" charset="0"/>
              </a:endParaRPr>
            </a:p>
          </p:txBody>
        </p:sp>
        <p:sp>
          <p:nvSpPr>
            <p:cNvPr id="89" name="TextBox 4"/>
            <p:cNvSpPr txBox="1"/>
            <p:nvPr/>
          </p:nvSpPr>
          <p:spPr>
            <a:xfrm>
              <a:off x="1154823" y="2109756"/>
              <a:ext cx="566030" cy="246221"/>
            </a:xfrm>
            <a:prstGeom prst="rect">
              <a:avLst/>
            </a:prstGeom>
            <a:noFill/>
          </p:spPr>
          <p:txBody>
            <a:bodyPr wrap="square" rtlCol="0">
              <a:spAutoFit/>
            </a:bodyPr>
            <a:lstStyle/>
            <a:p>
              <a:r>
                <a:rPr lang="en-US" altLang="zh-CN" sz="1000" b="1" dirty="0" smtClean="0">
                  <a:solidFill>
                    <a:srgbClr val="0033CC"/>
                  </a:solidFill>
                  <a:latin typeface="Times New Roman" panose="02020603050405020304" pitchFamily="18" charset="0"/>
                  <a:ea typeface="宋体" pitchFamily="2" charset="-122"/>
                  <a:cs typeface="Times New Roman" panose="02020603050405020304" pitchFamily="18" charset="0"/>
                </a:rPr>
                <a:t>A</a:t>
              </a:r>
              <a:r>
                <a:rPr lang="en-US" altLang="zh-CN" sz="1000" b="1" baseline="-25000" dirty="0" smtClean="0">
                  <a:solidFill>
                    <a:srgbClr val="0033CC"/>
                  </a:solidFill>
                  <a:latin typeface="Times New Roman" panose="02020603050405020304" pitchFamily="18" charset="0"/>
                  <a:ea typeface="宋体" pitchFamily="2" charset="-122"/>
                  <a:cs typeface="Times New Roman" panose="02020603050405020304" pitchFamily="18" charset="0"/>
                </a:rPr>
                <a:t>012</a:t>
              </a:r>
              <a:endParaRPr lang="zh-CN" altLang="en-US" sz="1000" b="1" baseline="-25000" dirty="0">
                <a:solidFill>
                  <a:srgbClr val="0033CC"/>
                </a:solidFill>
                <a:latin typeface="Times New Roman" panose="02020603050405020304" pitchFamily="18" charset="0"/>
                <a:ea typeface="宋体" pitchFamily="2" charset="-122"/>
                <a:cs typeface="Times New Roman" panose="02020603050405020304" pitchFamily="18" charset="0"/>
              </a:endParaRPr>
            </a:p>
          </p:txBody>
        </p:sp>
        <p:sp>
          <p:nvSpPr>
            <p:cNvPr id="127" name="TextBox 4"/>
            <p:cNvSpPr txBox="1"/>
            <p:nvPr/>
          </p:nvSpPr>
          <p:spPr>
            <a:xfrm>
              <a:off x="878118" y="2361027"/>
              <a:ext cx="566030" cy="246221"/>
            </a:xfrm>
            <a:prstGeom prst="rect">
              <a:avLst/>
            </a:prstGeom>
            <a:noFill/>
          </p:spPr>
          <p:txBody>
            <a:bodyPr wrap="square" rtlCol="0">
              <a:spAutoFit/>
            </a:bodyPr>
            <a:lstStyle/>
            <a:p>
              <a:r>
                <a:rPr lang="en-US" altLang="zh-CN" sz="1000" b="1" dirty="0" smtClean="0">
                  <a:solidFill>
                    <a:srgbClr val="0033CC"/>
                  </a:solidFill>
                  <a:latin typeface="Times New Roman" panose="02020603050405020304" pitchFamily="18" charset="0"/>
                  <a:ea typeface="宋体" pitchFamily="2" charset="-122"/>
                  <a:cs typeface="Times New Roman" panose="02020603050405020304" pitchFamily="18" charset="0"/>
                </a:rPr>
                <a:t>A</a:t>
              </a:r>
              <a:r>
                <a:rPr lang="en-US" altLang="zh-CN" sz="1000" b="1" baseline="-25000" dirty="0" smtClean="0">
                  <a:solidFill>
                    <a:srgbClr val="0033CC"/>
                  </a:solidFill>
                  <a:latin typeface="Times New Roman" panose="02020603050405020304" pitchFamily="18" charset="0"/>
                  <a:ea typeface="宋体" pitchFamily="2" charset="-122"/>
                  <a:cs typeface="Times New Roman" panose="02020603050405020304" pitchFamily="18" charset="0"/>
                </a:rPr>
                <a:t>023</a:t>
              </a:r>
              <a:endParaRPr lang="zh-CN" altLang="en-US" sz="1000" b="1" baseline="-25000" dirty="0">
                <a:solidFill>
                  <a:srgbClr val="0033CC"/>
                </a:solidFill>
                <a:latin typeface="Times New Roman" panose="02020603050405020304" pitchFamily="18" charset="0"/>
                <a:ea typeface="宋体" pitchFamily="2" charset="-122"/>
                <a:cs typeface="Times New Roman" panose="02020603050405020304" pitchFamily="18" charset="0"/>
              </a:endParaRPr>
            </a:p>
          </p:txBody>
        </p:sp>
        <p:sp>
          <p:nvSpPr>
            <p:cNvPr id="129" name="TextBox 4"/>
            <p:cNvSpPr txBox="1"/>
            <p:nvPr/>
          </p:nvSpPr>
          <p:spPr>
            <a:xfrm>
              <a:off x="1136606" y="2678948"/>
              <a:ext cx="566030" cy="246221"/>
            </a:xfrm>
            <a:prstGeom prst="rect">
              <a:avLst/>
            </a:prstGeom>
            <a:noFill/>
          </p:spPr>
          <p:txBody>
            <a:bodyPr wrap="square" rtlCol="0">
              <a:spAutoFit/>
            </a:bodyPr>
            <a:lstStyle/>
            <a:p>
              <a:r>
                <a:rPr lang="en-US" altLang="zh-CN" sz="1000" b="1" dirty="0" smtClean="0">
                  <a:solidFill>
                    <a:srgbClr val="0033CC"/>
                  </a:solidFill>
                  <a:latin typeface="Times New Roman" panose="02020603050405020304" pitchFamily="18" charset="0"/>
                  <a:ea typeface="宋体" pitchFamily="2" charset="-122"/>
                  <a:cs typeface="Times New Roman" panose="02020603050405020304" pitchFamily="18" charset="0"/>
                </a:rPr>
                <a:t>A</a:t>
              </a:r>
              <a:r>
                <a:rPr lang="en-US" altLang="zh-CN" sz="1000" b="1" baseline="-25000" dirty="0" smtClean="0">
                  <a:solidFill>
                    <a:srgbClr val="0033CC"/>
                  </a:solidFill>
                  <a:latin typeface="Times New Roman" panose="02020603050405020304" pitchFamily="18" charset="0"/>
                  <a:ea typeface="宋体" pitchFamily="2" charset="-122"/>
                  <a:cs typeface="Times New Roman" panose="02020603050405020304" pitchFamily="18" charset="0"/>
                </a:rPr>
                <a:t>034</a:t>
              </a:r>
              <a:endParaRPr lang="zh-CN" altLang="en-US" sz="1000" b="1" baseline="-25000" dirty="0">
                <a:solidFill>
                  <a:srgbClr val="0033CC"/>
                </a:solidFill>
                <a:latin typeface="Times New Roman" panose="02020603050405020304" pitchFamily="18" charset="0"/>
                <a:ea typeface="宋体" pitchFamily="2" charset="-122"/>
                <a:cs typeface="Times New Roman" panose="02020603050405020304" pitchFamily="18" charset="0"/>
              </a:endParaRPr>
            </a:p>
          </p:txBody>
        </p:sp>
        <p:sp>
          <p:nvSpPr>
            <p:cNvPr id="136" name="TextBox 4"/>
            <p:cNvSpPr txBox="1"/>
            <p:nvPr/>
          </p:nvSpPr>
          <p:spPr>
            <a:xfrm>
              <a:off x="1368794" y="2308464"/>
              <a:ext cx="566030" cy="246221"/>
            </a:xfrm>
            <a:prstGeom prst="rect">
              <a:avLst/>
            </a:prstGeom>
            <a:noFill/>
          </p:spPr>
          <p:txBody>
            <a:bodyPr wrap="square" rtlCol="0">
              <a:spAutoFit/>
            </a:bodyPr>
            <a:lstStyle/>
            <a:p>
              <a:r>
                <a:rPr lang="en-US" altLang="zh-CN" sz="1000" b="1" dirty="0" smtClean="0">
                  <a:solidFill>
                    <a:srgbClr val="0033CC"/>
                  </a:solidFill>
                  <a:latin typeface="Times New Roman" panose="02020603050405020304" pitchFamily="18" charset="0"/>
                  <a:ea typeface="宋体" pitchFamily="2" charset="-122"/>
                  <a:cs typeface="Times New Roman" panose="02020603050405020304" pitchFamily="18" charset="0"/>
                </a:rPr>
                <a:t>A</a:t>
              </a:r>
              <a:r>
                <a:rPr lang="en-US" altLang="zh-CN" sz="1000" b="1" baseline="-25000" dirty="0" smtClean="0">
                  <a:solidFill>
                    <a:srgbClr val="0033CC"/>
                  </a:solidFill>
                  <a:latin typeface="Times New Roman" panose="02020603050405020304" pitchFamily="18" charset="0"/>
                  <a:ea typeface="宋体" pitchFamily="2" charset="-122"/>
                  <a:cs typeface="Times New Roman" panose="02020603050405020304" pitchFamily="18" charset="0"/>
                </a:rPr>
                <a:t>014</a:t>
              </a:r>
              <a:endParaRPr lang="zh-CN" altLang="en-US" sz="1000" b="1" baseline="-25000" dirty="0">
                <a:solidFill>
                  <a:srgbClr val="0033CC"/>
                </a:solidFill>
                <a:latin typeface="Times New Roman" panose="02020603050405020304" pitchFamily="18" charset="0"/>
                <a:ea typeface="宋体" pitchFamily="2" charset="-122"/>
                <a:cs typeface="Times New Roman" panose="02020603050405020304" pitchFamily="18" charset="0"/>
              </a:endParaRPr>
            </a:p>
          </p:txBody>
        </p:sp>
      </p:grpSp>
      <p:grpSp>
        <p:nvGrpSpPr>
          <p:cNvPr id="41" name="组合 40"/>
          <p:cNvGrpSpPr/>
          <p:nvPr/>
        </p:nvGrpSpPr>
        <p:grpSpPr>
          <a:xfrm>
            <a:off x="249619" y="3774823"/>
            <a:ext cx="2510766" cy="2462489"/>
            <a:chOff x="249619" y="3774823"/>
            <a:chExt cx="2510766" cy="2462489"/>
          </a:xfrm>
        </p:grpSpPr>
        <p:grpSp>
          <p:nvGrpSpPr>
            <p:cNvPr id="167" name="组合 166"/>
            <p:cNvGrpSpPr/>
            <p:nvPr/>
          </p:nvGrpSpPr>
          <p:grpSpPr>
            <a:xfrm>
              <a:off x="249619" y="3774823"/>
              <a:ext cx="2510766" cy="2462489"/>
              <a:chOff x="255384" y="1130477"/>
              <a:chExt cx="2510766" cy="2462489"/>
            </a:xfrm>
          </p:grpSpPr>
          <p:grpSp>
            <p:nvGrpSpPr>
              <p:cNvPr id="168" name="组合 167"/>
              <p:cNvGrpSpPr/>
              <p:nvPr/>
            </p:nvGrpSpPr>
            <p:grpSpPr>
              <a:xfrm>
                <a:off x="255384" y="1130477"/>
                <a:ext cx="2510766" cy="2462489"/>
                <a:chOff x="638817" y="1109136"/>
                <a:chExt cx="2510766" cy="2462489"/>
              </a:xfrm>
            </p:grpSpPr>
            <p:grpSp>
              <p:nvGrpSpPr>
                <p:cNvPr id="174" name="组合 173"/>
                <p:cNvGrpSpPr/>
                <p:nvPr/>
              </p:nvGrpSpPr>
              <p:grpSpPr>
                <a:xfrm>
                  <a:off x="638817" y="1109136"/>
                  <a:ext cx="2510766" cy="2462489"/>
                  <a:chOff x="5179194" y="3758218"/>
                  <a:chExt cx="2510766" cy="2462489"/>
                </a:xfrm>
              </p:grpSpPr>
              <p:grpSp>
                <p:nvGrpSpPr>
                  <p:cNvPr id="179" name="组合 178"/>
                  <p:cNvGrpSpPr/>
                  <p:nvPr/>
                </p:nvGrpSpPr>
                <p:grpSpPr>
                  <a:xfrm>
                    <a:off x="5179194" y="3758218"/>
                    <a:ext cx="2510766" cy="2462489"/>
                    <a:chOff x="6918541" y="1127570"/>
                    <a:chExt cx="2510766" cy="2462489"/>
                  </a:xfrm>
                </p:grpSpPr>
                <p:grpSp>
                  <p:nvGrpSpPr>
                    <p:cNvPr id="184" name="组合 183"/>
                    <p:cNvGrpSpPr/>
                    <p:nvPr/>
                  </p:nvGrpSpPr>
                  <p:grpSpPr>
                    <a:xfrm>
                      <a:off x="6918541" y="1127570"/>
                      <a:ext cx="2510766" cy="2462489"/>
                      <a:chOff x="2461738" y="1305014"/>
                      <a:chExt cx="2510766" cy="2462489"/>
                    </a:xfrm>
                  </p:grpSpPr>
                  <p:grpSp>
                    <p:nvGrpSpPr>
                      <p:cNvPr id="189" name="组合 188"/>
                      <p:cNvGrpSpPr/>
                      <p:nvPr/>
                    </p:nvGrpSpPr>
                    <p:grpSpPr>
                      <a:xfrm>
                        <a:off x="2461738" y="1606916"/>
                        <a:ext cx="2160588" cy="2160587"/>
                        <a:chOff x="414150" y="1526871"/>
                        <a:chExt cx="2160588" cy="2160587"/>
                      </a:xfrm>
                    </p:grpSpPr>
                    <p:grpSp>
                      <p:nvGrpSpPr>
                        <p:cNvPr id="194" name="组合 64"/>
                        <p:cNvGrpSpPr>
                          <a:grpSpLocks/>
                        </p:cNvGrpSpPr>
                        <p:nvPr/>
                      </p:nvGrpSpPr>
                      <p:grpSpPr bwMode="auto">
                        <a:xfrm>
                          <a:off x="414150" y="1526871"/>
                          <a:ext cx="2160588" cy="2160587"/>
                          <a:chOff x="969234" y="1354474"/>
                          <a:chExt cx="2880000" cy="2880000"/>
                        </a:xfrm>
                      </p:grpSpPr>
                      <p:sp>
                        <p:nvSpPr>
                          <p:cNvPr id="196" name="矩形 195"/>
                          <p:cNvSpPr/>
                          <p:nvPr/>
                        </p:nvSpPr>
                        <p:spPr>
                          <a:xfrm>
                            <a:off x="969234" y="1354474"/>
                            <a:ext cx="2880000" cy="2880000"/>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dirty="0"/>
                          </a:p>
                        </p:txBody>
                      </p:sp>
                      <p:sp>
                        <p:nvSpPr>
                          <p:cNvPr id="197" name="矩形 196"/>
                          <p:cNvSpPr/>
                          <p:nvPr/>
                        </p:nvSpPr>
                        <p:spPr>
                          <a:xfrm>
                            <a:off x="1813804" y="2269029"/>
                            <a:ext cx="1103699" cy="1103700"/>
                          </a:xfrm>
                          <a:prstGeom prst="rect">
                            <a:avLst/>
                          </a:prstGeom>
                          <a:noFill/>
                          <a:ln w="127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198" name="椭圆 197"/>
                          <p:cNvSpPr/>
                          <p:nvPr/>
                        </p:nvSpPr>
                        <p:spPr>
                          <a:xfrm>
                            <a:off x="1752438" y="2214012"/>
                            <a:ext cx="120616" cy="120618"/>
                          </a:xfrm>
                          <a:prstGeom prst="ellipse">
                            <a:avLst/>
                          </a:prstGeom>
                          <a:solidFill>
                            <a:schemeClr val="tx1">
                              <a:lumMod val="65000"/>
                              <a:lumOff val="35000"/>
                            </a:schemeClr>
                          </a:solidFill>
                          <a:ln>
                            <a:noFill/>
                          </a:ln>
                        </p:spPr>
                        <p:style>
                          <a:lnRef idx="2">
                            <a:schemeClr val="dk1">
                              <a:shade val="50000"/>
                            </a:schemeClr>
                          </a:lnRef>
                          <a:fillRef idx="1">
                            <a:schemeClr val="dk1"/>
                          </a:fillRef>
                          <a:effectRef idx="0">
                            <a:schemeClr val="dk1"/>
                          </a:effectRef>
                          <a:fontRef idx="minor">
                            <a:schemeClr val="lt1"/>
                          </a:fontRef>
                        </p:style>
                        <p:txBody>
                          <a:bodyPr anchor="ctr"/>
                          <a:lstStyle/>
                          <a:p>
                            <a:pPr algn="ctr" eaLnBrk="1" hangingPunct="1">
                              <a:defRPr/>
                            </a:pPr>
                            <a:endParaRPr lang="zh-CN" altLang="en-US"/>
                          </a:p>
                        </p:txBody>
                      </p:sp>
                      <p:sp>
                        <p:nvSpPr>
                          <p:cNvPr id="199" name="椭圆 198"/>
                          <p:cNvSpPr/>
                          <p:nvPr/>
                        </p:nvSpPr>
                        <p:spPr>
                          <a:xfrm>
                            <a:off x="1752438" y="3301594"/>
                            <a:ext cx="120616" cy="118501"/>
                          </a:xfrm>
                          <a:prstGeom prst="ellipse">
                            <a:avLst/>
                          </a:prstGeom>
                          <a:solidFill>
                            <a:schemeClr val="tx1">
                              <a:lumMod val="65000"/>
                              <a:lumOff val="35000"/>
                            </a:schemeClr>
                          </a:solidFill>
                          <a:ln>
                            <a:noFill/>
                          </a:ln>
                        </p:spPr>
                        <p:style>
                          <a:lnRef idx="2">
                            <a:schemeClr val="dk1">
                              <a:shade val="50000"/>
                            </a:schemeClr>
                          </a:lnRef>
                          <a:fillRef idx="1">
                            <a:schemeClr val="dk1"/>
                          </a:fillRef>
                          <a:effectRef idx="0">
                            <a:schemeClr val="dk1"/>
                          </a:effectRef>
                          <a:fontRef idx="minor">
                            <a:schemeClr val="lt1"/>
                          </a:fontRef>
                        </p:style>
                        <p:txBody>
                          <a:bodyPr anchor="ctr"/>
                          <a:lstStyle/>
                          <a:p>
                            <a:pPr algn="ctr" eaLnBrk="1" hangingPunct="1">
                              <a:defRPr/>
                            </a:pPr>
                            <a:endParaRPr lang="zh-CN" altLang="en-US"/>
                          </a:p>
                        </p:txBody>
                      </p:sp>
                      <p:sp>
                        <p:nvSpPr>
                          <p:cNvPr id="200" name="椭圆 199"/>
                          <p:cNvSpPr/>
                          <p:nvPr/>
                        </p:nvSpPr>
                        <p:spPr>
                          <a:xfrm>
                            <a:off x="2866812" y="2211966"/>
                            <a:ext cx="120618" cy="120618"/>
                          </a:xfrm>
                          <a:prstGeom prst="ellipse">
                            <a:avLst/>
                          </a:prstGeom>
                          <a:solidFill>
                            <a:schemeClr val="tx1">
                              <a:lumMod val="65000"/>
                              <a:lumOff val="35000"/>
                            </a:schemeClr>
                          </a:solidFill>
                          <a:ln>
                            <a:noFill/>
                          </a:ln>
                        </p:spPr>
                        <p:style>
                          <a:lnRef idx="2">
                            <a:schemeClr val="dk1">
                              <a:shade val="50000"/>
                            </a:schemeClr>
                          </a:lnRef>
                          <a:fillRef idx="1">
                            <a:schemeClr val="dk1"/>
                          </a:fillRef>
                          <a:effectRef idx="0">
                            <a:schemeClr val="dk1"/>
                          </a:effectRef>
                          <a:fontRef idx="minor">
                            <a:schemeClr val="lt1"/>
                          </a:fontRef>
                        </p:style>
                        <p:txBody>
                          <a:bodyPr anchor="ctr"/>
                          <a:lstStyle/>
                          <a:p>
                            <a:pPr algn="ctr" eaLnBrk="1" hangingPunct="1">
                              <a:defRPr/>
                            </a:pPr>
                            <a:endParaRPr lang="zh-CN" altLang="en-US"/>
                          </a:p>
                        </p:txBody>
                      </p:sp>
                      <p:sp>
                        <p:nvSpPr>
                          <p:cNvPr id="201" name="椭圆 200"/>
                          <p:cNvSpPr/>
                          <p:nvPr/>
                        </p:nvSpPr>
                        <p:spPr>
                          <a:xfrm>
                            <a:off x="2871544" y="3301594"/>
                            <a:ext cx="120618" cy="118501"/>
                          </a:xfrm>
                          <a:prstGeom prst="ellipse">
                            <a:avLst/>
                          </a:prstGeom>
                          <a:solidFill>
                            <a:schemeClr val="tx1">
                              <a:lumMod val="65000"/>
                              <a:lumOff val="35000"/>
                            </a:schemeClr>
                          </a:solidFill>
                          <a:ln>
                            <a:noFill/>
                          </a:ln>
                        </p:spPr>
                        <p:style>
                          <a:lnRef idx="2">
                            <a:schemeClr val="dk1">
                              <a:shade val="50000"/>
                            </a:schemeClr>
                          </a:lnRef>
                          <a:fillRef idx="1">
                            <a:schemeClr val="dk1"/>
                          </a:fillRef>
                          <a:effectRef idx="0">
                            <a:schemeClr val="dk1"/>
                          </a:effectRef>
                          <a:fontRef idx="minor">
                            <a:schemeClr val="lt1"/>
                          </a:fontRef>
                        </p:style>
                        <p:txBody>
                          <a:bodyPr anchor="ctr"/>
                          <a:lstStyle/>
                          <a:p>
                            <a:pPr algn="ctr" eaLnBrk="1" hangingPunct="1">
                              <a:defRPr/>
                            </a:pPr>
                            <a:endParaRPr lang="zh-CN" altLang="en-US"/>
                          </a:p>
                        </p:txBody>
                      </p:sp>
                      <p:sp>
                        <p:nvSpPr>
                          <p:cNvPr id="202" name="椭圆 201"/>
                          <p:cNvSpPr/>
                          <p:nvPr/>
                        </p:nvSpPr>
                        <p:spPr>
                          <a:xfrm>
                            <a:off x="2361872" y="2734571"/>
                            <a:ext cx="118501" cy="120618"/>
                          </a:xfrm>
                          <a:prstGeom prst="ellipse">
                            <a:avLst/>
                          </a:prstGeom>
                          <a:solidFill>
                            <a:schemeClr val="tx1">
                              <a:lumMod val="65000"/>
                              <a:lumOff val="35000"/>
                            </a:schemeClr>
                          </a:solidFill>
                          <a:ln>
                            <a:noFill/>
                          </a:ln>
                        </p:spPr>
                        <p:style>
                          <a:lnRef idx="2">
                            <a:schemeClr val="dk1">
                              <a:shade val="50000"/>
                            </a:schemeClr>
                          </a:lnRef>
                          <a:fillRef idx="1">
                            <a:schemeClr val="dk1"/>
                          </a:fillRef>
                          <a:effectRef idx="0">
                            <a:schemeClr val="dk1"/>
                          </a:effectRef>
                          <a:fontRef idx="minor">
                            <a:schemeClr val="lt1"/>
                          </a:fontRef>
                        </p:style>
                        <p:txBody>
                          <a:bodyPr anchor="ctr"/>
                          <a:lstStyle/>
                          <a:p>
                            <a:pPr algn="ctr" eaLnBrk="1" hangingPunct="1">
                              <a:defRPr/>
                            </a:pPr>
                            <a:endParaRPr lang="zh-CN" altLang="en-US"/>
                          </a:p>
                        </p:txBody>
                      </p:sp>
                    </p:grpSp>
                    <p:sp>
                      <p:nvSpPr>
                        <p:cNvPr id="195" name="椭圆 194"/>
                        <p:cNvSpPr/>
                        <p:nvPr/>
                      </p:nvSpPr>
                      <p:spPr>
                        <a:xfrm>
                          <a:off x="1703415" y="2652713"/>
                          <a:ext cx="72000" cy="72000"/>
                        </a:xfrm>
                        <a:prstGeom prst="ellipse">
                          <a:avLst/>
                        </a:prstGeom>
                        <a:solidFill>
                          <a:schemeClr val="bg1"/>
                        </a:solidFill>
                        <a:ln w="12700" cmpd="sng">
                          <a:solidFill>
                            <a:schemeClr val="tx1"/>
                          </a:solidFill>
                        </a:ln>
                      </p:spPr>
                      <p:style>
                        <a:lnRef idx="2">
                          <a:schemeClr val="dk1">
                            <a:shade val="50000"/>
                          </a:schemeClr>
                        </a:lnRef>
                        <a:fillRef idx="1">
                          <a:schemeClr val="dk1"/>
                        </a:fillRef>
                        <a:effectRef idx="0">
                          <a:schemeClr val="dk1"/>
                        </a:effectRef>
                        <a:fontRef idx="minor">
                          <a:schemeClr val="lt1"/>
                        </a:fontRef>
                      </p:style>
                      <p:txBody>
                        <a:bodyPr anchor="ctr"/>
                        <a:lstStyle/>
                        <a:p>
                          <a:pPr algn="ctr" eaLnBrk="1" hangingPunct="1">
                            <a:defRPr/>
                          </a:pPr>
                          <a:endParaRPr lang="zh-CN" altLang="en-US"/>
                        </a:p>
                      </p:txBody>
                    </p:sp>
                  </p:grpSp>
                  <p:cxnSp>
                    <p:nvCxnSpPr>
                      <p:cNvPr id="190" name="直接箭头连接符 189"/>
                      <p:cNvCxnSpPr/>
                      <p:nvPr/>
                    </p:nvCxnSpPr>
                    <p:spPr>
                      <a:xfrm>
                        <a:off x="3549263" y="2695348"/>
                        <a:ext cx="1228565"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91" name="直接箭头连接符 190"/>
                      <p:cNvCxnSpPr/>
                      <p:nvPr/>
                    </p:nvCxnSpPr>
                    <p:spPr>
                      <a:xfrm flipH="1" flipV="1">
                        <a:off x="3549263" y="1461433"/>
                        <a:ext cx="6350" cy="1237154"/>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192" name="矩形 191"/>
                      <p:cNvSpPr/>
                      <p:nvPr/>
                    </p:nvSpPr>
                    <p:spPr>
                      <a:xfrm>
                        <a:off x="4729640" y="2537699"/>
                        <a:ext cx="242864" cy="246221"/>
                      </a:xfrm>
                      <a:prstGeom prst="rect">
                        <a:avLst/>
                      </a:prstGeom>
                    </p:spPr>
                    <p:txBody>
                      <a:bodyPr wrap="square">
                        <a:spAutoFit/>
                      </a:bodyPr>
                      <a:lstStyle/>
                      <a:p>
                        <a:r>
                          <a:rPr lang="en-US" altLang="zh-CN" sz="1000" dirty="0" smtClean="0">
                            <a:latin typeface="Times New Roman" panose="02020603050405020304" pitchFamily="18" charset="0"/>
                            <a:cs typeface="Times New Roman" panose="02020603050405020304" pitchFamily="18" charset="0"/>
                          </a:rPr>
                          <a:t>x</a:t>
                        </a:r>
                        <a:endParaRPr lang="zh-CN" altLang="en-US" sz="1000" dirty="0">
                          <a:latin typeface="Times New Roman" panose="02020603050405020304" pitchFamily="18" charset="0"/>
                          <a:cs typeface="Times New Roman" panose="02020603050405020304" pitchFamily="18" charset="0"/>
                        </a:endParaRPr>
                      </a:p>
                    </p:txBody>
                  </p:sp>
                  <p:sp>
                    <p:nvSpPr>
                      <p:cNvPr id="193" name="矩形 192"/>
                      <p:cNvSpPr/>
                      <p:nvPr/>
                    </p:nvSpPr>
                    <p:spPr>
                      <a:xfrm>
                        <a:off x="3518871" y="1305014"/>
                        <a:ext cx="242864" cy="246221"/>
                      </a:xfrm>
                      <a:prstGeom prst="rect">
                        <a:avLst/>
                      </a:prstGeom>
                    </p:spPr>
                    <p:txBody>
                      <a:bodyPr wrap="square">
                        <a:spAutoFit/>
                      </a:bodyPr>
                      <a:lstStyle/>
                      <a:p>
                        <a:r>
                          <a:rPr lang="en-US" altLang="zh-CN" sz="1000" dirty="0" smtClean="0">
                            <a:latin typeface="Times New Roman" panose="02020603050405020304" pitchFamily="18" charset="0"/>
                            <a:cs typeface="Times New Roman" panose="02020603050405020304" pitchFamily="18" charset="0"/>
                          </a:rPr>
                          <a:t>y</a:t>
                        </a:r>
                        <a:endParaRPr lang="zh-CN" altLang="en-US" sz="1000" dirty="0">
                          <a:latin typeface="Times New Roman" panose="02020603050405020304" pitchFamily="18" charset="0"/>
                          <a:cs typeface="Times New Roman" panose="02020603050405020304" pitchFamily="18" charset="0"/>
                        </a:endParaRPr>
                      </a:p>
                    </p:txBody>
                  </p:sp>
                </p:grpSp>
                <p:sp>
                  <p:nvSpPr>
                    <p:cNvPr id="185" name="椭圆 184"/>
                    <p:cNvSpPr/>
                    <p:nvPr/>
                  </p:nvSpPr>
                  <p:spPr>
                    <a:xfrm rot="19054551">
                      <a:off x="8119870" y="2310254"/>
                      <a:ext cx="160971" cy="823482"/>
                    </a:xfrm>
                    <a:prstGeom prst="ellipse">
                      <a:avLst/>
                    </a:prstGeom>
                    <a:noFill/>
                    <a:ln w="9525" cmpd="sng">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6" name="椭圆 185"/>
                    <p:cNvSpPr/>
                    <p:nvPr/>
                  </p:nvSpPr>
                  <p:spPr>
                    <a:xfrm rot="13414819">
                      <a:off x="7996238" y="1893855"/>
                      <a:ext cx="417906" cy="823482"/>
                    </a:xfrm>
                    <a:prstGeom prst="ellipse">
                      <a:avLst/>
                    </a:prstGeom>
                    <a:noFill/>
                    <a:ln w="9525" cmpd="sng">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80" name="直接连接符 179"/>
                  <p:cNvCxnSpPr>
                    <a:stCxn id="198" idx="5"/>
                    <a:endCxn id="202" idx="1"/>
                  </p:cNvCxnSpPr>
                  <p:nvPr/>
                </p:nvCxnSpPr>
                <p:spPr>
                  <a:xfrm>
                    <a:off x="5843992" y="4782185"/>
                    <a:ext cx="392984" cy="326541"/>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81" name="直接连接符 180"/>
                  <p:cNvCxnSpPr>
                    <a:stCxn id="200" idx="3"/>
                    <a:endCxn id="202" idx="7"/>
                  </p:cNvCxnSpPr>
                  <p:nvPr/>
                </p:nvCxnSpPr>
                <p:spPr>
                  <a:xfrm flipH="1">
                    <a:off x="6299838" y="4780650"/>
                    <a:ext cx="316179" cy="328076"/>
                  </a:xfrm>
                  <a:prstGeom prst="line">
                    <a:avLst/>
                  </a:prstGeom>
                  <a:ln w="12700" cmpd="sng">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82" name="直接连接符 181"/>
                  <p:cNvCxnSpPr>
                    <a:stCxn id="202" idx="5"/>
                    <a:endCxn id="201" idx="1"/>
                  </p:cNvCxnSpPr>
                  <p:nvPr/>
                </p:nvCxnSpPr>
                <p:spPr>
                  <a:xfrm>
                    <a:off x="6299838" y="5172710"/>
                    <a:ext cx="319729" cy="361166"/>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83" name="直接连接符 182"/>
                  <p:cNvCxnSpPr>
                    <a:stCxn id="202" idx="3"/>
                    <a:endCxn id="199" idx="7"/>
                  </p:cNvCxnSpPr>
                  <p:nvPr/>
                </p:nvCxnSpPr>
                <p:spPr>
                  <a:xfrm flipH="1">
                    <a:off x="5843992" y="5172710"/>
                    <a:ext cx="392984" cy="361166"/>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sp>
              <p:nvSpPr>
                <p:cNvPr id="175" name="TextBox 4"/>
                <p:cNvSpPr txBox="1"/>
                <p:nvPr/>
              </p:nvSpPr>
              <p:spPr>
                <a:xfrm>
                  <a:off x="1047433" y="1877312"/>
                  <a:ext cx="718892" cy="246221"/>
                </a:xfrm>
                <a:prstGeom prst="rect">
                  <a:avLst/>
                </a:prstGeom>
                <a:noFill/>
              </p:spPr>
              <p:txBody>
                <a:bodyPr wrap="square" rtlCol="0">
                  <a:spAutoFit/>
                </a:bodyPr>
                <a:lstStyle/>
                <a:p>
                  <a:r>
                    <a:rPr lang="en-US" altLang="zh-CN" sz="1000" dirty="0" smtClean="0">
                      <a:latin typeface="Times New Roman" panose="02020603050405020304" pitchFamily="18" charset="0"/>
                      <a:ea typeface="宋体" pitchFamily="2" charset="-122"/>
                      <a:cs typeface="Times New Roman" panose="02020603050405020304" pitchFamily="18" charset="0"/>
                    </a:rPr>
                    <a:t>PZT2</a:t>
                  </a:r>
                  <a:endParaRPr lang="zh-CN" altLang="en-US" sz="1000" dirty="0">
                    <a:latin typeface="Times New Roman" panose="02020603050405020304" pitchFamily="18" charset="0"/>
                    <a:ea typeface="宋体" pitchFamily="2" charset="-122"/>
                    <a:cs typeface="Times New Roman" panose="02020603050405020304" pitchFamily="18" charset="0"/>
                  </a:endParaRPr>
                </a:p>
              </p:txBody>
            </p:sp>
            <p:sp>
              <p:nvSpPr>
                <p:cNvPr id="176" name="TextBox 4"/>
                <p:cNvSpPr txBox="1"/>
                <p:nvPr/>
              </p:nvSpPr>
              <p:spPr>
                <a:xfrm>
                  <a:off x="1858231" y="1872149"/>
                  <a:ext cx="488724" cy="246221"/>
                </a:xfrm>
                <a:prstGeom prst="rect">
                  <a:avLst/>
                </a:prstGeom>
                <a:noFill/>
              </p:spPr>
              <p:txBody>
                <a:bodyPr wrap="square" rtlCol="0">
                  <a:spAutoFit/>
                </a:bodyPr>
                <a:lstStyle/>
                <a:p>
                  <a:r>
                    <a:rPr lang="en-US" altLang="zh-CN" sz="1000" dirty="0">
                      <a:latin typeface="Times New Roman" panose="02020603050405020304" pitchFamily="18" charset="0"/>
                      <a:ea typeface="宋体" pitchFamily="2" charset="-122"/>
                      <a:cs typeface="Times New Roman" panose="02020603050405020304" pitchFamily="18" charset="0"/>
                    </a:rPr>
                    <a:t>PZT1</a:t>
                  </a:r>
                  <a:endParaRPr lang="zh-CN" altLang="en-US" sz="1000" dirty="0">
                    <a:latin typeface="Times New Roman" panose="02020603050405020304" pitchFamily="18" charset="0"/>
                    <a:ea typeface="宋体" pitchFamily="2" charset="-122"/>
                    <a:cs typeface="Times New Roman" panose="02020603050405020304" pitchFamily="18" charset="0"/>
                  </a:endParaRPr>
                </a:p>
              </p:txBody>
            </p:sp>
            <p:sp>
              <p:nvSpPr>
                <p:cNvPr id="177" name="TextBox 4"/>
                <p:cNvSpPr txBox="1"/>
                <p:nvPr/>
              </p:nvSpPr>
              <p:spPr>
                <a:xfrm>
                  <a:off x="1063893" y="2915593"/>
                  <a:ext cx="506306" cy="246221"/>
                </a:xfrm>
                <a:prstGeom prst="rect">
                  <a:avLst/>
                </a:prstGeom>
                <a:noFill/>
              </p:spPr>
              <p:txBody>
                <a:bodyPr wrap="square" rtlCol="0">
                  <a:spAutoFit/>
                </a:bodyPr>
                <a:lstStyle/>
                <a:p>
                  <a:r>
                    <a:rPr lang="en-US" altLang="zh-CN" sz="1000" dirty="0">
                      <a:latin typeface="Times New Roman" panose="02020603050405020304" pitchFamily="18" charset="0"/>
                      <a:ea typeface="宋体" pitchFamily="2" charset="-122"/>
                      <a:cs typeface="Times New Roman" panose="02020603050405020304" pitchFamily="18" charset="0"/>
                    </a:rPr>
                    <a:t>PZT3</a:t>
                  </a:r>
                  <a:endParaRPr lang="zh-CN" altLang="en-US" sz="1000" dirty="0">
                    <a:latin typeface="Times New Roman" panose="02020603050405020304" pitchFamily="18" charset="0"/>
                    <a:ea typeface="宋体" pitchFamily="2" charset="-122"/>
                    <a:cs typeface="Times New Roman" panose="02020603050405020304" pitchFamily="18" charset="0"/>
                  </a:endParaRPr>
                </a:p>
              </p:txBody>
            </p:sp>
            <p:sp>
              <p:nvSpPr>
                <p:cNvPr id="178" name="TextBox 4"/>
                <p:cNvSpPr txBox="1"/>
                <p:nvPr/>
              </p:nvSpPr>
              <p:spPr>
                <a:xfrm>
                  <a:off x="1931089" y="2915593"/>
                  <a:ext cx="548281" cy="246221"/>
                </a:xfrm>
                <a:prstGeom prst="rect">
                  <a:avLst/>
                </a:prstGeom>
                <a:noFill/>
              </p:spPr>
              <p:txBody>
                <a:bodyPr wrap="square" rtlCol="0">
                  <a:spAutoFit/>
                </a:bodyPr>
                <a:lstStyle/>
                <a:p>
                  <a:r>
                    <a:rPr lang="en-US" altLang="zh-CN" sz="1000" dirty="0">
                      <a:latin typeface="Times New Roman" panose="02020603050405020304" pitchFamily="18" charset="0"/>
                      <a:ea typeface="宋体" pitchFamily="2" charset="-122"/>
                      <a:cs typeface="Times New Roman" panose="02020603050405020304" pitchFamily="18" charset="0"/>
                    </a:rPr>
                    <a:t>PZT4</a:t>
                  </a:r>
                  <a:endParaRPr lang="zh-CN" altLang="en-US" sz="1000" dirty="0">
                    <a:latin typeface="Times New Roman" panose="02020603050405020304" pitchFamily="18" charset="0"/>
                    <a:ea typeface="宋体" pitchFamily="2" charset="-122"/>
                    <a:cs typeface="Times New Roman" panose="02020603050405020304" pitchFamily="18" charset="0"/>
                  </a:endParaRPr>
                </a:p>
              </p:txBody>
            </p:sp>
          </p:grpSp>
          <p:sp>
            <p:nvSpPr>
              <p:cNvPr id="169" name="TextBox 4"/>
              <p:cNvSpPr txBox="1"/>
              <p:nvPr/>
            </p:nvSpPr>
            <p:spPr>
              <a:xfrm>
                <a:off x="1101388" y="2521747"/>
                <a:ext cx="718892" cy="246221"/>
              </a:xfrm>
              <a:prstGeom prst="rect">
                <a:avLst/>
              </a:prstGeom>
              <a:noFill/>
            </p:spPr>
            <p:txBody>
              <a:bodyPr wrap="square" rtlCol="0">
                <a:spAutoFit/>
              </a:bodyPr>
              <a:lstStyle/>
              <a:p>
                <a:r>
                  <a:rPr lang="en-US" altLang="zh-CN" sz="1000" dirty="0">
                    <a:latin typeface="Times New Roman" panose="02020603050405020304" pitchFamily="18" charset="0"/>
                    <a:ea typeface="宋体" pitchFamily="2" charset="-122"/>
                    <a:cs typeface="Times New Roman" panose="02020603050405020304" pitchFamily="18" charset="0"/>
                  </a:rPr>
                  <a:t>PZT0</a:t>
                </a:r>
                <a:endParaRPr lang="zh-CN" altLang="en-US" sz="1000" dirty="0">
                  <a:latin typeface="Times New Roman" panose="02020603050405020304" pitchFamily="18" charset="0"/>
                  <a:ea typeface="宋体" pitchFamily="2" charset="-122"/>
                  <a:cs typeface="Times New Roman" panose="02020603050405020304" pitchFamily="18" charset="0"/>
                </a:endParaRPr>
              </a:p>
            </p:txBody>
          </p:sp>
          <p:sp>
            <p:nvSpPr>
              <p:cNvPr id="170" name="TextBox 4"/>
              <p:cNvSpPr txBox="1"/>
              <p:nvPr/>
            </p:nvSpPr>
            <p:spPr>
              <a:xfrm>
                <a:off x="1154823" y="2109756"/>
                <a:ext cx="566030" cy="246221"/>
              </a:xfrm>
              <a:prstGeom prst="rect">
                <a:avLst/>
              </a:prstGeom>
              <a:noFill/>
            </p:spPr>
            <p:txBody>
              <a:bodyPr wrap="square" rtlCol="0">
                <a:spAutoFit/>
              </a:bodyPr>
              <a:lstStyle/>
              <a:p>
                <a:r>
                  <a:rPr lang="en-US" altLang="zh-CN" sz="1000" b="1" dirty="0" smtClean="0">
                    <a:solidFill>
                      <a:srgbClr val="0033CC"/>
                    </a:solidFill>
                    <a:latin typeface="Times New Roman" panose="02020603050405020304" pitchFamily="18" charset="0"/>
                    <a:ea typeface="宋体" pitchFamily="2" charset="-122"/>
                    <a:cs typeface="Times New Roman" panose="02020603050405020304" pitchFamily="18" charset="0"/>
                  </a:rPr>
                  <a:t>A</a:t>
                </a:r>
                <a:r>
                  <a:rPr lang="en-US" altLang="zh-CN" sz="1000" b="1" baseline="-25000" dirty="0" smtClean="0">
                    <a:solidFill>
                      <a:srgbClr val="0033CC"/>
                    </a:solidFill>
                    <a:latin typeface="Times New Roman" panose="02020603050405020304" pitchFamily="18" charset="0"/>
                    <a:ea typeface="宋体" pitchFamily="2" charset="-122"/>
                    <a:cs typeface="Times New Roman" panose="02020603050405020304" pitchFamily="18" charset="0"/>
                  </a:rPr>
                  <a:t>012</a:t>
                </a:r>
                <a:endParaRPr lang="zh-CN" altLang="en-US" sz="1000" b="1" baseline="-25000" dirty="0">
                  <a:solidFill>
                    <a:srgbClr val="0033CC"/>
                  </a:solidFill>
                  <a:latin typeface="Times New Roman" panose="02020603050405020304" pitchFamily="18" charset="0"/>
                  <a:ea typeface="宋体" pitchFamily="2" charset="-122"/>
                  <a:cs typeface="Times New Roman" panose="02020603050405020304" pitchFamily="18" charset="0"/>
                </a:endParaRPr>
              </a:p>
            </p:txBody>
          </p:sp>
          <p:sp>
            <p:nvSpPr>
              <p:cNvPr id="171" name="TextBox 4"/>
              <p:cNvSpPr txBox="1"/>
              <p:nvPr/>
            </p:nvSpPr>
            <p:spPr>
              <a:xfrm>
                <a:off x="878118" y="2361027"/>
                <a:ext cx="566030" cy="246221"/>
              </a:xfrm>
              <a:prstGeom prst="rect">
                <a:avLst/>
              </a:prstGeom>
              <a:noFill/>
            </p:spPr>
            <p:txBody>
              <a:bodyPr wrap="square" rtlCol="0">
                <a:spAutoFit/>
              </a:bodyPr>
              <a:lstStyle/>
              <a:p>
                <a:r>
                  <a:rPr lang="en-US" altLang="zh-CN" sz="1000" b="1" dirty="0" smtClean="0">
                    <a:solidFill>
                      <a:srgbClr val="0033CC"/>
                    </a:solidFill>
                    <a:latin typeface="Times New Roman" panose="02020603050405020304" pitchFamily="18" charset="0"/>
                    <a:ea typeface="宋体" pitchFamily="2" charset="-122"/>
                    <a:cs typeface="Times New Roman" panose="02020603050405020304" pitchFamily="18" charset="0"/>
                  </a:rPr>
                  <a:t>A</a:t>
                </a:r>
                <a:r>
                  <a:rPr lang="en-US" altLang="zh-CN" sz="1000" b="1" baseline="-25000" dirty="0" smtClean="0">
                    <a:solidFill>
                      <a:srgbClr val="0033CC"/>
                    </a:solidFill>
                    <a:latin typeface="Times New Roman" panose="02020603050405020304" pitchFamily="18" charset="0"/>
                    <a:ea typeface="宋体" pitchFamily="2" charset="-122"/>
                    <a:cs typeface="Times New Roman" panose="02020603050405020304" pitchFamily="18" charset="0"/>
                  </a:rPr>
                  <a:t>023</a:t>
                </a:r>
                <a:endParaRPr lang="zh-CN" altLang="en-US" sz="1000" b="1" baseline="-25000" dirty="0">
                  <a:solidFill>
                    <a:srgbClr val="0033CC"/>
                  </a:solidFill>
                  <a:latin typeface="Times New Roman" panose="02020603050405020304" pitchFamily="18" charset="0"/>
                  <a:ea typeface="宋体" pitchFamily="2" charset="-122"/>
                  <a:cs typeface="Times New Roman" panose="02020603050405020304" pitchFamily="18" charset="0"/>
                </a:endParaRPr>
              </a:p>
            </p:txBody>
          </p:sp>
          <p:sp>
            <p:nvSpPr>
              <p:cNvPr id="172" name="TextBox 4"/>
              <p:cNvSpPr txBox="1"/>
              <p:nvPr/>
            </p:nvSpPr>
            <p:spPr>
              <a:xfrm>
                <a:off x="1136606" y="2678948"/>
                <a:ext cx="566030" cy="246221"/>
              </a:xfrm>
              <a:prstGeom prst="rect">
                <a:avLst/>
              </a:prstGeom>
              <a:noFill/>
            </p:spPr>
            <p:txBody>
              <a:bodyPr wrap="square" rtlCol="0">
                <a:spAutoFit/>
              </a:bodyPr>
              <a:lstStyle/>
              <a:p>
                <a:r>
                  <a:rPr lang="en-US" altLang="zh-CN" sz="1000" b="1" dirty="0" smtClean="0">
                    <a:solidFill>
                      <a:srgbClr val="0033CC"/>
                    </a:solidFill>
                    <a:latin typeface="Times New Roman" panose="02020603050405020304" pitchFamily="18" charset="0"/>
                    <a:ea typeface="宋体" pitchFamily="2" charset="-122"/>
                    <a:cs typeface="Times New Roman" panose="02020603050405020304" pitchFamily="18" charset="0"/>
                  </a:rPr>
                  <a:t>A</a:t>
                </a:r>
                <a:r>
                  <a:rPr lang="en-US" altLang="zh-CN" sz="1000" b="1" baseline="-25000" dirty="0" smtClean="0">
                    <a:solidFill>
                      <a:srgbClr val="0033CC"/>
                    </a:solidFill>
                    <a:latin typeface="Times New Roman" panose="02020603050405020304" pitchFamily="18" charset="0"/>
                    <a:ea typeface="宋体" pitchFamily="2" charset="-122"/>
                    <a:cs typeface="Times New Roman" panose="02020603050405020304" pitchFamily="18" charset="0"/>
                  </a:rPr>
                  <a:t>034</a:t>
                </a:r>
                <a:endParaRPr lang="zh-CN" altLang="en-US" sz="1000" b="1" baseline="-25000" dirty="0">
                  <a:solidFill>
                    <a:srgbClr val="0033CC"/>
                  </a:solidFill>
                  <a:latin typeface="Times New Roman" panose="02020603050405020304" pitchFamily="18" charset="0"/>
                  <a:ea typeface="宋体" pitchFamily="2" charset="-122"/>
                  <a:cs typeface="Times New Roman" panose="02020603050405020304" pitchFamily="18" charset="0"/>
                </a:endParaRPr>
              </a:p>
            </p:txBody>
          </p:sp>
          <p:sp>
            <p:nvSpPr>
              <p:cNvPr id="173" name="TextBox 4"/>
              <p:cNvSpPr txBox="1"/>
              <p:nvPr/>
            </p:nvSpPr>
            <p:spPr>
              <a:xfrm>
                <a:off x="1368794" y="2308464"/>
                <a:ext cx="566030" cy="246221"/>
              </a:xfrm>
              <a:prstGeom prst="rect">
                <a:avLst/>
              </a:prstGeom>
              <a:noFill/>
            </p:spPr>
            <p:txBody>
              <a:bodyPr wrap="square" rtlCol="0">
                <a:spAutoFit/>
              </a:bodyPr>
              <a:lstStyle/>
              <a:p>
                <a:r>
                  <a:rPr lang="en-US" altLang="zh-CN" sz="1000" b="1" dirty="0" smtClean="0">
                    <a:solidFill>
                      <a:srgbClr val="0033CC"/>
                    </a:solidFill>
                    <a:latin typeface="Times New Roman" panose="02020603050405020304" pitchFamily="18" charset="0"/>
                    <a:ea typeface="宋体" pitchFamily="2" charset="-122"/>
                    <a:cs typeface="Times New Roman" panose="02020603050405020304" pitchFamily="18" charset="0"/>
                  </a:rPr>
                  <a:t>A</a:t>
                </a:r>
                <a:r>
                  <a:rPr lang="en-US" altLang="zh-CN" sz="1000" b="1" baseline="-25000" dirty="0" smtClean="0">
                    <a:solidFill>
                      <a:srgbClr val="0033CC"/>
                    </a:solidFill>
                    <a:latin typeface="Times New Roman" panose="02020603050405020304" pitchFamily="18" charset="0"/>
                    <a:ea typeface="宋体" pitchFamily="2" charset="-122"/>
                    <a:cs typeface="Times New Roman" panose="02020603050405020304" pitchFamily="18" charset="0"/>
                  </a:rPr>
                  <a:t>014</a:t>
                </a:r>
                <a:endParaRPr lang="zh-CN" altLang="en-US" sz="1000" b="1" baseline="-25000" dirty="0">
                  <a:solidFill>
                    <a:srgbClr val="0033CC"/>
                  </a:solidFill>
                  <a:latin typeface="Times New Roman" panose="02020603050405020304" pitchFamily="18" charset="0"/>
                  <a:ea typeface="宋体" pitchFamily="2" charset="-122"/>
                  <a:cs typeface="Times New Roman" panose="02020603050405020304" pitchFamily="18" charset="0"/>
                </a:endParaRPr>
              </a:p>
            </p:txBody>
          </p:sp>
        </p:grpSp>
        <p:sp>
          <p:nvSpPr>
            <p:cNvPr id="203" name="椭圆 202"/>
            <p:cNvSpPr/>
            <p:nvPr/>
          </p:nvSpPr>
          <p:spPr>
            <a:xfrm>
              <a:off x="1608418" y="4656996"/>
              <a:ext cx="219351" cy="969366"/>
            </a:xfrm>
            <a:prstGeom prst="ellipse">
              <a:avLst/>
            </a:prstGeom>
            <a:noFill/>
            <a:ln w="9525" cmpd="sng">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04" name="下箭头 203"/>
          <p:cNvSpPr/>
          <p:nvPr/>
        </p:nvSpPr>
        <p:spPr>
          <a:xfrm>
            <a:off x="1209315" y="3647138"/>
            <a:ext cx="242916" cy="216024"/>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6584823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06C88229-2361-4A3F-BA53-4D47DBEF09B6}" type="slidenum">
              <a:rPr lang="en-US" altLang="zh-CN" smtClean="0"/>
              <a:pPr>
                <a:defRPr/>
              </a:pPr>
              <a:t>16</a:t>
            </a:fld>
            <a:endParaRPr lang="en-US" altLang="zh-CN" dirty="0"/>
          </a:p>
        </p:txBody>
      </p:sp>
      <p:sp>
        <p:nvSpPr>
          <p:cNvPr id="5" name="Rectangle 2"/>
          <p:cNvSpPr>
            <a:spLocks noGrp="1" noChangeArrowheads="1"/>
          </p:cNvSpPr>
          <p:nvPr>
            <p:ph type="title"/>
          </p:nvPr>
        </p:nvSpPr>
        <p:spPr>
          <a:xfrm>
            <a:off x="357188" y="548680"/>
            <a:ext cx="6196012" cy="560611"/>
          </a:xfrm>
        </p:spPr>
        <p:txBody>
          <a:bodyPr/>
          <a:lstStyle/>
          <a:p>
            <a:pPr eaLnBrk="1" hangingPunct="1">
              <a:lnSpc>
                <a:spcPct val="130000"/>
              </a:lnSpc>
              <a:defRPr/>
            </a:pPr>
            <a:r>
              <a:rPr lang="en-US" altLang="zh-CN" sz="2600" dirty="0" smtClean="0">
                <a:latin typeface="Arial" panose="020B0604020202020204" pitchFamily="34" charset="0"/>
                <a:ea typeface="黑体" pitchFamily="2" charset="-122"/>
                <a:cs typeface="Arial" panose="020B0604020202020204" pitchFamily="34" charset="0"/>
              </a:rPr>
              <a:t>2.4</a:t>
            </a:r>
            <a:r>
              <a:rPr lang="zh-CN" altLang="zh-CN" sz="2600" dirty="0" smtClean="0">
                <a:latin typeface="Arial" panose="020B0604020202020204" pitchFamily="34" charset="0"/>
                <a:ea typeface="黑体" pitchFamily="2" charset="-122"/>
                <a:cs typeface="Arial" panose="020B0604020202020204" pitchFamily="34" charset="0"/>
              </a:rPr>
              <a:t>二</a:t>
            </a:r>
            <a:r>
              <a:rPr lang="zh-CN" altLang="zh-CN" sz="2600" dirty="0">
                <a:latin typeface="Arial" panose="020B0604020202020204" pitchFamily="34" charset="0"/>
                <a:ea typeface="黑体" pitchFamily="2" charset="-122"/>
                <a:cs typeface="Arial" panose="020B0604020202020204" pitchFamily="34" charset="0"/>
              </a:rPr>
              <a:t>维板状结构的多级损伤检测</a:t>
            </a:r>
            <a:r>
              <a:rPr lang="zh-CN" altLang="zh-CN" sz="2600" dirty="0" smtClean="0">
                <a:latin typeface="Arial" panose="020B0604020202020204" pitchFamily="34" charset="0"/>
                <a:ea typeface="黑体" pitchFamily="2" charset="-122"/>
                <a:cs typeface="Arial" panose="020B0604020202020204" pitchFamily="34" charset="0"/>
              </a:rPr>
              <a:t>方法</a:t>
            </a:r>
            <a:r>
              <a:rPr lang="en-US" altLang="zh-CN" sz="2600" dirty="0" smtClean="0">
                <a:latin typeface="Times New Roman" panose="02020603050405020304" pitchFamily="18" charset="0"/>
                <a:ea typeface="黑体" pitchFamily="2" charset="-122"/>
                <a:cs typeface="Times New Roman" panose="02020603050405020304" pitchFamily="18" charset="0"/>
              </a:rPr>
              <a:t>(</a:t>
            </a:r>
            <a:r>
              <a:rPr lang="en-US" altLang="zh-CN" sz="2600" dirty="0">
                <a:latin typeface="Times New Roman" panose="02020603050405020304" pitchFamily="18" charset="0"/>
                <a:ea typeface="黑体" pitchFamily="2" charset="-122"/>
                <a:cs typeface="Times New Roman" panose="02020603050405020304" pitchFamily="18" charset="0"/>
              </a:rPr>
              <a:t>Ⅲ</a:t>
            </a:r>
            <a:r>
              <a:rPr lang="en-US" altLang="zh-CN" sz="2600" dirty="0" smtClean="0">
                <a:latin typeface="Times New Roman" panose="02020603050405020304" pitchFamily="18" charset="0"/>
                <a:ea typeface="黑体" pitchFamily="2" charset="-122"/>
                <a:cs typeface="Times New Roman" panose="02020603050405020304" pitchFamily="18" charset="0"/>
              </a:rPr>
              <a:t>)</a:t>
            </a:r>
            <a:endParaRPr lang="en-US" altLang="zh-CN" sz="2600" dirty="0">
              <a:latin typeface="Arial" panose="020B0604020202020204" pitchFamily="34" charset="0"/>
              <a:ea typeface="黑体" pitchFamily="2" charset="-122"/>
              <a:cs typeface="Arial" panose="020B0604020202020204" pitchFamily="34" charset="0"/>
            </a:endParaRPr>
          </a:p>
        </p:txBody>
      </p:sp>
      <p:graphicFrame>
        <p:nvGraphicFramePr>
          <p:cNvPr id="2" name="表格 1"/>
          <p:cNvGraphicFramePr>
            <a:graphicFrameLocks noGrp="1"/>
          </p:cNvGraphicFramePr>
          <p:nvPr>
            <p:extLst>
              <p:ext uri="{D42A27DB-BD31-4B8C-83A1-F6EECF244321}">
                <p14:modId xmlns:p14="http://schemas.microsoft.com/office/powerpoint/2010/main" val="1746958614"/>
              </p:ext>
            </p:extLst>
          </p:nvPr>
        </p:nvGraphicFramePr>
        <p:xfrm>
          <a:off x="1547664" y="3939480"/>
          <a:ext cx="6096000" cy="1854200"/>
        </p:xfrm>
        <a:graphic>
          <a:graphicData uri="http://schemas.openxmlformats.org/drawingml/2006/table">
            <a:tbl>
              <a:tblPr firstRow="1" bandRow="1">
                <a:tableStyleId>{5C22544A-7EE6-4342-B048-85BDC9FD1C3A}</a:tableStyleId>
              </a:tblPr>
              <a:tblGrid>
                <a:gridCol w="1219200"/>
                <a:gridCol w="1219200"/>
                <a:gridCol w="1219200"/>
                <a:gridCol w="1219200"/>
                <a:gridCol w="1219200"/>
              </a:tblGrid>
              <a:tr h="370840">
                <a:tc>
                  <a:txBody>
                    <a:bodyPr/>
                    <a:lstStyle/>
                    <a:p>
                      <a:pPr algn="ctr" eaLnBrk="0">
                        <a:spcBef>
                          <a:spcPts val="300"/>
                        </a:spcBef>
                        <a:spcAft>
                          <a:spcPts val="300"/>
                        </a:spcAft>
                      </a:pPr>
                      <a:r>
                        <a:rPr lang="zh-CN" sz="1200" b="1"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方法</a:t>
                      </a:r>
                    </a:p>
                  </a:txBody>
                  <a:tcPr marL="68580" marR="68580"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eaLnBrk="0">
                        <a:spcBef>
                          <a:spcPts val="300"/>
                        </a:spcBef>
                        <a:spcAft>
                          <a:spcPts val="300"/>
                        </a:spcAft>
                      </a:pPr>
                      <a:r>
                        <a:rPr lang="zh-CN" sz="1200" b="1"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损伤位置</a:t>
                      </a:r>
                      <a:r>
                        <a:rPr lang="en-US" sz="1200" b="1"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a:t>
                      </a:r>
                      <a:r>
                        <a:rPr lang="en-US" sz="1200" b="1" i="1"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x,y</a:t>
                      </a:r>
                      <a:r>
                        <a:rPr lang="en-US" sz="1200" b="1"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a:t>
                      </a:r>
                      <a:r>
                        <a:rPr lang="en-US" sz="1200" b="1" i="1"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mm</a:t>
                      </a:r>
                      <a:r>
                        <a:rPr lang="en-US" sz="1200" b="1"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a:t>
                      </a:r>
                      <a:endParaRPr lang="zh-CN" sz="1200" b="1"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eaLnBrk="0">
                        <a:spcBef>
                          <a:spcPts val="300"/>
                        </a:spcBef>
                        <a:spcAft>
                          <a:spcPts val="300"/>
                        </a:spcAft>
                      </a:pPr>
                      <a:r>
                        <a:rPr lang="zh-CN" sz="1200" b="1"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定位误差</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eaLnBrk="0">
                        <a:spcBef>
                          <a:spcPts val="300"/>
                        </a:spcBef>
                        <a:spcAft>
                          <a:spcPts val="300"/>
                        </a:spcAft>
                      </a:pPr>
                      <a:r>
                        <a:rPr lang="zh-CN" sz="1200" b="1"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损伤直径</a:t>
                      </a:r>
                      <a:r>
                        <a:rPr lang="en-US" sz="1200" b="1"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a:t>
                      </a:r>
                      <a:r>
                        <a:rPr lang="en-US" sz="1200" b="1" i="1"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mm</a:t>
                      </a:r>
                      <a:r>
                        <a:rPr lang="en-US" sz="1200" b="1"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a:t>
                      </a:r>
                      <a:endParaRPr lang="zh-CN" sz="1200" b="1"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eaLnBrk="0">
                        <a:spcBef>
                          <a:spcPts val="300"/>
                        </a:spcBef>
                        <a:spcAft>
                          <a:spcPts val="300"/>
                        </a:spcAft>
                      </a:pPr>
                      <a:r>
                        <a:rPr lang="zh-CN" sz="1200" b="1"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大小误差</a:t>
                      </a:r>
                    </a:p>
                  </a:txBody>
                  <a:tcPr marL="68580" marR="68580"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pPr algn="ctr" eaLnBrk="0">
                        <a:spcBef>
                          <a:spcPts val="300"/>
                        </a:spcBef>
                        <a:spcAft>
                          <a:spcPts val="300"/>
                        </a:spcAft>
                      </a:pPr>
                      <a:r>
                        <a:rPr lang="zh-CN" sz="12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真实值</a:t>
                      </a:r>
                      <a:endParaRPr lang="zh-CN" sz="1200" b="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spcAft>
                          <a:spcPts val="0"/>
                        </a:spcAft>
                      </a:pPr>
                      <a:r>
                        <a:rPr lang="en-US" sz="1200" b="0" kern="100">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(90,-30)</a:t>
                      </a:r>
                      <a:endParaRPr lang="zh-CN" sz="1200" b="0" kern="100">
                        <a:solidFill>
                          <a:schemeClr val="tx1"/>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spcAft>
                          <a:spcPts val="0"/>
                        </a:spcAft>
                      </a:pPr>
                      <a:r>
                        <a:rPr lang="en-US" sz="1200" b="0" kern="100">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a:t>
                      </a:r>
                      <a:endParaRPr lang="zh-CN" sz="1200" b="0" kern="100">
                        <a:solidFill>
                          <a:schemeClr val="tx1"/>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spcAft>
                          <a:spcPts val="0"/>
                        </a:spcAft>
                      </a:pPr>
                      <a:r>
                        <a:rPr lang="en-US" sz="1200" b="0" kern="100">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7</a:t>
                      </a:r>
                      <a:endParaRPr lang="zh-CN" sz="1200" b="0" kern="100">
                        <a:solidFill>
                          <a:schemeClr val="tx1"/>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spcAft>
                          <a:spcPts val="0"/>
                        </a:spcAft>
                      </a:pPr>
                      <a:r>
                        <a:rPr lang="en-US" sz="1200" b="0" kern="100" dirty="0">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a:t>
                      </a:r>
                      <a:endParaRPr lang="zh-CN" sz="1200" b="0" kern="100" dirty="0">
                        <a:solidFill>
                          <a:schemeClr val="tx1"/>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pPr algn="ctr" fontAlgn="ctr">
                        <a:spcAft>
                          <a:spcPts val="0"/>
                        </a:spcAft>
                      </a:pPr>
                      <a:r>
                        <a:rPr lang="zh-CN" sz="1200" b="0" kern="1200" dirty="0">
                          <a:solidFill>
                            <a:schemeClr val="tx1"/>
                          </a:solidFill>
                          <a:effectLst/>
                          <a:latin typeface="Calibri" panose="020F0502020204030204" pitchFamily="34" charset="0"/>
                          <a:ea typeface="宋体" panose="02010600030101010101" pitchFamily="2" charset="-122"/>
                          <a:cs typeface="Arial" panose="020B0604020202020204" pitchFamily="34" charset="0"/>
                        </a:rPr>
                        <a:t>单级检测</a:t>
                      </a:r>
                      <a:endParaRPr lang="zh-CN" sz="1200" b="0" kern="100" dirty="0">
                        <a:solidFill>
                          <a:schemeClr val="tx1"/>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spcAft>
                          <a:spcPts val="0"/>
                        </a:spcAft>
                      </a:pPr>
                      <a:r>
                        <a:rPr lang="en-US" sz="1200" b="0" kern="100">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(105, -31.5)</a:t>
                      </a:r>
                      <a:endParaRPr lang="zh-CN" sz="1200" b="0" kern="100">
                        <a:solidFill>
                          <a:schemeClr val="tx1"/>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spcAft>
                          <a:spcPts val="0"/>
                        </a:spcAft>
                      </a:pPr>
                      <a:r>
                        <a:rPr lang="en-US" sz="1200" b="0" kern="100">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15.89%</a:t>
                      </a:r>
                      <a:endParaRPr lang="zh-CN" sz="1200" b="0" kern="100">
                        <a:solidFill>
                          <a:schemeClr val="tx1"/>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spcAft>
                          <a:spcPts val="0"/>
                        </a:spcAft>
                      </a:pPr>
                      <a:r>
                        <a:rPr lang="en-US" sz="1200" b="0" kern="100">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28.16</a:t>
                      </a:r>
                      <a:endParaRPr lang="zh-CN" sz="1200" b="0" kern="100">
                        <a:solidFill>
                          <a:schemeClr val="tx1"/>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spcAft>
                          <a:spcPts val="0"/>
                        </a:spcAft>
                      </a:pPr>
                      <a:r>
                        <a:rPr lang="en-US" sz="1200" b="0" kern="100">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302.29%</a:t>
                      </a:r>
                      <a:endParaRPr lang="zh-CN" sz="1200" b="0" kern="100">
                        <a:solidFill>
                          <a:schemeClr val="tx1"/>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pPr algn="ctr" fontAlgn="ctr">
                        <a:spcAft>
                          <a:spcPts val="0"/>
                        </a:spcAft>
                      </a:pPr>
                      <a:r>
                        <a:rPr lang="en-US" sz="1200" b="0" kern="1200" dirty="0">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5</a:t>
                      </a:r>
                      <a:r>
                        <a:rPr lang="zh-CN" sz="1200" b="0" kern="1200" dirty="0">
                          <a:solidFill>
                            <a:schemeClr val="tx1"/>
                          </a:solidFill>
                          <a:effectLst/>
                          <a:latin typeface="Calibri" panose="020F0502020204030204" pitchFamily="34" charset="0"/>
                          <a:ea typeface="宋体" panose="02010600030101010101" pitchFamily="2" charset="-122"/>
                          <a:cs typeface="Arial" panose="020B0604020202020204" pitchFamily="34" charset="0"/>
                        </a:rPr>
                        <a:t>椭圆检测</a:t>
                      </a:r>
                      <a:endParaRPr lang="zh-CN" sz="1200" b="0" kern="100" dirty="0">
                        <a:solidFill>
                          <a:schemeClr val="tx1"/>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spcAft>
                          <a:spcPts val="0"/>
                        </a:spcAft>
                      </a:pPr>
                      <a:r>
                        <a:rPr lang="en-US" sz="1200" b="0" kern="100">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(91,-30)</a:t>
                      </a:r>
                      <a:endParaRPr lang="zh-CN" sz="1200" b="0" kern="100">
                        <a:solidFill>
                          <a:schemeClr val="tx1"/>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spcAft>
                          <a:spcPts val="0"/>
                        </a:spcAft>
                      </a:pPr>
                      <a:r>
                        <a:rPr lang="en-US" sz="1200" b="0" kern="100">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1.05%</a:t>
                      </a:r>
                      <a:endParaRPr lang="zh-CN" sz="1200" b="0" kern="100">
                        <a:solidFill>
                          <a:schemeClr val="tx1"/>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spcAft>
                          <a:spcPts val="0"/>
                        </a:spcAft>
                      </a:pPr>
                      <a:r>
                        <a:rPr lang="en-US" sz="1200" b="0" kern="100">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3.99</a:t>
                      </a:r>
                      <a:endParaRPr lang="zh-CN" sz="1200" b="0" kern="100">
                        <a:solidFill>
                          <a:schemeClr val="tx1"/>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spcAft>
                          <a:spcPts val="0"/>
                        </a:spcAft>
                      </a:pPr>
                      <a:r>
                        <a:rPr lang="en-US" sz="1200" b="0" kern="100">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43.02%</a:t>
                      </a:r>
                      <a:endParaRPr lang="zh-CN" sz="1200" b="0" kern="100">
                        <a:solidFill>
                          <a:schemeClr val="tx1"/>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pPr algn="ctr" fontAlgn="ctr">
                        <a:spcAft>
                          <a:spcPts val="0"/>
                        </a:spcAft>
                      </a:pPr>
                      <a:r>
                        <a:rPr lang="zh-CN" sz="1200" b="0" kern="1200" dirty="0">
                          <a:solidFill>
                            <a:schemeClr val="tx1"/>
                          </a:solidFill>
                          <a:effectLst/>
                          <a:latin typeface="Calibri" panose="020F0502020204030204" pitchFamily="34" charset="0"/>
                          <a:ea typeface="宋体" panose="02010600030101010101" pitchFamily="2" charset="-122"/>
                          <a:cs typeface="Arial" panose="020B0604020202020204" pitchFamily="34" charset="0"/>
                        </a:rPr>
                        <a:t>多级检测</a:t>
                      </a:r>
                      <a:endParaRPr lang="zh-CN" sz="1200" b="0" kern="100" dirty="0">
                        <a:solidFill>
                          <a:schemeClr val="tx1"/>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spcAft>
                          <a:spcPts val="0"/>
                        </a:spcAft>
                      </a:pPr>
                      <a:r>
                        <a:rPr lang="en-US" sz="1200" b="0" kern="100">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(88.5, -29)</a:t>
                      </a:r>
                      <a:endParaRPr lang="zh-CN" sz="1200" b="0" kern="100">
                        <a:solidFill>
                          <a:schemeClr val="tx1"/>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spcAft>
                          <a:spcPts val="0"/>
                        </a:spcAft>
                      </a:pPr>
                      <a:r>
                        <a:rPr lang="en-US" sz="1200" b="0" kern="100" dirty="0">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1.90%</a:t>
                      </a:r>
                      <a:endParaRPr lang="zh-CN" sz="1200" b="0" kern="100" dirty="0">
                        <a:solidFill>
                          <a:schemeClr val="tx1"/>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spcAft>
                          <a:spcPts val="0"/>
                        </a:spcAft>
                      </a:pPr>
                      <a:r>
                        <a:rPr lang="en-US" sz="1200" b="0" kern="100">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8.067</a:t>
                      </a:r>
                      <a:endParaRPr lang="zh-CN" sz="1200" b="0" kern="100">
                        <a:solidFill>
                          <a:schemeClr val="tx1"/>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spcAft>
                          <a:spcPts val="0"/>
                        </a:spcAft>
                      </a:pPr>
                      <a:r>
                        <a:rPr lang="en-US" sz="1200" b="0" kern="100" dirty="0">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15.23%</a:t>
                      </a:r>
                      <a:endParaRPr lang="zh-CN" sz="1200" b="0" kern="100" dirty="0">
                        <a:solidFill>
                          <a:schemeClr val="tx1"/>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
        <p:nvSpPr>
          <p:cNvPr id="127" name="矩形 126"/>
          <p:cNvSpPr/>
          <p:nvPr/>
        </p:nvSpPr>
        <p:spPr>
          <a:xfrm>
            <a:off x="1571328" y="5920472"/>
            <a:ext cx="6048672" cy="923330"/>
          </a:xfrm>
          <a:prstGeom prst="rect">
            <a:avLst/>
          </a:prstGeom>
          <a:ln w="28575">
            <a:solidFill>
              <a:srgbClr val="0000FF"/>
            </a:solidFill>
          </a:ln>
        </p:spPr>
        <p:txBody>
          <a:bodyPr wrap="square">
            <a:spAutoFit/>
          </a:bodyPr>
          <a:lstStyle/>
          <a:p>
            <a:r>
              <a:rPr lang="zh-CN" altLang="zh-CN" b="1" dirty="0"/>
              <a:t>本章所提出的多级检测方法能够实现二维板状结构穿孔损伤的精确定位与尺寸评估，且相对于单级检测方法，精度大幅提升且无需新增压电片</a:t>
            </a:r>
            <a:endParaRPr lang="zh-CN" altLang="en-US" b="1" dirty="0">
              <a:latin typeface="Times New Roman" panose="02020603050405020304" pitchFamily="18" charset="0"/>
              <a:cs typeface="Times New Roman" panose="02020603050405020304" pitchFamily="18" charset="0"/>
            </a:endParaRPr>
          </a:p>
        </p:txBody>
      </p:sp>
      <p:grpSp>
        <p:nvGrpSpPr>
          <p:cNvPr id="128" name="组合 127"/>
          <p:cNvGrpSpPr/>
          <p:nvPr/>
        </p:nvGrpSpPr>
        <p:grpSpPr>
          <a:xfrm>
            <a:off x="473548" y="1130477"/>
            <a:ext cx="2510766" cy="2462489"/>
            <a:chOff x="638817" y="1109136"/>
            <a:chExt cx="2510766" cy="2462489"/>
          </a:xfrm>
        </p:grpSpPr>
        <p:grpSp>
          <p:nvGrpSpPr>
            <p:cNvPr id="129" name="组合 128"/>
            <p:cNvGrpSpPr/>
            <p:nvPr/>
          </p:nvGrpSpPr>
          <p:grpSpPr>
            <a:xfrm>
              <a:off x="638817" y="1109136"/>
              <a:ext cx="2510766" cy="2462489"/>
              <a:chOff x="5179194" y="3758218"/>
              <a:chExt cx="2510766" cy="2462489"/>
            </a:xfrm>
          </p:grpSpPr>
          <p:grpSp>
            <p:nvGrpSpPr>
              <p:cNvPr id="134" name="组合 133"/>
              <p:cNvGrpSpPr/>
              <p:nvPr/>
            </p:nvGrpSpPr>
            <p:grpSpPr>
              <a:xfrm>
                <a:off x="5179194" y="3758218"/>
                <a:ext cx="2510766" cy="2462489"/>
                <a:chOff x="6918541" y="1127570"/>
                <a:chExt cx="2510766" cy="2462489"/>
              </a:xfrm>
            </p:grpSpPr>
            <p:grpSp>
              <p:nvGrpSpPr>
                <p:cNvPr id="139" name="组合 138"/>
                <p:cNvGrpSpPr/>
                <p:nvPr/>
              </p:nvGrpSpPr>
              <p:grpSpPr>
                <a:xfrm>
                  <a:off x="6918541" y="1127570"/>
                  <a:ext cx="2510766" cy="2462489"/>
                  <a:chOff x="2461738" y="1305014"/>
                  <a:chExt cx="2510766" cy="2462489"/>
                </a:xfrm>
              </p:grpSpPr>
              <p:grpSp>
                <p:nvGrpSpPr>
                  <p:cNvPr id="144" name="组合 143"/>
                  <p:cNvGrpSpPr/>
                  <p:nvPr/>
                </p:nvGrpSpPr>
                <p:grpSpPr>
                  <a:xfrm>
                    <a:off x="2461738" y="1606916"/>
                    <a:ext cx="2160588" cy="2160587"/>
                    <a:chOff x="414150" y="1526871"/>
                    <a:chExt cx="2160588" cy="2160587"/>
                  </a:xfrm>
                </p:grpSpPr>
                <p:grpSp>
                  <p:nvGrpSpPr>
                    <p:cNvPr id="149" name="组合 64"/>
                    <p:cNvGrpSpPr>
                      <a:grpSpLocks/>
                    </p:cNvGrpSpPr>
                    <p:nvPr/>
                  </p:nvGrpSpPr>
                  <p:grpSpPr bwMode="auto">
                    <a:xfrm>
                      <a:off x="414150" y="1526871"/>
                      <a:ext cx="2160588" cy="2160587"/>
                      <a:chOff x="969234" y="1354474"/>
                      <a:chExt cx="2880000" cy="2880000"/>
                    </a:xfrm>
                  </p:grpSpPr>
                  <p:sp>
                    <p:nvSpPr>
                      <p:cNvPr id="151" name="矩形 150"/>
                      <p:cNvSpPr/>
                      <p:nvPr/>
                    </p:nvSpPr>
                    <p:spPr>
                      <a:xfrm>
                        <a:off x="969234" y="1354474"/>
                        <a:ext cx="2880000" cy="2880000"/>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dirty="0"/>
                      </a:p>
                    </p:txBody>
                  </p:sp>
                  <p:sp>
                    <p:nvSpPr>
                      <p:cNvPr id="152" name="矩形 151"/>
                      <p:cNvSpPr/>
                      <p:nvPr/>
                    </p:nvSpPr>
                    <p:spPr>
                      <a:xfrm>
                        <a:off x="1813804" y="2269029"/>
                        <a:ext cx="1103699" cy="1103700"/>
                      </a:xfrm>
                      <a:prstGeom prst="rect">
                        <a:avLst/>
                      </a:prstGeom>
                      <a:noFill/>
                      <a:ln w="127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153" name="椭圆 152"/>
                      <p:cNvSpPr/>
                      <p:nvPr/>
                    </p:nvSpPr>
                    <p:spPr>
                      <a:xfrm>
                        <a:off x="1752438" y="2214012"/>
                        <a:ext cx="120616" cy="120618"/>
                      </a:xfrm>
                      <a:prstGeom prst="ellipse">
                        <a:avLst/>
                      </a:prstGeom>
                      <a:solidFill>
                        <a:schemeClr val="tx1">
                          <a:lumMod val="65000"/>
                          <a:lumOff val="35000"/>
                        </a:schemeClr>
                      </a:solidFill>
                      <a:ln>
                        <a:noFill/>
                      </a:ln>
                    </p:spPr>
                    <p:style>
                      <a:lnRef idx="2">
                        <a:schemeClr val="dk1">
                          <a:shade val="50000"/>
                        </a:schemeClr>
                      </a:lnRef>
                      <a:fillRef idx="1">
                        <a:schemeClr val="dk1"/>
                      </a:fillRef>
                      <a:effectRef idx="0">
                        <a:schemeClr val="dk1"/>
                      </a:effectRef>
                      <a:fontRef idx="minor">
                        <a:schemeClr val="lt1"/>
                      </a:fontRef>
                    </p:style>
                    <p:txBody>
                      <a:bodyPr anchor="ctr"/>
                      <a:lstStyle/>
                      <a:p>
                        <a:pPr algn="ctr" eaLnBrk="1" hangingPunct="1">
                          <a:defRPr/>
                        </a:pPr>
                        <a:endParaRPr lang="zh-CN" altLang="en-US"/>
                      </a:p>
                    </p:txBody>
                  </p:sp>
                  <p:sp>
                    <p:nvSpPr>
                      <p:cNvPr id="154" name="椭圆 153"/>
                      <p:cNvSpPr/>
                      <p:nvPr/>
                    </p:nvSpPr>
                    <p:spPr>
                      <a:xfrm>
                        <a:off x="1752438" y="3301594"/>
                        <a:ext cx="120616" cy="118501"/>
                      </a:xfrm>
                      <a:prstGeom prst="ellipse">
                        <a:avLst/>
                      </a:prstGeom>
                      <a:solidFill>
                        <a:schemeClr val="tx1">
                          <a:lumMod val="65000"/>
                          <a:lumOff val="35000"/>
                        </a:schemeClr>
                      </a:solidFill>
                      <a:ln>
                        <a:noFill/>
                      </a:ln>
                    </p:spPr>
                    <p:style>
                      <a:lnRef idx="2">
                        <a:schemeClr val="dk1">
                          <a:shade val="50000"/>
                        </a:schemeClr>
                      </a:lnRef>
                      <a:fillRef idx="1">
                        <a:schemeClr val="dk1"/>
                      </a:fillRef>
                      <a:effectRef idx="0">
                        <a:schemeClr val="dk1"/>
                      </a:effectRef>
                      <a:fontRef idx="minor">
                        <a:schemeClr val="lt1"/>
                      </a:fontRef>
                    </p:style>
                    <p:txBody>
                      <a:bodyPr anchor="ctr"/>
                      <a:lstStyle/>
                      <a:p>
                        <a:pPr algn="ctr" eaLnBrk="1" hangingPunct="1">
                          <a:defRPr/>
                        </a:pPr>
                        <a:endParaRPr lang="zh-CN" altLang="en-US"/>
                      </a:p>
                    </p:txBody>
                  </p:sp>
                  <p:sp>
                    <p:nvSpPr>
                      <p:cNvPr id="155" name="椭圆 154"/>
                      <p:cNvSpPr/>
                      <p:nvPr/>
                    </p:nvSpPr>
                    <p:spPr>
                      <a:xfrm>
                        <a:off x="2866812" y="2211966"/>
                        <a:ext cx="120618" cy="120618"/>
                      </a:xfrm>
                      <a:prstGeom prst="ellipse">
                        <a:avLst/>
                      </a:prstGeom>
                      <a:solidFill>
                        <a:schemeClr val="tx1">
                          <a:lumMod val="65000"/>
                          <a:lumOff val="35000"/>
                        </a:schemeClr>
                      </a:solidFill>
                      <a:ln>
                        <a:noFill/>
                      </a:ln>
                    </p:spPr>
                    <p:style>
                      <a:lnRef idx="2">
                        <a:schemeClr val="dk1">
                          <a:shade val="50000"/>
                        </a:schemeClr>
                      </a:lnRef>
                      <a:fillRef idx="1">
                        <a:schemeClr val="dk1"/>
                      </a:fillRef>
                      <a:effectRef idx="0">
                        <a:schemeClr val="dk1"/>
                      </a:effectRef>
                      <a:fontRef idx="minor">
                        <a:schemeClr val="lt1"/>
                      </a:fontRef>
                    </p:style>
                    <p:txBody>
                      <a:bodyPr anchor="ctr"/>
                      <a:lstStyle/>
                      <a:p>
                        <a:pPr algn="ctr" eaLnBrk="1" hangingPunct="1">
                          <a:defRPr/>
                        </a:pPr>
                        <a:endParaRPr lang="zh-CN" altLang="en-US"/>
                      </a:p>
                    </p:txBody>
                  </p:sp>
                  <p:sp>
                    <p:nvSpPr>
                      <p:cNvPr id="156" name="椭圆 155"/>
                      <p:cNvSpPr/>
                      <p:nvPr/>
                    </p:nvSpPr>
                    <p:spPr>
                      <a:xfrm>
                        <a:off x="2871544" y="3301594"/>
                        <a:ext cx="120618" cy="118501"/>
                      </a:xfrm>
                      <a:prstGeom prst="ellipse">
                        <a:avLst/>
                      </a:prstGeom>
                      <a:solidFill>
                        <a:schemeClr val="tx1">
                          <a:lumMod val="65000"/>
                          <a:lumOff val="35000"/>
                        </a:schemeClr>
                      </a:solidFill>
                      <a:ln>
                        <a:noFill/>
                      </a:ln>
                    </p:spPr>
                    <p:style>
                      <a:lnRef idx="2">
                        <a:schemeClr val="dk1">
                          <a:shade val="50000"/>
                        </a:schemeClr>
                      </a:lnRef>
                      <a:fillRef idx="1">
                        <a:schemeClr val="dk1"/>
                      </a:fillRef>
                      <a:effectRef idx="0">
                        <a:schemeClr val="dk1"/>
                      </a:effectRef>
                      <a:fontRef idx="minor">
                        <a:schemeClr val="lt1"/>
                      </a:fontRef>
                    </p:style>
                    <p:txBody>
                      <a:bodyPr anchor="ctr"/>
                      <a:lstStyle/>
                      <a:p>
                        <a:pPr algn="ctr" eaLnBrk="1" hangingPunct="1">
                          <a:defRPr/>
                        </a:pPr>
                        <a:endParaRPr lang="zh-CN" altLang="en-US"/>
                      </a:p>
                    </p:txBody>
                  </p:sp>
                  <p:sp>
                    <p:nvSpPr>
                      <p:cNvPr id="157" name="椭圆 156"/>
                      <p:cNvSpPr/>
                      <p:nvPr/>
                    </p:nvSpPr>
                    <p:spPr>
                      <a:xfrm>
                        <a:off x="2361872" y="2734571"/>
                        <a:ext cx="118501" cy="120618"/>
                      </a:xfrm>
                      <a:prstGeom prst="ellipse">
                        <a:avLst/>
                      </a:prstGeom>
                      <a:solidFill>
                        <a:schemeClr val="tx1">
                          <a:lumMod val="65000"/>
                          <a:lumOff val="35000"/>
                        </a:schemeClr>
                      </a:solidFill>
                      <a:ln>
                        <a:noFill/>
                      </a:ln>
                    </p:spPr>
                    <p:style>
                      <a:lnRef idx="2">
                        <a:schemeClr val="dk1">
                          <a:shade val="50000"/>
                        </a:schemeClr>
                      </a:lnRef>
                      <a:fillRef idx="1">
                        <a:schemeClr val="dk1"/>
                      </a:fillRef>
                      <a:effectRef idx="0">
                        <a:schemeClr val="dk1"/>
                      </a:effectRef>
                      <a:fontRef idx="minor">
                        <a:schemeClr val="lt1"/>
                      </a:fontRef>
                    </p:style>
                    <p:txBody>
                      <a:bodyPr anchor="ctr"/>
                      <a:lstStyle/>
                      <a:p>
                        <a:pPr algn="ctr" eaLnBrk="1" hangingPunct="1">
                          <a:defRPr/>
                        </a:pPr>
                        <a:endParaRPr lang="zh-CN" altLang="en-US"/>
                      </a:p>
                    </p:txBody>
                  </p:sp>
                </p:grpSp>
                <p:sp>
                  <p:nvSpPr>
                    <p:cNvPr id="150" name="椭圆 149"/>
                    <p:cNvSpPr/>
                    <p:nvPr/>
                  </p:nvSpPr>
                  <p:spPr>
                    <a:xfrm>
                      <a:off x="1703415" y="2652713"/>
                      <a:ext cx="72000" cy="72000"/>
                    </a:xfrm>
                    <a:prstGeom prst="ellipse">
                      <a:avLst/>
                    </a:prstGeom>
                    <a:solidFill>
                      <a:schemeClr val="bg1"/>
                    </a:solidFill>
                    <a:ln w="12700" cmpd="sng">
                      <a:solidFill>
                        <a:schemeClr val="tx1"/>
                      </a:solidFill>
                    </a:ln>
                  </p:spPr>
                  <p:style>
                    <a:lnRef idx="2">
                      <a:schemeClr val="dk1">
                        <a:shade val="50000"/>
                      </a:schemeClr>
                    </a:lnRef>
                    <a:fillRef idx="1">
                      <a:schemeClr val="dk1"/>
                    </a:fillRef>
                    <a:effectRef idx="0">
                      <a:schemeClr val="dk1"/>
                    </a:effectRef>
                    <a:fontRef idx="minor">
                      <a:schemeClr val="lt1"/>
                    </a:fontRef>
                  </p:style>
                  <p:txBody>
                    <a:bodyPr anchor="ctr"/>
                    <a:lstStyle/>
                    <a:p>
                      <a:pPr algn="ctr" eaLnBrk="1" hangingPunct="1">
                        <a:defRPr/>
                      </a:pPr>
                      <a:endParaRPr lang="zh-CN" altLang="en-US"/>
                    </a:p>
                  </p:txBody>
                </p:sp>
              </p:grpSp>
              <p:cxnSp>
                <p:nvCxnSpPr>
                  <p:cNvPr id="145" name="直接箭头连接符 144"/>
                  <p:cNvCxnSpPr/>
                  <p:nvPr/>
                </p:nvCxnSpPr>
                <p:spPr>
                  <a:xfrm>
                    <a:off x="3549263" y="2695348"/>
                    <a:ext cx="1228565"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46" name="直接箭头连接符 145"/>
                  <p:cNvCxnSpPr/>
                  <p:nvPr/>
                </p:nvCxnSpPr>
                <p:spPr>
                  <a:xfrm flipH="1" flipV="1">
                    <a:off x="3549263" y="1461433"/>
                    <a:ext cx="6350" cy="1237154"/>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147" name="矩形 146"/>
                  <p:cNvSpPr/>
                  <p:nvPr/>
                </p:nvSpPr>
                <p:spPr>
                  <a:xfrm>
                    <a:off x="4729640" y="2537699"/>
                    <a:ext cx="242864" cy="246221"/>
                  </a:xfrm>
                  <a:prstGeom prst="rect">
                    <a:avLst/>
                  </a:prstGeom>
                </p:spPr>
                <p:txBody>
                  <a:bodyPr wrap="square">
                    <a:spAutoFit/>
                  </a:bodyPr>
                  <a:lstStyle/>
                  <a:p>
                    <a:r>
                      <a:rPr lang="en-US" altLang="zh-CN" sz="1000" dirty="0" smtClean="0">
                        <a:latin typeface="Times New Roman" panose="02020603050405020304" pitchFamily="18" charset="0"/>
                        <a:cs typeface="Times New Roman" panose="02020603050405020304" pitchFamily="18" charset="0"/>
                      </a:rPr>
                      <a:t>x</a:t>
                    </a:r>
                    <a:endParaRPr lang="zh-CN" altLang="en-US" sz="1000" dirty="0">
                      <a:latin typeface="Times New Roman" panose="02020603050405020304" pitchFamily="18" charset="0"/>
                      <a:cs typeface="Times New Roman" panose="02020603050405020304" pitchFamily="18" charset="0"/>
                    </a:endParaRPr>
                  </a:p>
                </p:txBody>
              </p:sp>
              <p:sp>
                <p:nvSpPr>
                  <p:cNvPr id="148" name="矩形 147"/>
                  <p:cNvSpPr/>
                  <p:nvPr/>
                </p:nvSpPr>
                <p:spPr>
                  <a:xfrm>
                    <a:off x="3518871" y="1305014"/>
                    <a:ext cx="242864" cy="246221"/>
                  </a:xfrm>
                  <a:prstGeom prst="rect">
                    <a:avLst/>
                  </a:prstGeom>
                </p:spPr>
                <p:txBody>
                  <a:bodyPr wrap="square">
                    <a:spAutoFit/>
                  </a:bodyPr>
                  <a:lstStyle/>
                  <a:p>
                    <a:r>
                      <a:rPr lang="en-US" altLang="zh-CN" sz="1000" dirty="0" smtClean="0">
                        <a:latin typeface="Times New Roman" panose="02020603050405020304" pitchFamily="18" charset="0"/>
                        <a:cs typeface="Times New Roman" panose="02020603050405020304" pitchFamily="18" charset="0"/>
                      </a:rPr>
                      <a:t>y</a:t>
                    </a:r>
                    <a:endParaRPr lang="zh-CN" altLang="en-US" sz="1000" dirty="0">
                      <a:latin typeface="Times New Roman" panose="02020603050405020304" pitchFamily="18" charset="0"/>
                      <a:cs typeface="Times New Roman" panose="02020603050405020304" pitchFamily="18" charset="0"/>
                    </a:endParaRPr>
                  </a:p>
                </p:txBody>
              </p:sp>
            </p:grpSp>
            <p:sp>
              <p:nvSpPr>
                <p:cNvPr id="140" name="椭圆 139"/>
                <p:cNvSpPr/>
                <p:nvPr/>
              </p:nvSpPr>
              <p:spPr>
                <a:xfrm rot="19054551">
                  <a:off x="8119870" y="2310254"/>
                  <a:ext cx="160971" cy="823482"/>
                </a:xfrm>
                <a:prstGeom prst="ellipse">
                  <a:avLst/>
                </a:prstGeom>
                <a:noFill/>
                <a:ln w="9525" cmpd="sng">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1" name="椭圆 140"/>
                <p:cNvSpPr/>
                <p:nvPr/>
              </p:nvSpPr>
              <p:spPr>
                <a:xfrm rot="13414819">
                  <a:off x="7996238" y="1893855"/>
                  <a:ext cx="417906" cy="823482"/>
                </a:xfrm>
                <a:prstGeom prst="ellipse">
                  <a:avLst/>
                </a:prstGeom>
                <a:noFill/>
                <a:ln w="9525" cmpd="sng">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2" name="椭圆 141"/>
                <p:cNvSpPr/>
                <p:nvPr/>
              </p:nvSpPr>
              <p:spPr>
                <a:xfrm rot="13494602">
                  <a:off x="7433846" y="2229196"/>
                  <a:ext cx="702595" cy="969366"/>
                </a:xfrm>
                <a:prstGeom prst="ellipse">
                  <a:avLst/>
                </a:prstGeom>
                <a:noFill/>
                <a:ln w="9525" cmpd="sng">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3" name="椭圆 142"/>
                <p:cNvSpPr/>
                <p:nvPr/>
              </p:nvSpPr>
              <p:spPr>
                <a:xfrm rot="18689309">
                  <a:off x="7464332" y="1749516"/>
                  <a:ext cx="605444" cy="1096776"/>
                </a:xfrm>
                <a:prstGeom prst="ellipse">
                  <a:avLst/>
                </a:prstGeom>
                <a:noFill/>
                <a:ln w="9525" cmpd="sng">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35" name="直接连接符 134"/>
              <p:cNvCxnSpPr>
                <a:stCxn id="153" idx="5"/>
                <a:endCxn id="157" idx="1"/>
              </p:cNvCxnSpPr>
              <p:nvPr/>
            </p:nvCxnSpPr>
            <p:spPr>
              <a:xfrm>
                <a:off x="5843992" y="4782185"/>
                <a:ext cx="392984" cy="326541"/>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36" name="直接连接符 135"/>
              <p:cNvCxnSpPr>
                <a:stCxn id="155" idx="3"/>
                <a:endCxn id="157" idx="7"/>
              </p:cNvCxnSpPr>
              <p:nvPr/>
            </p:nvCxnSpPr>
            <p:spPr>
              <a:xfrm flipH="1">
                <a:off x="6299838" y="4780650"/>
                <a:ext cx="316179" cy="328076"/>
              </a:xfrm>
              <a:prstGeom prst="line">
                <a:avLst/>
              </a:prstGeom>
              <a:ln w="12700" cmpd="sng">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37" name="直接连接符 136"/>
              <p:cNvCxnSpPr>
                <a:stCxn id="157" idx="5"/>
                <a:endCxn id="156" idx="1"/>
              </p:cNvCxnSpPr>
              <p:nvPr/>
            </p:nvCxnSpPr>
            <p:spPr>
              <a:xfrm>
                <a:off x="6299838" y="5172710"/>
                <a:ext cx="319729" cy="361166"/>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38" name="直接连接符 137"/>
              <p:cNvCxnSpPr>
                <a:stCxn id="157" idx="3"/>
                <a:endCxn id="154" idx="7"/>
              </p:cNvCxnSpPr>
              <p:nvPr/>
            </p:nvCxnSpPr>
            <p:spPr>
              <a:xfrm flipH="1">
                <a:off x="5843992" y="5172710"/>
                <a:ext cx="392984" cy="361166"/>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sp>
          <p:nvSpPr>
            <p:cNvPr id="130" name="TextBox 4"/>
            <p:cNvSpPr txBox="1"/>
            <p:nvPr/>
          </p:nvSpPr>
          <p:spPr>
            <a:xfrm>
              <a:off x="1047433" y="1877312"/>
              <a:ext cx="718892" cy="246221"/>
            </a:xfrm>
            <a:prstGeom prst="rect">
              <a:avLst/>
            </a:prstGeom>
            <a:noFill/>
          </p:spPr>
          <p:txBody>
            <a:bodyPr wrap="square" rtlCol="0">
              <a:spAutoFit/>
            </a:bodyPr>
            <a:lstStyle/>
            <a:p>
              <a:r>
                <a:rPr lang="en-US" altLang="zh-CN" sz="1000" dirty="0" smtClean="0">
                  <a:latin typeface="Times New Roman" panose="02020603050405020304" pitchFamily="18" charset="0"/>
                  <a:ea typeface="宋体" pitchFamily="2" charset="-122"/>
                  <a:cs typeface="Times New Roman" panose="02020603050405020304" pitchFamily="18" charset="0"/>
                </a:rPr>
                <a:t>PZT2</a:t>
              </a:r>
              <a:endParaRPr lang="zh-CN" altLang="en-US" sz="1000" dirty="0">
                <a:latin typeface="Times New Roman" panose="02020603050405020304" pitchFamily="18" charset="0"/>
                <a:ea typeface="宋体" pitchFamily="2" charset="-122"/>
                <a:cs typeface="Times New Roman" panose="02020603050405020304" pitchFamily="18" charset="0"/>
              </a:endParaRPr>
            </a:p>
          </p:txBody>
        </p:sp>
        <p:sp>
          <p:nvSpPr>
            <p:cNvPr id="131" name="TextBox 4"/>
            <p:cNvSpPr txBox="1"/>
            <p:nvPr/>
          </p:nvSpPr>
          <p:spPr>
            <a:xfrm>
              <a:off x="1858231" y="1872149"/>
              <a:ext cx="513791" cy="246221"/>
            </a:xfrm>
            <a:prstGeom prst="rect">
              <a:avLst/>
            </a:prstGeom>
            <a:noFill/>
          </p:spPr>
          <p:txBody>
            <a:bodyPr wrap="square" rtlCol="0">
              <a:spAutoFit/>
            </a:bodyPr>
            <a:lstStyle/>
            <a:p>
              <a:r>
                <a:rPr lang="en-US" altLang="zh-CN" sz="1000" dirty="0">
                  <a:latin typeface="Times New Roman" panose="02020603050405020304" pitchFamily="18" charset="0"/>
                  <a:ea typeface="宋体" pitchFamily="2" charset="-122"/>
                  <a:cs typeface="Times New Roman" panose="02020603050405020304" pitchFamily="18" charset="0"/>
                </a:rPr>
                <a:t>PZT1</a:t>
              </a:r>
              <a:endParaRPr lang="zh-CN" altLang="en-US" sz="1000" dirty="0">
                <a:latin typeface="Times New Roman" panose="02020603050405020304" pitchFamily="18" charset="0"/>
                <a:ea typeface="宋体" pitchFamily="2" charset="-122"/>
                <a:cs typeface="Times New Roman" panose="02020603050405020304" pitchFamily="18" charset="0"/>
              </a:endParaRPr>
            </a:p>
          </p:txBody>
        </p:sp>
        <p:sp>
          <p:nvSpPr>
            <p:cNvPr id="132" name="TextBox 4"/>
            <p:cNvSpPr txBox="1"/>
            <p:nvPr/>
          </p:nvSpPr>
          <p:spPr>
            <a:xfrm>
              <a:off x="1063893" y="2915593"/>
              <a:ext cx="515542" cy="246221"/>
            </a:xfrm>
            <a:prstGeom prst="rect">
              <a:avLst/>
            </a:prstGeom>
            <a:noFill/>
          </p:spPr>
          <p:txBody>
            <a:bodyPr wrap="square" rtlCol="0">
              <a:spAutoFit/>
            </a:bodyPr>
            <a:lstStyle/>
            <a:p>
              <a:r>
                <a:rPr lang="en-US" altLang="zh-CN" sz="1000" dirty="0">
                  <a:latin typeface="Times New Roman" panose="02020603050405020304" pitchFamily="18" charset="0"/>
                  <a:ea typeface="宋体" pitchFamily="2" charset="-122"/>
                  <a:cs typeface="Times New Roman" panose="02020603050405020304" pitchFamily="18" charset="0"/>
                </a:rPr>
                <a:t>PZT3</a:t>
              </a:r>
              <a:endParaRPr lang="zh-CN" altLang="en-US" sz="1000" dirty="0">
                <a:latin typeface="Times New Roman" panose="02020603050405020304" pitchFamily="18" charset="0"/>
                <a:ea typeface="宋体" pitchFamily="2" charset="-122"/>
                <a:cs typeface="Times New Roman" panose="02020603050405020304" pitchFamily="18" charset="0"/>
              </a:endParaRPr>
            </a:p>
          </p:txBody>
        </p:sp>
        <p:sp>
          <p:nvSpPr>
            <p:cNvPr id="133" name="TextBox 4"/>
            <p:cNvSpPr txBox="1"/>
            <p:nvPr/>
          </p:nvSpPr>
          <p:spPr>
            <a:xfrm>
              <a:off x="1931089" y="2915593"/>
              <a:ext cx="475104" cy="246221"/>
            </a:xfrm>
            <a:prstGeom prst="rect">
              <a:avLst/>
            </a:prstGeom>
            <a:noFill/>
          </p:spPr>
          <p:txBody>
            <a:bodyPr wrap="square" rtlCol="0">
              <a:spAutoFit/>
            </a:bodyPr>
            <a:lstStyle/>
            <a:p>
              <a:r>
                <a:rPr lang="en-US" altLang="zh-CN" sz="1000" dirty="0">
                  <a:latin typeface="Times New Roman" panose="02020603050405020304" pitchFamily="18" charset="0"/>
                  <a:ea typeface="宋体" pitchFamily="2" charset="-122"/>
                  <a:cs typeface="Times New Roman" panose="02020603050405020304" pitchFamily="18" charset="0"/>
                </a:rPr>
                <a:t>PZT4</a:t>
              </a:r>
              <a:endParaRPr lang="zh-CN" altLang="en-US" sz="1000" dirty="0">
                <a:latin typeface="Times New Roman" panose="02020603050405020304" pitchFamily="18" charset="0"/>
                <a:ea typeface="宋体" pitchFamily="2" charset="-122"/>
                <a:cs typeface="Times New Roman" panose="02020603050405020304" pitchFamily="18" charset="0"/>
              </a:endParaRPr>
            </a:p>
          </p:txBody>
        </p:sp>
      </p:grpSp>
      <p:grpSp>
        <p:nvGrpSpPr>
          <p:cNvPr id="188" name="组合 187"/>
          <p:cNvGrpSpPr/>
          <p:nvPr/>
        </p:nvGrpSpPr>
        <p:grpSpPr>
          <a:xfrm>
            <a:off x="3471012" y="1130477"/>
            <a:ext cx="2510766" cy="2462489"/>
            <a:chOff x="638817" y="1109136"/>
            <a:chExt cx="2510766" cy="2462489"/>
          </a:xfrm>
        </p:grpSpPr>
        <p:grpSp>
          <p:nvGrpSpPr>
            <p:cNvPr id="189" name="组合 188"/>
            <p:cNvGrpSpPr/>
            <p:nvPr/>
          </p:nvGrpSpPr>
          <p:grpSpPr>
            <a:xfrm>
              <a:off x="638817" y="1109136"/>
              <a:ext cx="2510766" cy="2462489"/>
              <a:chOff x="5179194" y="3758218"/>
              <a:chExt cx="2510766" cy="2462489"/>
            </a:xfrm>
          </p:grpSpPr>
          <p:grpSp>
            <p:nvGrpSpPr>
              <p:cNvPr id="194" name="组合 193"/>
              <p:cNvGrpSpPr/>
              <p:nvPr/>
            </p:nvGrpSpPr>
            <p:grpSpPr>
              <a:xfrm>
                <a:off x="5179194" y="3758218"/>
                <a:ext cx="2510766" cy="2462489"/>
                <a:chOff x="6918541" y="1127570"/>
                <a:chExt cx="2510766" cy="2462489"/>
              </a:xfrm>
            </p:grpSpPr>
            <p:grpSp>
              <p:nvGrpSpPr>
                <p:cNvPr id="199" name="组合 198"/>
                <p:cNvGrpSpPr/>
                <p:nvPr/>
              </p:nvGrpSpPr>
              <p:grpSpPr>
                <a:xfrm>
                  <a:off x="6918541" y="1127570"/>
                  <a:ext cx="2510766" cy="2462489"/>
                  <a:chOff x="2461738" y="1305014"/>
                  <a:chExt cx="2510766" cy="2462489"/>
                </a:xfrm>
              </p:grpSpPr>
              <p:grpSp>
                <p:nvGrpSpPr>
                  <p:cNvPr id="204" name="组合 203"/>
                  <p:cNvGrpSpPr/>
                  <p:nvPr/>
                </p:nvGrpSpPr>
                <p:grpSpPr>
                  <a:xfrm>
                    <a:off x="2461738" y="1606916"/>
                    <a:ext cx="2160588" cy="2160587"/>
                    <a:chOff x="414150" y="1526871"/>
                    <a:chExt cx="2160588" cy="2160587"/>
                  </a:xfrm>
                </p:grpSpPr>
                <p:grpSp>
                  <p:nvGrpSpPr>
                    <p:cNvPr id="209" name="组合 64"/>
                    <p:cNvGrpSpPr>
                      <a:grpSpLocks/>
                    </p:cNvGrpSpPr>
                    <p:nvPr/>
                  </p:nvGrpSpPr>
                  <p:grpSpPr bwMode="auto">
                    <a:xfrm>
                      <a:off x="414150" y="1526871"/>
                      <a:ext cx="2160588" cy="2160587"/>
                      <a:chOff x="969234" y="1354474"/>
                      <a:chExt cx="2880000" cy="2880000"/>
                    </a:xfrm>
                  </p:grpSpPr>
                  <p:sp>
                    <p:nvSpPr>
                      <p:cNvPr id="211" name="矩形 210"/>
                      <p:cNvSpPr/>
                      <p:nvPr/>
                    </p:nvSpPr>
                    <p:spPr>
                      <a:xfrm>
                        <a:off x="969234" y="1354474"/>
                        <a:ext cx="2880000" cy="2880000"/>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dirty="0"/>
                      </a:p>
                    </p:txBody>
                  </p:sp>
                  <p:sp>
                    <p:nvSpPr>
                      <p:cNvPr id="212" name="矩形 211"/>
                      <p:cNvSpPr/>
                      <p:nvPr/>
                    </p:nvSpPr>
                    <p:spPr>
                      <a:xfrm>
                        <a:off x="1813804" y="2269029"/>
                        <a:ext cx="1103699" cy="1103700"/>
                      </a:xfrm>
                      <a:prstGeom prst="rect">
                        <a:avLst/>
                      </a:prstGeom>
                      <a:noFill/>
                      <a:ln w="127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213" name="椭圆 212"/>
                      <p:cNvSpPr/>
                      <p:nvPr/>
                    </p:nvSpPr>
                    <p:spPr>
                      <a:xfrm>
                        <a:off x="1752438" y="2214012"/>
                        <a:ext cx="120616" cy="120618"/>
                      </a:xfrm>
                      <a:prstGeom prst="ellipse">
                        <a:avLst/>
                      </a:prstGeom>
                      <a:solidFill>
                        <a:schemeClr val="tx1">
                          <a:lumMod val="65000"/>
                          <a:lumOff val="35000"/>
                        </a:schemeClr>
                      </a:solidFill>
                      <a:ln>
                        <a:noFill/>
                      </a:ln>
                    </p:spPr>
                    <p:style>
                      <a:lnRef idx="2">
                        <a:schemeClr val="dk1">
                          <a:shade val="50000"/>
                        </a:schemeClr>
                      </a:lnRef>
                      <a:fillRef idx="1">
                        <a:schemeClr val="dk1"/>
                      </a:fillRef>
                      <a:effectRef idx="0">
                        <a:schemeClr val="dk1"/>
                      </a:effectRef>
                      <a:fontRef idx="minor">
                        <a:schemeClr val="lt1"/>
                      </a:fontRef>
                    </p:style>
                    <p:txBody>
                      <a:bodyPr anchor="ctr"/>
                      <a:lstStyle/>
                      <a:p>
                        <a:pPr algn="ctr" eaLnBrk="1" hangingPunct="1">
                          <a:defRPr/>
                        </a:pPr>
                        <a:endParaRPr lang="zh-CN" altLang="en-US"/>
                      </a:p>
                    </p:txBody>
                  </p:sp>
                  <p:sp>
                    <p:nvSpPr>
                      <p:cNvPr id="214" name="椭圆 213"/>
                      <p:cNvSpPr/>
                      <p:nvPr/>
                    </p:nvSpPr>
                    <p:spPr>
                      <a:xfrm>
                        <a:off x="1752438" y="3301594"/>
                        <a:ext cx="120616" cy="118501"/>
                      </a:xfrm>
                      <a:prstGeom prst="ellipse">
                        <a:avLst/>
                      </a:prstGeom>
                      <a:solidFill>
                        <a:schemeClr val="tx1">
                          <a:lumMod val="65000"/>
                          <a:lumOff val="35000"/>
                        </a:schemeClr>
                      </a:solidFill>
                      <a:ln>
                        <a:noFill/>
                      </a:ln>
                    </p:spPr>
                    <p:style>
                      <a:lnRef idx="2">
                        <a:schemeClr val="dk1">
                          <a:shade val="50000"/>
                        </a:schemeClr>
                      </a:lnRef>
                      <a:fillRef idx="1">
                        <a:schemeClr val="dk1"/>
                      </a:fillRef>
                      <a:effectRef idx="0">
                        <a:schemeClr val="dk1"/>
                      </a:effectRef>
                      <a:fontRef idx="minor">
                        <a:schemeClr val="lt1"/>
                      </a:fontRef>
                    </p:style>
                    <p:txBody>
                      <a:bodyPr anchor="ctr"/>
                      <a:lstStyle/>
                      <a:p>
                        <a:pPr algn="ctr" eaLnBrk="1" hangingPunct="1">
                          <a:defRPr/>
                        </a:pPr>
                        <a:endParaRPr lang="zh-CN" altLang="en-US"/>
                      </a:p>
                    </p:txBody>
                  </p:sp>
                  <p:sp>
                    <p:nvSpPr>
                      <p:cNvPr id="215" name="椭圆 214"/>
                      <p:cNvSpPr/>
                      <p:nvPr/>
                    </p:nvSpPr>
                    <p:spPr>
                      <a:xfrm>
                        <a:off x="2866812" y="2211966"/>
                        <a:ext cx="120618" cy="120618"/>
                      </a:xfrm>
                      <a:prstGeom prst="ellipse">
                        <a:avLst/>
                      </a:prstGeom>
                      <a:solidFill>
                        <a:schemeClr val="tx1">
                          <a:lumMod val="65000"/>
                          <a:lumOff val="35000"/>
                        </a:schemeClr>
                      </a:solidFill>
                      <a:ln>
                        <a:noFill/>
                      </a:ln>
                    </p:spPr>
                    <p:style>
                      <a:lnRef idx="2">
                        <a:schemeClr val="dk1">
                          <a:shade val="50000"/>
                        </a:schemeClr>
                      </a:lnRef>
                      <a:fillRef idx="1">
                        <a:schemeClr val="dk1"/>
                      </a:fillRef>
                      <a:effectRef idx="0">
                        <a:schemeClr val="dk1"/>
                      </a:effectRef>
                      <a:fontRef idx="minor">
                        <a:schemeClr val="lt1"/>
                      </a:fontRef>
                    </p:style>
                    <p:txBody>
                      <a:bodyPr anchor="ctr"/>
                      <a:lstStyle/>
                      <a:p>
                        <a:pPr algn="ctr" eaLnBrk="1" hangingPunct="1">
                          <a:defRPr/>
                        </a:pPr>
                        <a:endParaRPr lang="zh-CN" altLang="en-US"/>
                      </a:p>
                    </p:txBody>
                  </p:sp>
                  <p:sp>
                    <p:nvSpPr>
                      <p:cNvPr id="216" name="椭圆 215"/>
                      <p:cNvSpPr/>
                      <p:nvPr/>
                    </p:nvSpPr>
                    <p:spPr>
                      <a:xfrm>
                        <a:off x="2871544" y="3301594"/>
                        <a:ext cx="120618" cy="118501"/>
                      </a:xfrm>
                      <a:prstGeom prst="ellipse">
                        <a:avLst/>
                      </a:prstGeom>
                      <a:solidFill>
                        <a:schemeClr val="tx1">
                          <a:lumMod val="65000"/>
                          <a:lumOff val="35000"/>
                        </a:schemeClr>
                      </a:solidFill>
                      <a:ln>
                        <a:noFill/>
                      </a:ln>
                    </p:spPr>
                    <p:style>
                      <a:lnRef idx="2">
                        <a:schemeClr val="dk1">
                          <a:shade val="50000"/>
                        </a:schemeClr>
                      </a:lnRef>
                      <a:fillRef idx="1">
                        <a:schemeClr val="dk1"/>
                      </a:fillRef>
                      <a:effectRef idx="0">
                        <a:schemeClr val="dk1"/>
                      </a:effectRef>
                      <a:fontRef idx="minor">
                        <a:schemeClr val="lt1"/>
                      </a:fontRef>
                    </p:style>
                    <p:txBody>
                      <a:bodyPr anchor="ctr"/>
                      <a:lstStyle/>
                      <a:p>
                        <a:pPr algn="ctr" eaLnBrk="1" hangingPunct="1">
                          <a:defRPr/>
                        </a:pPr>
                        <a:endParaRPr lang="zh-CN" altLang="en-US"/>
                      </a:p>
                    </p:txBody>
                  </p:sp>
                  <p:sp>
                    <p:nvSpPr>
                      <p:cNvPr id="217" name="椭圆 216"/>
                      <p:cNvSpPr/>
                      <p:nvPr/>
                    </p:nvSpPr>
                    <p:spPr>
                      <a:xfrm>
                        <a:off x="2361872" y="2734571"/>
                        <a:ext cx="118501" cy="120618"/>
                      </a:xfrm>
                      <a:prstGeom prst="ellipse">
                        <a:avLst/>
                      </a:prstGeom>
                      <a:solidFill>
                        <a:schemeClr val="tx1">
                          <a:lumMod val="65000"/>
                          <a:lumOff val="35000"/>
                        </a:schemeClr>
                      </a:solidFill>
                      <a:ln>
                        <a:noFill/>
                      </a:ln>
                    </p:spPr>
                    <p:style>
                      <a:lnRef idx="2">
                        <a:schemeClr val="dk1">
                          <a:shade val="50000"/>
                        </a:schemeClr>
                      </a:lnRef>
                      <a:fillRef idx="1">
                        <a:schemeClr val="dk1"/>
                      </a:fillRef>
                      <a:effectRef idx="0">
                        <a:schemeClr val="dk1"/>
                      </a:effectRef>
                      <a:fontRef idx="minor">
                        <a:schemeClr val="lt1"/>
                      </a:fontRef>
                    </p:style>
                    <p:txBody>
                      <a:bodyPr anchor="ctr"/>
                      <a:lstStyle/>
                      <a:p>
                        <a:pPr algn="ctr" eaLnBrk="1" hangingPunct="1">
                          <a:defRPr/>
                        </a:pPr>
                        <a:endParaRPr lang="zh-CN" altLang="en-US"/>
                      </a:p>
                    </p:txBody>
                  </p:sp>
                </p:grpSp>
                <p:sp>
                  <p:nvSpPr>
                    <p:cNvPr id="210" name="椭圆 209"/>
                    <p:cNvSpPr/>
                    <p:nvPr/>
                  </p:nvSpPr>
                  <p:spPr>
                    <a:xfrm>
                      <a:off x="1703415" y="2652713"/>
                      <a:ext cx="72000" cy="72000"/>
                    </a:xfrm>
                    <a:prstGeom prst="ellipse">
                      <a:avLst/>
                    </a:prstGeom>
                    <a:solidFill>
                      <a:schemeClr val="bg1"/>
                    </a:solidFill>
                    <a:ln w="12700" cmpd="sng">
                      <a:solidFill>
                        <a:schemeClr val="tx1"/>
                      </a:solidFill>
                    </a:ln>
                  </p:spPr>
                  <p:style>
                    <a:lnRef idx="2">
                      <a:schemeClr val="dk1">
                        <a:shade val="50000"/>
                      </a:schemeClr>
                    </a:lnRef>
                    <a:fillRef idx="1">
                      <a:schemeClr val="dk1"/>
                    </a:fillRef>
                    <a:effectRef idx="0">
                      <a:schemeClr val="dk1"/>
                    </a:effectRef>
                    <a:fontRef idx="minor">
                      <a:schemeClr val="lt1"/>
                    </a:fontRef>
                  </p:style>
                  <p:txBody>
                    <a:bodyPr anchor="ctr"/>
                    <a:lstStyle/>
                    <a:p>
                      <a:pPr algn="ctr" eaLnBrk="1" hangingPunct="1">
                        <a:defRPr/>
                      </a:pPr>
                      <a:endParaRPr lang="zh-CN" altLang="en-US"/>
                    </a:p>
                  </p:txBody>
                </p:sp>
              </p:grpSp>
              <p:cxnSp>
                <p:nvCxnSpPr>
                  <p:cNvPr id="205" name="直接箭头连接符 204"/>
                  <p:cNvCxnSpPr/>
                  <p:nvPr/>
                </p:nvCxnSpPr>
                <p:spPr>
                  <a:xfrm>
                    <a:off x="3549263" y="2695348"/>
                    <a:ext cx="1228565"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206" name="直接箭头连接符 205"/>
                  <p:cNvCxnSpPr/>
                  <p:nvPr/>
                </p:nvCxnSpPr>
                <p:spPr>
                  <a:xfrm flipH="1" flipV="1">
                    <a:off x="3549263" y="1461433"/>
                    <a:ext cx="6350" cy="1237154"/>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207" name="矩形 206"/>
                  <p:cNvSpPr/>
                  <p:nvPr/>
                </p:nvSpPr>
                <p:spPr>
                  <a:xfrm>
                    <a:off x="4729640" y="2537699"/>
                    <a:ext cx="242864" cy="246221"/>
                  </a:xfrm>
                  <a:prstGeom prst="rect">
                    <a:avLst/>
                  </a:prstGeom>
                </p:spPr>
                <p:txBody>
                  <a:bodyPr wrap="square">
                    <a:spAutoFit/>
                  </a:bodyPr>
                  <a:lstStyle/>
                  <a:p>
                    <a:r>
                      <a:rPr lang="en-US" altLang="zh-CN" sz="1000" dirty="0" smtClean="0">
                        <a:latin typeface="Times New Roman" panose="02020603050405020304" pitchFamily="18" charset="0"/>
                        <a:cs typeface="Times New Roman" panose="02020603050405020304" pitchFamily="18" charset="0"/>
                      </a:rPr>
                      <a:t>x</a:t>
                    </a:r>
                    <a:endParaRPr lang="zh-CN" altLang="en-US" sz="1000" dirty="0">
                      <a:latin typeface="Times New Roman" panose="02020603050405020304" pitchFamily="18" charset="0"/>
                      <a:cs typeface="Times New Roman" panose="02020603050405020304" pitchFamily="18" charset="0"/>
                    </a:endParaRPr>
                  </a:p>
                </p:txBody>
              </p:sp>
              <p:sp>
                <p:nvSpPr>
                  <p:cNvPr id="208" name="矩形 207"/>
                  <p:cNvSpPr/>
                  <p:nvPr/>
                </p:nvSpPr>
                <p:spPr>
                  <a:xfrm>
                    <a:off x="3518871" y="1305014"/>
                    <a:ext cx="242864" cy="246221"/>
                  </a:xfrm>
                  <a:prstGeom prst="rect">
                    <a:avLst/>
                  </a:prstGeom>
                </p:spPr>
                <p:txBody>
                  <a:bodyPr wrap="square">
                    <a:spAutoFit/>
                  </a:bodyPr>
                  <a:lstStyle/>
                  <a:p>
                    <a:r>
                      <a:rPr lang="en-US" altLang="zh-CN" sz="1000" dirty="0" smtClean="0">
                        <a:latin typeface="Times New Roman" panose="02020603050405020304" pitchFamily="18" charset="0"/>
                        <a:cs typeface="Times New Roman" panose="02020603050405020304" pitchFamily="18" charset="0"/>
                      </a:rPr>
                      <a:t>y</a:t>
                    </a:r>
                    <a:endParaRPr lang="zh-CN" altLang="en-US" sz="1000" dirty="0">
                      <a:latin typeface="Times New Roman" panose="02020603050405020304" pitchFamily="18" charset="0"/>
                      <a:cs typeface="Times New Roman" panose="02020603050405020304" pitchFamily="18" charset="0"/>
                    </a:endParaRPr>
                  </a:p>
                </p:txBody>
              </p:sp>
            </p:grpSp>
            <p:sp>
              <p:nvSpPr>
                <p:cNvPr id="200" name="椭圆 199"/>
                <p:cNvSpPr/>
                <p:nvPr/>
              </p:nvSpPr>
              <p:spPr>
                <a:xfrm rot="19054551">
                  <a:off x="8119870" y="2310254"/>
                  <a:ext cx="160971" cy="823482"/>
                </a:xfrm>
                <a:prstGeom prst="ellipse">
                  <a:avLst/>
                </a:prstGeom>
                <a:noFill/>
                <a:ln w="9525" cmpd="sng">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1" name="椭圆 200"/>
                <p:cNvSpPr/>
                <p:nvPr/>
              </p:nvSpPr>
              <p:spPr>
                <a:xfrm rot="13414819">
                  <a:off x="7996238" y="1893855"/>
                  <a:ext cx="417906" cy="823482"/>
                </a:xfrm>
                <a:prstGeom prst="ellipse">
                  <a:avLst/>
                </a:prstGeom>
                <a:noFill/>
                <a:ln w="9525" cmpd="sng">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2" name="椭圆 201"/>
                <p:cNvSpPr/>
                <p:nvPr/>
              </p:nvSpPr>
              <p:spPr>
                <a:xfrm rot="13494602">
                  <a:off x="7433846" y="2229196"/>
                  <a:ext cx="702595" cy="969366"/>
                </a:xfrm>
                <a:prstGeom prst="ellipse">
                  <a:avLst/>
                </a:prstGeom>
                <a:noFill/>
                <a:ln w="9525" cmpd="sng">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3" name="椭圆 202"/>
                <p:cNvSpPr/>
                <p:nvPr/>
              </p:nvSpPr>
              <p:spPr>
                <a:xfrm rot="18689309">
                  <a:off x="7464332" y="1749516"/>
                  <a:ext cx="605444" cy="1096776"/>
                </a:xfrm>
                <a:prstGeom prst="ellipse">
                  <a:avLst/>
                </a:prstGeom>
                <a:noFill/>
                <a:ln w="9525" cmpd="sng">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95" name="直接连接符 194"/>
              <p:cNvCxnSpPr>
                <a:stCxn id="213" idx="5"/>
                <a:endCxn id="217" idx="1"/>
              </p:cNvCxnSpPr>
              <p:nvPr/>
            </p:nvCxnSpPr>
            <p:spPr>
              <a:xfrm>
                <a:off x="5843992" y="4782185"/>
                <a:ext cx="392984" cy="326541"/>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96" name="直接连接符 195"/>
              <p:cNvCxnSpPr>
                <a:stCxn id="215" idx="3"/>
                <a:endCxn id="217" idx="7"/>
              </p:cNvCxnSpPr>
              <p:nvPr/>
            </p:nvCxnSpPr>
            <p:spPr>
              <a:xfrm flipH="1">
                <a:off x="6299838" y="4780650"/>
                <a:ext cx="316179" cy="328076"/>
              </a:xfrm>
              <a:prstGeom prst="line">
                <a:avLst/>
              </a:prstGeom>
              <a:ln w="12700" cmpd="sng">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97" name="直接连接符 196"/>
              <p:cNvCxnSpPr>
                <a:stCxn id="217" idx="5"/>
                <a:endCxn id="216" idx="1"/>
              </p:cNvCxnSpPr>
              <p:nvPr/>
            </p:nvCxnSpPr>
            <p:spPr>
              <a:xfrm>
                <a:off x="6299838" y="5172710"/>
                <a:ext cx="319729" cy="361166"/>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98" name="直接连接符 197"/>
              <p:cNvCxnSpPr>
                <a:stCxn id="217" idx="3"/>
                <a:endCxn id="214" idx="7"/>
              </p:cNvCxnSpPr>
              <p:nvPr/>
            </p:nvCxnSpPr>
            <p:spPr>
              <a:xfrm flipH="1">
                <a:off x="5843992" y="5172710"/>
                <a:ext cx="392984" cy="361166"/>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sp>
          <p:nvSpPr>
            <p:cNvPr id="190" name="TextBox 4"/>
            <p:cNvSpPr txBox="1"/>
            <p:nvPr/>
          </p:nvSpPr>
          <p:spPr>
            <a:xfrm>
              <a:off x="1047433" y="1877312"/>
              <a:ext cx="718892" cy="246221"/>
            </a:xfrm>
            <a:prstGeom prst="rect">
              <a:avLst/>
            </a:prstGeom>
            <a:noFill/>
          </p:spPr>
          <p:txBody>
            <a:bodyPr wrap="square" rtlCol="0">
              <a:spAutoFit/>
            </a:bodyPr>
            <a:lstStyle/>
            <a:p>
              <a:r>
                <a:rPr lang="en-US" altLang="zh-CN" sz="1000" dirty="0" smtClean="0">
                  <a:latin typeface="Times New Roman" panose="02020603050405020304" pitchFamily="18" charset="0"/>
                  <a:ea typeface="宋体" pitchFamily="2" charset="-122"/>
                  <a:cs typeface="Times New Roman" panose="02020603050405020304" pitchFamily="18" charset="0"/>
                </a:rPr>
                <a:t>PZT2</a:t>
              </a:r>
              <a:endParaRPr lang="zh-CN" altLang="en-US" sz="1000" dirty="0">
                <a:latin typeface="Times New Roman" panose="02020603050405020304" pitchFamily="18" charset="0"/>
                <a:ea typeface="宋体" pitchFamily="2" charset="-122"/>
                <a:cs typeface="Times New Roman" panose="02020603050405020304" pitchFamily="18" charset="0"/>
              </a:endParaRPr>
            </a:p>
          </p:txBody>
        </p:sp>
        <p:sp>
          <p:nvSpPr>
            <p:cNvPr id="191" name="TextBox 4"/>
            <p:cNvSpPr txBox="1"/>
            <p:nvPr/>
          </p:nvSpPr>
          <p:spPr>
            <a:xfrm>
              <a:off x="1858231" y="1872149"/>
              <a:ext cx="513791" cy="246221"/>
            </a:xfrm>
            <a:prstGeom prst="rect">
              <a:avLst/>
            </a:prstGeom>
            <a:noFill/>
          </p:spPr>
          <p:txBody>
            <a:bodyPr wrap="square" rtlCol="0">
              <a:spAutoFit/>
            </a:bodyPr>
            <a:lstStyle/>
            <a:p>
              <a:r>
                <a:rPr lang="en-US" altLang="zh-CN" sz="1000" dirty="0">
                  <a:latin typeface="Times New Roman" panose="02020603050405020304" pitchFamily="18" charset="0"/>
                  <a:ea typeface="宋体" pitchFamily="2" charset="-122"/>
                  <a:cs typeface="Times New Roman" panose="02020603050405020304" pitchFamily="18" charset="0"/>
                </a:rPr>
                <a:t>PZT1</a:t>
              </a:r>
              <a:endParaRPr lang="zh-CN" altLang="en-US" sz="1000" dirty="0">
                <a:latin typeface="Times New Roman" panose="02020603050405020304" pitchFamily="18" charset="0"/>
                <a:ea typeface="宋体" pitchFamily="2" charset="-122"/>
                <a:cs typeface="Times New Roman" panose="02020603050405020304" pitchFamily="18" charset="0"/>
              </a:endParaRPr>
            </a:p>
          </p:txBody>
        </p:sp>
        <p:sp>
          <p:nvSpPr>
            <p:cNvPr id="192" name="TextBox 4"/>
            <p:cNvSpPr txBox="1"/>
            <p:nvPr/>
          </p:nvSpPr>
          <p:spPr>
            <a:xfrm>
              <a:off x="1063893" y="2915593"/>
              <a:ext cx="515542" cy="246221"/>
            </a:xfrm>
            <a:prstGeom prst="rect">
              <a:avLst/>
            </a:prstGeom>
            <a:noFill/>
          </p:spPr>
          <p:txBody>
            <a:bodyPr wrap="square" rtlCol="0">
              <a:spAutoFit/>
            </a:bodyPr>
            <a:lstStyle/>
            <a:p>
              <a:r>
                <a:rPr lang="en-US" altLang="zh-CN" sz="1000" dirty="0">
                  <a:latin typeface="Times New Roman" panose="02020603050405020304" pitchFamily="18" charset="0"/>
                  <a:ea typeface="宋体" pitchFamily="2" charset="-122"/>
                  <a:cs typeface="Times New Roman" panose="02020603050405020304" pitchFamily="18" charset="0"/>
                </a:rPr>
                <a:t>PZT3</a:t>
              </a:r>
              <a:endParaRPr lang="zh-CN" altLang="en-US" sz="1000" dirty="0">
                <a:latin typeface="Times New Roman" panose="02020603050405020304" pitchFamily="18" charset="0"/>
                <a:ea typeface="宋体" pitchFamily="2" charset="-122"/>
                <a:cs typeface="Times New Roman" panose="02020603050405020304" pitchFamily="18" charset="0"/>
              </a:endParaRPr>
            </a:p>
          </p:txBody>
        </p:sp>
        <p:sp>
          <p:nvSpPr>
            <p:cNvPr id="193" name="TextBox 4"/>
            <p:cNvSpPr txBox="1"/>
            <p:nvPr/>
          </p:nvSpPr>
          <p:spPr>
            <a:xfrm>
              <a:off x="1931089" y="2915593"/>
              <a:ext cx="475104" cy="246221"/>
            </a:xfrm>
            <a:prstGeom prst="rect">
              <a:avLst/>
            </a:prstGeom>
            <a:noFill/>
          </p:spPr>
          <p:txBody>
            <a:bodyPr wrap="square" rtlCol="0">
              <a:spAutoFit/>
            </a:bodyPr>
            <a:lstStyle/>
            <a:p>
              <a:r>
                <a:rPr lang="en-US" altLang="zh-CN" sz="1000" dirty="0">
                  <a:latin typeface="Times New Roman" panose="02020603050405020304" pitchFamily="18" charset="0"/>
                  <a:ea typeface="宋体" pitchFamily="2" charset="-122"/>
                  <a:cs typeface="Times New Roman" panose="02020603050405020304" pitchFamily="18" charset="0"/>
                </a:rPr>
                <a:t>PZT4</a:t>
              </a:r>
              <a:endParaRPr lang="zh-CN" altLang="en-US" sz="1000" dirty="0">
                <a:latin typeface="Times New Roman" panose="02020603050405020304" pitchFamily="18" charset="0"/>
                <a:ea typeface="宋体" pitchFamily="2" charset="-122"/>
                <a:cs typeface="Times New Roman" panose="02020603050405020304" pitchFamily="18" charset="0"/>
              </a:endParaRPr>
            </a:p>
          </p:txBody>
        </p:sp>
      </p:grpSp>
      <p:sp>
        <p:nvSpPr>
          <p:cNvPr id="218" name="椭圆 217"/>
          <p:cNvSpPr/>
          <p:nvPr/>
        </p:nvSpPr>
        <p:spPr>
          <a:xfrm>
            <a:off x="4818918" y="2027989"/>
            <a:ext cx="219351" cy="969366"/>
          </a:xfrm>
          <a:prstGeom prst="ellipse">
            <a:avLst/>
          </a:prstGeom>
          <a:noFill/>
          <a:ln w="9525" cmpd="sng">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nvGrpSpPr>
          <p:cNvPr id="253" name="组合 252"/>
          <p:cNvGrpSpPr/>
          <p:nvPr/>
        </p:nvGrpSpPr>
        <p:grpSpPr>
          <a:xfrm>
            <a:off x="6518782" y="1131917"/>
            <a:ext cx="2510766" cy="2462489"/>
            <a:chOff x="249619" y="3774823"/>
            <a:chExt cx="2510766" cy="2462489"/>
          </a:xfrm>
        </p:grpSpPr>
        <p:grpSp>
          <p:nvGrpSpPr>
            <p:cNvPr id="254" name="组合 253"/>
            <p:cNvGrpSpPr/>
            <p:nvPr/>
          </p:nvGrpSpPr>
          <p:grpSpPr>
            <a:xfrm>
              <a:off x="249619" y="3774823"/>
              <a:ext cx="2510766" cy="2462489"/>
              <a:chOff x="255384" y="1130477"/>
              <a:chExt cx="2510766" cy="2462489"/>
            </a:xfrm>
          </p:grpSpPr>
          <p:grpSp>
            <p:nvGrpSpPr>
              <p:cNvPr id="256" name="组合 255"/>
              <p:cNvGrpSpPr/>
              <p:nvPr/>
            </p:nvGrpSpPr>
            <p:grpSpPr>
              <a:xfrm>
                <a:off x="255384" y="1130477"/>
                <a:ext cx="2510766" cy="2462489"/>
                <a:chOff x="638817" y="1109136"/>
                <a:chExt cx="2510766" cy="2462489"/>
              </a:xfrm>
            </p:grpSpPr>
            <p:grpSp>
              <p:nvGrpSpPr>
                <p:cNvPr id="262" name="组合 261"/>
                <p:cNvGrpSpPr/>
                <p:nvPr/>
              </p:nvGrpSpPr>
              <p:grpSpPr>
                <a:xfrm>
                  <a:off x="638817" y="1109136"/>
                  <a:ext cx="2510766" cy="2462489"/>
                  <a:chOff x="5179194" y="3758218"/>
                  <a:chExt cx="2510766" cy="2462489"/>
                </a:xfrm>
              </p:grpSpPr>
              <p:grpSp>
                <p:nvGrpSpPr>
                  <p:cNvPr id="267" name="组合 266"/>
                  <p:cNvGrpSpPr/>
                  <p:nvPr/>
                </p:nvGrpSpPr>
                <p:grpSpPr>
                  <a:xfrm>
                    <a:off x="5179194" y="3758218"/>
                    <a:ext cx="2510766" cy="2462489"/>
                    <a:chOff x="6918541" y="1127570"/>
                    <a:chExt cx="2510766" cy="2462489"/>
                  </a:xfrm>
                </p:grpSpPr>
                <p:grpSp>
                  <p:nvGrpSpPr>
                    <p:cNvPr id="272" name="组合 271"/>
                    <p:cNvGrpSpPr/>
                    <p:nvPr/>
                  </p:nvGrpSpPr>
                  <p:grpSpPr>
                    <a:xfrm>
                      <a:off x="6918541" y="1127570"/>
                      <a:ext cx="2510766" cy="2462489"/>
                      <a:chOff x="2461738" y="1305014"/>
                      <a:chExt cx="2510766" cy="2462489"/>
                    </a:xfrm>
                  </p:grpSpPr>
                  <p:grpSp>
                    <p:nvGrpSpPr>
                      <p:cNvPr id="275" name="组合 274"/>
                      <p:cNvGrpSpPr/>
                      <p:nvPr/>
                    </p:nvGrpSpPr>
                    <p:grpSpPr>
                      <a:xfrm>
                        <a:off x="2461738" y="1606916"/>
                        <a:ext cx="2160588" cy="2160587"/>
                        <a:chOff x="414150" y="1526871"/>
                        <a:chExt cx="2160588" cy="2160587"/>
                      </a:xfrm>
                    </p:grpSpPr>
                    <p:grpSp>
                      <p:nvGrpSpPr>
                        <p:cNvPr id="280" name="组合 64"/>
                        <p:cNvGrpSpPr>
                          <a:grpSpLocks/>
                        </p:cNvGrpSpPr>
                        <p:nvPr/>
                      </p:nvGrpSpPr>
                      <p:grpSpPr bwMode="auto">
                        <a:xfrm>
                          <a:off x="414150" y="1526871"/>
                          <a:ext cx="2160588" cy="2160587"/>
                          <a:chOff x="969234" y="1354474"/>
                          <a:chExt cx="2880000" cy="2880000"/>
                        </a:xfrm>
                      </p:grpSpPr>
                      <p:sp>
                        <p:nvSpPr>
                          <p:cNvPr id="282" name="矩形 281"/>
                          <p:cNvSpPr/>
                          <p:nvPr/>
                        </p:nvSpPr>
                        <p:spPr>
                          <a:xfrm>
                            <a:off x="969234" y="1354474"/>
                            <a:ext cx="2880000" cy="2880000"/>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dirty="0"/>
                          </a:p>
                        </p:txBody>
                      </p:sp>
                      <p:sp>
                        <p:nvSpPr>
                          <p:cNvPr id="283" name="矩形 282"/>
                          <p:cNvSpPr/>
                          <p:nvPr/>
                        </p:nvSpPr>
                        <p:spPr>
                          <a:xfrm>
                            <a:off x="1813804" y="2269029"/>
                            <a:ext cx="1103699" cy="1103700"/>
                          </a:xfrm>
                          <a:prstGeom prst="rect">
                            <a:avLst/>
                          </a:prstGeom>
                          <a:noFill/>
                          <a:ln w="127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284" name="椭圆 283"/>
                          <p:cNvSpPr/>
                          <p:nvPr/>
                        </p:nvSpPr>
                        <p:spPr>
                          <a:xfrm>
                            <a:off x="1752438" y="2214012"/>
                            <a:ext cx="120616" cy="120618"/>
                          </a:xfrm>
                          <a:prstGeom prst="ellipse">
                            <a:avLst/>
                          </a:prstGeom>
                          <a:solidFill>
                            <a:schemeClr val="tx1">
                              <a:lumMod val="65000"/>
                              <a:lumOff val="35000"/>
                            </a:schemeClr>
                          </a:solidFill>
                          <a:ln>
                            <a:noFill/>
                          </a:ln>
                        </p:spPr>
                        <p:style>
                          <a:lnRef idx="2">
                            <a:schemeClr val="dk1">
                              <a:shade val="50000"/>
                            </a:schemeClr>
                          </a:lnRef>
                          <a:fillRef idx="1">
                            <a:schemeClr val="dk1"/>
                          </a:fillRef>
                          <a:effectRef idx="0">
                            <a:schemeClr val="dk1"/>
                          </a:effectRef>
                          <a:fontRef idx="minor">
                            <a:schemeClr val="lt1"/>
                          </a:fontRef>
                        </p:style>
                        <p:txBody>
                          <a:bodyPr anchor="ctr"/>
                          <a:lstStyle/>
                          <a:p>
                            <a:pPr algn="ctr" eaLnBrk="1" hangingPunct="1">
                              <a:defRPr/>
                            </a:pPr>
                            <a:endParaRPr lang="zh-CN" altLang="en-US"/>
                          </a:p>
                        </p:txBody>
                      </p:sp>
                      <p:sp>
                        <p:nvSpPr>
                          <p:cNvPr id="285" name="椭圆 284"/>
                          <p:cNvSpPr/>
                          <p:nvPr/>
                        </p:nvSpPr>
                        <p:spPr>
                          <a:xfrm>
                            <a:off x="1752438" y="3301594"/>
                            <a:ext cx="120616" cy="118501"/>
                          </a:xfrm>
                          <a:prstGeom prst="ellipse">
                            <a:avLst/>
                          </a:prstGeom>
                          <a:solidFill>
                            <a:schemeClr val="tx1">
                              <a:lumMod val="65000"/>
                              <a:lumOff val="35000"/>
                            </a:schemeClr>
                          </a:solidFill>
                          <a:ln>
                            <a:noFill/>
                          </a:ln>
                        </p:spPr>
                        <p:style>
                          <a:lnRef idx="2">
                            <a:schemeClr val="dk1">
                              <a:shade val="50000"/>
                            </a:schemeClr>
                          </a:lnRef>
                          <a:fillRef idx="1">
                            <a:schemeClr val="dk1"/>
                          </a:fillRef>
                          <a:effectRef idx="0">
                            <a:schemeClr val="dk1"/>
                          </a:effectRef>
                          <a:fontRef idx="minor">
                            <a:schemeClr val="lt1"/>
                          </a:fontRef>
                        </p:style>
                        <p:txBody>
                          <a:bodyPr anchor="ctr"/>
                          <a:lstStyle/>
                          <a:p>
                            <a:pPr algn="ctr" eaLnBrk="1" hangingPunct="1">
                              <a:defRPr/>
                            </a:pPr>
                            <a:endParaRPr lang="zh-CN" altLang="en-US"/>
                          </a:p>
                        </p:txBody>
                      </p:sp>
                      <p:sp>
                        <p:nvSpPr>
                          <p:cNvPr id="286" name="椭圆 285"/>
                          <p:cNvSpPr/>
                          <p:nvPr/>
                        </p:nvSpPr>
                        <p:spPr>
                          <a:xfrm>
                            <a:off x="2866812" y="2211966"/>
                            <a:ext cx="120618" cy="120618"/>
                          </a:xfrm>
                          <a:prstGeom prst="ellipse">
                            <a:avLst/>
                          </a:prstGeom>
                          <a:solidFill>
                            <a:schemeClr val="tx1">
                              <a:lumMod val="65000"/>
                              <a:lumOff val="35000"/>
                            </a:schemeClr>
                          </a:solidFill>
                          <a:ln>
                            <a:noFill/>
                          </a:ln>
                        </p:spPr>
                        <p:style>
                          <a:lnRef idx="2">
                            <a:schemeClr val="dk1">
                              <a:shade val="50000"/>
                            </a:schemeClr>
                          </a:lnRef>
                          <a:fillRef idx="1">
                            <a:schemeClr val="dk1"/>
                          </a:fillRef>
                          <a:effectRef idx="0">
                            <a:schemeClr val="dk1"/>
                          </a:effectRef>
                          <a:fontRef idx="minor">
                            <a:schemeClr val="lt1"/>
                          </a:fontRef>
                        </p:style>
                        <p:txBody>
                          <a:bodyPr anchor="ctr"/>
                          <a:lstStyle/>
                          <a:p>
                            <a:pPr algn="ctr" eaLnBrk="1" hangingPunct="1">
                              <a:defRPr/>
                            </a:pPr>
                            <a:endParaRPr lang="zh-CN" altLang="en-US"/>
                          </a:p>
                        </p:txBody>
                      </p:sp>
                      <p:sp>
                        <p:nvSpPr>
                          <p:cNvPr id="287" name="椭圆 286"/>
                          <p:cNvSpPr/>
                          <p:nvPr/>
                        </p:nvSpPr>
                        <p:spPr>
                          <a:xfrm>
                            <a:off x="2871544" y="3301594"/>
                            <a:ext cx="120618" cy="118501"/>
                          </a:xfrm>
                          <a:prstGeom prst="ellipse">
                            <a:avLst/>
                          </a:prstGeom>
                          <a:solidFill>
                            <a:schemeClr val="tx1">
                              <a:lumMod val="65000"/>
                              <a:lumOff val="35000"/>
                            </a:schemeClr>
                          </a:solidFill>
                          <a:ln>
                            <a:noFill/>
                          </a:ln>
                        </p:spPr>
                        <p:style>
                          <a:lnRef idx="2">
                            <a:schemeClr val="dk1">
                              <a:shade val="50000"/>
                            </a:schemeClr>
                          </a:lnRef>
                          <a:fillRef idx="1">
                            <a:schemeClr val="dk1"/>
                          </a:fillRef>
                          <a:effectRef idx="0">
                            <a:schemeClr val="dk1"/>
                          </a:effectRef>
                          <a:fontRef idx="minor">
                            <a:schemeClr val="lt1"/>
                          </a:fontRef>
                        </p:style>
                        <p:txBody>
                          <a:bodyPr anchor="ctr"/>
                          <a:lstStyle/>
                          <a:p>
                            <a:pPr algn="ctr" eaLnBrk="1" hangingPunct="1">
                              <a:defRPr/>
                            </a:pPr>
                            <a:endParaRPr lang="zh-CN" altLang="en-US"/>
                          </a:p>
                        </p:txBody>
                      </p:sp>
                      <p:sp>
                        <p:nvSpPr>
                          <p:cNvPr id="288" name="椭圆 287"/>
                          <p:cNvSpPr/>
                          <p:nvPr/>
                        </p:nvSpPr>
                        <p:spPr>
                          <a:xfrm>
                            <a:off x="2361872" y="2734571"/>
                            <a:ext cx="118501" cy="120618"/>
                          </a:xfrm>
                          <a:prstGeom prst="ellipse">
                            <a:avLst/>
                          </a:prstGeom>
                          <a:solidFill>
                            <a:schemeClr val="tx1">
                              <a:lumMod val="65000"/>
                              <a:lumOff val="35000"/>
                            </a:schemeClr>
                          </a:solidFill>
                          <a:ln>
                            <a:noFill/>
                          </a:ln>
                        </p:spPr>
                        <p:style>
                          <a:lnRef idx="2">
                            <a:schemeClr val="dk1">
                              <a:shade val="50000"/>
                            </a:schemeClr>
                          </a:lnRef>
                          <a:fillRef idx="1">
                            <a:schemeClr val="dk1"/>
                          </a:fillRef>
                          <a:effectRef idx="0">
                            <a:schemeClr val="dk1"/>
                          </a:effectRef>
                          <a:fontRef idx="minor">
                            <a:schemeClr val="lt1"/>
                          </a:fontRef>
                        </p:style>
                        <p:txBody>
                          <a:bodyPr anchor="ctr"/>
                          <a:lstStyle/>
                          <a:p>
                            <a:pPr algn="ctr" eaLnBrk="1" hangingPunct="1">
                              <a:defRPr/>
                            </a:pPr>
                            <a:endParaRPr lang="zh-CN" altLang="en-US"/>
                          </a:p>
                        </p:txBody>
                      </p:sp>
                    </p:grpSp>
                    <p:sp>
                      <p:nvSpPr>
                        <p:cNvPr id="281" name="椭圆 280"/>
                        <p:cNvSpPr/>
                        <p:nvPr/>
                      </p:nvSpPr>
                      <p:spPr>
                        <a:xfrm>
                          <a:off x="1703415" y="2652713"/>
                          <a:ext cx="72000" cy="72000"/>
                        </a:xfrm>
                        <a:prstGeom prst="ellipse">
                          <a:avLst/>
                        </a:prstGeom>
                        <a:solidFill>
                          <a:schemeClr val="bg1"/>
                        </a:solidFill>
                        <a:ln w="12700" cmpd="sng">
                          <a:solidFill>
                            <a:schemeClr val="tx1"/>
                          </a:solidFill>
                        </a:ln>
                      </p:spPr>
                      <p:style>
                        <a:lnRef idx="2">
                          <a:schemeClr val="dk1">
                            <a:shade val="50000"/>
                          </a:schemeClr>
                        </a:lnRef>
                        <a:fillRef idx="1">
                          <a:schemeClr val="dk1"/>
                        </a:fillRef>
                        <a:effectRef idx="0">
                          <a:schemeClr val="dk1"/>
                        </a:effectRef>
                        <a:fontRef idx="minor">
                          <a:schemeClr val="lt1"/>
                        </a:fontRef>
                      </p:style>
                      <p:txBody>
                        <a:bodyPr anchor="ctr"/>
                        <a:lstStyle/>
                        <a:p>
                          <a:pPr algn="ctr" eaLnBrk="1" hangingPunct="1">
                            <a:defRPr/>
                          </a:pPr>
                          <a:endParaRPr lang="zh-CN" altLang="en-US"/>
                        </a:p>
                      </p:txBody>
                    </p:sp>
                  </p:grpSp>
                  <p:cxnSp>
                    <p:nvCxnSpPr>
                      <p:cNvPr id="276" name="直接箭头连接符 275"/>
                      <p:cNvCxnSpPr/>
                      <p:nvPr/>
                    </p:nvCxnSpPr>
                    <p:spPr>
                      <a:xfrm>
                        <a:off x="3549263" y="2695348"/>
                        <a:ext cx="1228565"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277" name="直接箭头连接符 276"/>
                      <p:cNvCxnSpPr/>
                      <p:nvPr/>
                    </p:nvCxnSpPr>
                    <p:spPr>
                      <a:xfrm flipH="1" flipV="1">
                        <a:off x="3549263" y="1461433"/>
                        <a:ext cx="6350" cy="1237154"/>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278" name="矩形 277"/>
                      <p:cNvSpPr/>
                      <p:nvPr/>
                    </p:nvSpPr>
                    <p:spPr>
                      <a:xfrm>
                        <a:off x="4729640" y="2537699"/>
                        <a:ext cx="242864" cy="246221"/>
                      </a:xfrm>
                      <a:prstGeom prst="rect">
                        <a:avLst/>
                      </a:prstGeom>
                    </p:spPr>
                    <p:txBody>
                      <a:bodyPr wrap="square">
                        <a:spAutoFit/>
                      </a:bodyPr>
                      <a:lstStyle/>
                      <a:p>
                        <a:r>
                          <a:rPr lang="en-US" altLang="zh-CN" sz="1000" dirty="0" smtClean="0">
                            <a:latin typeface="Times New Roman" panose="02020603050405020304" pitchFamily="18" charset="0"/>
                            <a:cs typeface="Times New Roman" panose="02020603050405020304" pitchFamily="18" charset="0"/>
                          </a:rPr>
                          <a:t>x</a:t>
                        </a:r>
                        <a:endParaRPr lang="zh-CN" altLang="en-US" sz="1000" dirty="0">
                          <a:latin typeface="Times New Roman" panose="02020603050405020304" pitchFamily="18" charset="0"/>
                          <a:cs typeface="Times New Roman" panose="02020603050405020304" pitchFamily="18" charset="0"/>
                        </a:endParaRPr>
                      </a:p>
                    </p:txBody>
                  </p:sp>
                  <p:sp>
                    <p:nvSpPr>
                      <p:cNvPr id="279" name="矩形 278"/>
                      <p:cNvSpPr/>
                      <p:nvPr/>
                    </p:nvSpPr>
                    <p:spPr>
                      <a:xfrm>
                        <a:off x="3518871" y="1305014"/>
                        <a:ext cx="242864" cy="246221"/>
                      </a:xfrm>
                      <a:prstGeom prst="rect">
                        <a:avLst/>
                      </a:prstGeom>
                    </p:spPr>
                    <p:txBody>
                      <a:bodyPr wrap="square">
                        <a:spAutoFit/>
                      </a:bodyPr>
                      <a:lstStyle/>
                      <a:p>
                        <a:r>
                          <a:rPr lang="en-US" altLang="zh-CN" sz="1000" dirty="0" smtClean="0">
                            <a:latin typeface="Times New Roman" panose="02020603050405020304" pitchFamily="18" charset="0"/>
                            <a:cs typeface="Times New Roman" panose="02020603050405020304" pitchFamily="18" charset="0"/>
                          </a:rPr>
                          <a:t>y</a:t>
                        </a:r>
                        <a:endParaRPr lang="zh-CN" altLang="en-US" sz="1000" dirty="0">
                          <a:latin typeface="Times New Roman" panose="02020603050405020304" pitchFamily="18" charset="0"/>
                          <a:cs typeface="Times New Roman" panose="02020603050405020304" pitchFamily="18" charset="0"/>
                        </a:endParaRPr>
                      </a:p>
                    </p:txBody>
                  </p:sp>
                </p:grpSp>
                <p:sp>
                  <p:nvSpPr>
                    <p:cNvPr id="273" name="椭圆 272"/>
                    <p:cNvSpPr/>
                    <p:nvPr/>
                  </p:nvSpPr>
                  <p:spPr>
                    <a:xfrm rot="19054551">
                      <a:off x="8119870" y="2310254"/>
                      <a:ext cx="160971" cy="823482"/>
                    </a:xfrm>
                    <a:prstGeom prst="ellipse">
                      <a:avLst/>
                    </a:prstGeom>
                    <a:noFill/>
                    <a:ln w="9525" cmpd="sng">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4" name="椭圆 273"/>
                    <p:cNvSpPr/>
                    <p:nvPr/>
                  </p:nvSpPr>
                  <p:spPr>
                    <a:xfrm rot="13414819">
                      <a:off x="7996238" y="1893855"/>
                      <a:ext cx="417906" cy="823482"/>
                    </a:xfrm>
                    <a:prstGeom prst="ellipse">
                      <a:avLst/>
                    </a:prstGeom>
                    <a:noFill/>
                    <a:ln w="9525" cmpd="sng">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268" name="直接连接符 267"/>
                  <p:cNvCxnSpPr>
                    <a:stCxn id="284" idx="5"/>
                    <a:endCxn id="288" idx="1"/>
                  </p:cNvCxnSpPr>
                  <p:nvPr/>
                </p:nvCxnSpPr>
                <p:spPr>
                  <a:xfrm>
                    <a:off x="5843992" y="4782185"/>
                    <a:ext cx="392984" cy="326541"/>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69" name="直接连接符 268"/>
                  <p:cNvCxnSpPr>
                    <a:stCxn id="286" idx="3"/>
                    <a:endCxn id="288" idx="7"/>
                  </p:cNvCxnSpPr>
                  <p:nvPr/>
                </p:nvCxnSpPr>
                <p:spPr>
                  <a:xfrm flipH="1">
                    <a:off x="6299838" y="4780650"/>
                    <a:ext cx="316179" cy="328076"/>
                  </a:xfrm>
                  <a:prstGeom prst="line">
                    <a:avLst/>
                  </a:prstGeom>
                  <a:ln w="12700" cmpd="sng">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70" name="直接连接符 269"/>
                  <p:cNvCxnSpPr>
                    <a:stCxn id="288" idx="5"/>
                    <a:endCxn id="287" idx="1"/>
                  </p:cNvCxnSpPr>
                  <p:nvPr/>
                </p:nvCxnSpPr>
                <p:spPr>
                  <a:xfrm>
                    <a:off x="6299838" y="5172710"/>
                    <a:ext cx="319729" cy="361166"/>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71" name="直接连接符 270"/>
                  <p:cNvCxnSpPr>
                    <a:stCxn id="288" idx="3"/>
                    <a:endCxn id="285" idx="7"/>
                  </p:cNvCxnSpPr>
                  <p:nvPr/>
                </p:nvCxnSpPr>
                <p:spPr>
                  <a:xfrm flipH="1">
                    <a:off x="5843992" y="5172710"/>
                    <a:ext cx="392984" cy="361166"/>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sp>
              <p:nvSpPr>
                <p:cNvPr id="263" name="TextBox 4"/>
                <p:cNvSpPr txBox="1"/>
                <p:nvPr/>
              </p:nvSpPr>
              <p:spPr>
                <a:xfrm>
                  <a:off x="1047433" y="1877312"/>
                  <a:ext cx="718892" cy="246221"/>
                </a:xfrm>
                <a:prstGeom prst="rect">
                  <a:avLst/>
                </a:prstGeom>
                <a:noFill/>
              </p:spPr>
              <p:txBody>
                <a:bodyPr wrap="square" rtlCol="0">
                  <a:spAutoFit/>
                </a:bodyPr>
                <a:lstStyle/>
                <a:p>
                  <a:r>
                    <a:rPr lang="en-US" altLang="zh-CN" sz="1000" dirty="0" smtClean="0">
                      <a:latin typeface="Times New Roman" panose="02020603050405020304" pitchFamily="18" charset="0"/>
                      <a:ea typeface="宋体" pitchFamily="2" charset="-122"/>
                      <a:cs typeface="Times New Roman" panose="02020603050405020304" pitchFamily="18" charset="0"/>
                    </a:rPr>
                    <a:t>PZT2</a:t>
                  </a:r>
                  <a:endParaRPr lang="zh-CN" altLang="en-US" sz="1000" dirty="0">
                    <a:latin typeface="Times New Roman" panose="02020603050405020304" pitchFamily="18" charset="0"/>
                    <a:ea typeface="宋体" pitchFamily="2" charset="-122"/>
                    <a:cs typeface="Times New Roman" panose="02020603050405020304" pitchFamily="18" charset="0"/>
                  </a:endParaRPr>
                </a:p>
              </p:txBody>
            </p:sp>
            <p:sp>
              <p:nvSpPr>
                <p:cNvPr id="264" name="TextBox 4"/>
                <p:cNvSpPr txBox="1"/>
                <p:nvPr/>
              </p:nvSpPr>
              <p:spPr>
                <a:xfrm>
                  <a:off x="1858231" y="1872149"/>
                  <a:ext cx="488724" cy="246221"/>
                </a:xfrm>
                <a:prstGeom prst="rect">
                  <a:avLst/>
                </a:prstGeom>
                <a:noFill/>
              </p:spPr>
              <p:txBody>
                <a:bodyPr wrap="square" rtlCol="0">
                  <a:spAutoFit/>
                </a:bodyPr>
                <a:lstStyle/>
                <a:p>
                  <a:r>
                    <a:rPr lang="en-US" altLang="zh-CN" sz="1000" dirty="0">
                      <a:latin typeface="Times New Roman" panose="02020603050405020304" pitchFamily="18" charset="0"/>
                      <a:ea typeface="宋体" pitchFamily="2" charset="-122"/>
                      <a:cs typeface="Times New Roman" panose="02020603050405020304" pitchFamily="18" charset="0"/>
                    </a:rPr>
                    <a:t>PZT1</a:t>
                  </a:r>
                  <a:endParaRPr lang="zh-CN" altLang="en-US" sz="1000" dirty="0">
                    <a:latin typeface="Times New Roman" panose="02020603050405020304" pitchFamily="18" charset="0"/>
                    <a:ea typeface="宋体" pitchFamily="2" charset="-122"/>
                    <a:cs typeface="Times New Roman" panose="02020603050405020304" pitchFamily="18" charset="0"/>
                  </a:endParaRPr>
                </a:p>
              </p:txBody>
            </p:sp>
            <p:sp>
              <p:nvSpPr>
                <p:cNvPr id="265" name="TextBox 4"/>
                <p:cNvSpPr txBox="1"/>
                <p:nvPr/>
              </p:nvSpPr>
              <p:spPr>
                <a:xfrm>
                  <a:off x="1063893" y="2915593"/>
                  <a:ext cx="506306" cy="246221"/>
                </a:xfrm>
                <a:prstGeom prst="rect">
                  <a:avLst/>
                </a:prstGeom>
                <a:noFill/>
              </p:spPr>
              <p:txBody>
                <a:bodyPr wrap="square" rtlCol="0">
                  <a:spAutoFit/>
                </a:bodyPr>
                <a:lstStyle/>
                <a:p>
                  <a:r>
                    <a:rPr lang="en-US" altLang="zh-CN" sz="1000" dirty="0">
                      <a:latin typeface="Times New Roman" panose="02020603050405020304" pitchFamily="18" charset="0"/>
                      <a:ea typeface="宋体" pitchFamily="2" charset="-122"/>
                      <a:cs typeface="Times New Roman" panose="02020603050405020304" pitchFamily="18" charset="0"/>
                    </a:rPr>
                    <a:t>PZT3</a:t>
                  </a:r>
                  <a:endParaRPr lang="zh-CN" altLang="en-US" sz="1000" dirty="0">
                    <a:latin typeface="Times New Roman" panose="02020603050405020304" pitchFamily="18" charset="0"/>
                    <a:ea typeface="宋体" pitchFamily="2" charset="-122"/>
                    <a:cs typeface="Times New Roman" panose="02020603050405020304" pitchFamily="18" charset="0"/>
                  </a:endParaRPr>
                </a:p>
              </p:txBody>
            </p:sp>
            <p:sp>
              <p:nvSpPr>
                <p:cNvPr id="266" name="TextBox 4"/>
                <p:cNvSpPr txBox="1"/>
                <p:nvPr/>
              </p:nvSpPr>
              <p:spPr>
                <a:xfrm>
                  <a:off x="1931089" y="2915593"/>
                  <a:ext cx="548281" cy="246221"/>
                </a:xfrm>
                <a:prstGeom prst="rect">
                  <a:avLst/>
                </a:prstGeom>
                <a:noFill/>
              </p:spPr>
              <p:txBody>
                <a:bodyPr wrap="square" rtlCol="0">
                  <a:spAutoFit/>
                </a:bodyPr>
                <a:lstStyle/>
                <a:p>
                  <a:r>
                    <a:rPr lang="en-US" altLang="zh-CN" sz="1000" dirty="0">
                      <a:latin typeface="Times New Roman" panose="02020603050405020304" pitchFamily="18" charset="0"/>
                      <a:ea typeface="宋体" pitchFamily="2" charset="-122"/>
                      <a:cs typeface="Times New Roman" panose="02020603050405020304" pitchFamily="18" charset="0"/>
                    </a:rPr>
                    <a:t>PZT4</a:t>
                  </a:r>
                  <a:endParaRPr lang="zh-CN" altLang="en-US" sz="1000" dirty="0">
                    <a:latin typeface="Times New Roman" panose="02020603050405020304" pitchFamily="18" charset="0"/>
                    <a:ea typeface="宋体" pitchFamily="2" charset="-122"/>
                    <a:cs typeface="Times New Roman" panose="02020603050405020304" pitchFamily="18" charset="0"/>
                  </a:endParaRPr>
                </a:p>
              </p:txBody>
            </p:sp>
          </p:grpSp>
          <p:sp>
            <p:nvSpPr>
              <p:cNvPr id="257" name="TextBox 4"/>
              <p:cNvSpPr txBox="1"/>
              <p:nvPr/>
            </p:nvSpPr>
            <p:spPr>
              <a:xfrm>
                <a:off x="1101388" y="2521747"/>
                <a:ext cx="718892" cy="246221"/>
              </a:xfrm>
              <a:prstGeom prst="rect">
                <a:avLst/>
              </a:prstGeom>
              <a:noFill/>
            </p:spPr>
            <p:txBody>
              <a:bodyPr wrap="square" rtlCol="0">
                <a:spAutoFit/>
              </a:bodyPr>
              <a:lstStyle/>
              <a:p>
                <a:r>
                  <a:rPr lang="en-US" altLang="zh-CN" sz="1000" dirty="0">
                    <a:latin typeface="Times New Roman" panose="02020603050405020304" pitchFamily="18" charset="0"/>
                    <a:ea typeface="宋体" pitchFamily="2" charset="-122"/>
                    <a:cs typeface="Times New Roman" panose="02020603050405020304" pitchFamily="18" charset="0"/>
                  </a:rPr>
                  <a:t>PZT0</a:t>
                </a:r>
                <a:endParaRPr lang="zh-CN" altLang="en-US" sz="1000" dirty="0">
                  <a:latin typeface="Times New Roman" panose="02020603050405020304" pitchFamily="18" charset="0"/>
                  <a:ea typeface="宋体" pitchFamily="2" charset="-122"/>
                  <a:cs typeface="Times New Roman" panose="02020603050405020304" pitchFamily="18" charset="0"/>
                </a:endParaRPr>
              </a:p>
            </p:txBody>
          </p:sp>
        </p:grpSp>
        <p:sp>
          <p:nvSpPr>
            <p:cNvPr id="255" name="椭圆 254"/>
            <p:cNvSpPr/>
            <p:nvPr/>
          </p:nvSpPr>
          <p:spPr>
            <a:xfrm>
              <a:off x="1608418" y="4656996"/>
              <a:ext cx="219351" cy="969366"/>
            </a:xfrm>
            <a:prstGeom prst="ellipse">
              <a:avLst/>
            </a:prstGeom>
            <a:noFill/>
            <a:ln w="9525" cmpd="sng">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89" name="下箭头 288"/>
          <p:cNvSpPr/>
          <p:nvPr/>
        </p:nvSpPr>
        <p:spPr>
          <a:xfrm rot="16200000">
            <a:off x="3044968" y="2412799"/>
            <a:ext cx="242916" cy="216024"/>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0" name="下箭头 289"/>
          <p:cNvSpPr/>
          <p:nvPr/>
        </p:nvSpPr>
        <p:spPr>
          <a:xfrm rot="16200000">
            <a:off x="6045984" y="2379913"/>
            <a:ext cx="242916" cy="216024"/>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1" name="文本框 290"/>
          <p:cNvSpPr txBox="1"/>
          <p:nvPr/>
        </p:nvSpPr>
        <p:spPr>
          <a:xfrm>
            <a:off x="916980" y="3534975"/>
            <a:ext cx="1368152" cy="369332"/>
          </a:xfrm>
          <a:prstGeom prst="rect">
            <a:avLst/>
          </a:prstGeom>
          <a:noFill/>
        </p:spPr>
        <p:txBody>
          <a:bodyPr wrap="square" rtlCol="0">
            <a:spAutoFit/>
          </a:bodyPr>
          <a:lstStyle/>
          <a:p>
            <a:pPr algn="ctr"/>
            <a:r>
              <a:rPr lang="zh-CN" altLang="en-US" b="1" dirty="0" smtClean="0">
                <a:latin typeface="+mj-ea"/>
                <a:ea typeface="+mj-ea"/>
              </a:rPr>
              <a:t>单极检测</a:t>
            </a:r>
            <a:endParaRPr lang="zh-CN" altLang="en-US" b="1" dirty="0">
              <a:latin typeface="+mj-ea"/>
              <a:ea typeface="+mj-ea"/>
            </a:endParaRPr>
          </a:p>
        </p:txBody>
      </p:sp>
      <p:sp>
        <p:nvSpPr>
          <p:cNvPr id="292" name="文本框 291"/>
          <p:cNvSpPr txBox="1"/>
          <p:nvPr/>
        </p:nvSpPr>
        <p:spPr>
          <a:xfrm>
            <a:off x="3863127" y="3534975"/>
            <a:ext cx="1368152" cy="369332"/>
          </a:xfrm>
          <a:prstGeom prst="rect">
            <a:avLst/>
          </a:prstGeom>
          <a:noFill/>
        </p:spPr>
        <p:txBody>
          <a:bodyPr wrap="square" rtlCol="0">
            <a:spAutoFit/>
          </a:bodyPr>
          <a:lstStyle/>
          <a:p>
            <a:pPr algn="ctr"/>
            <a:r>
              <a:rPr lang="en-US" altLang="zh-CN" b="1" dirty="0" smtClean="0">
                <a:latin typeface="+mj-ea"/>
                <a:ea typeface="+mj-ea"/>
              </a:rPr>
              <a:t>5</a:t>
            </a:r>
            <a:r>
              <a:rPr lang="zh-CN" altLang="en-US" b="1" dirty="0" smtClean="0">
                <a:latin typeface="+mj-ea"/>
                <a:ea typeface="+mj-ea"/>
              </a:rPr>
              <a:t>椭圆检测</a:t>
            </a:r>
            <a:endParaRPr lang="zh-CN" altLang="en-US" b="1" dirty="0">
              <a:latin typeface="+mj-ea"/>
              <a:ea typeface="+mj-ea"/>
            </a:endParaRPr>
          </a:p>
        </p:txBody>
      </p:sp>
      <p:sp>
        <p:nvSpPr>
          <p:cNvPr id="293" name="文本框 292"/>
          <p:cNvSpPr txBox="1"/>
          <p:nvPr/>
        </p:nvSpPr>
        <p:spPr>
          <a:xfrm>
            <a:off x="6935924" y="3534975"/>
            <a:ext cx="1368152" cy="369332"/>
          </a:xfrm>
          <a:prstGeom prst="rect">
            <a:avLst/>
          </a:prstGeom>
          <a:noFill/>
        </p:spPr>
        <p:txBody>
          <a:bodyPr wrap="square" rtlCol="0">
            <a:spAutoFit/>
          </a:bodyPr>
          <a:lstStyle/>
          <a:p>
            <a:pPr algn="ctr"/>
            <a:r>
              <a:rPr lang="zh-CN" altLang="en-US" b="1" dirty="0">
                <a:latin typeface="+mj-ea"/>
                <a:ea typeface="+mj-ea"/>
              </a:rPr>
              <a:t>多</a:t>
            </a:r>
            <a:r>
              <a:rPr lang="zh-CN" altLang="en-US" b="1" dirty="0" smtClean="0">
                <a:latin typeface="+mj-ea"/>
                <a:ea typeface="+mj-ea"/>
              </a:rPr>
              <a:t>极检测</a:t>
            </a:r>
            <a:endParaRPr lang="zh-CN" altLang="en-US" b="1" dirty="0">
              <a:latin typeface="+mj-ea"/>
              <a:ea typeface="+mj-ea"/>
            </a:endParaRPr>
          </a:p>
        </p:txBody>
      </p:sp>
    </p:spTree>
    <p:extLst>
      <p:ext uri="{BB962C8B-B14F-4D97-AF65-F5344CB8AC3E}">
        <p14:creationId xmlns:p14="http://schemas.microsoft.com/office/powerpoint/2010/main" val="19667452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pPr>
              <a:defRPr/>
            </a:pPr>
            <a:fld id="{9297586B-EA7E-4A47-8E76-41EE61A1DF1D}" type="slidenum">
              <a:rPr lang="en-US" altLang="zh-CN" smtClean="0">
                <a:solidFill>
                  <a:srgbClr val="000000"/>
                </a:solidFill>
              </a:rPr>
              <a:pPr>
                <a:defRPr/>
              </a:pPr>
              <a:t>17</a:t>
            </a:fld>
            <a:endParaRPr lang="en-US" altLang="zh-CN" dirty="0">
              <a:solidFill>
                <a:srgbClr val="000000"/>
              </a:solidFill>
            </a:endParaRPr>
          </a:p>
        </p:txBody>
      </p:sp>
      <p:sp>
        <p:nvSpPr>
          <p:cNvPr id="4098" name="Rectangle 2"/>
          <p:cNvSpPr>
            <a:spLocks noGrp="1" noChangeArrowheads="1"/>
          </p:cNvSpPr>
          <p:nvPr>
            <p:ph type="title" idx="4294967295"/>
          </p:nvPr>
        </p:nvSpPr>
        <p:spPr>
          <a:xfrm>
            <a:off x="414300" y="332656"/>
            <a:ext cx="2627784" cy="555625"/>
          </a:xfrm>
        </p:spPr>
        <p:txBody>
          <a:bodyPr/>
          <a:lstStyle/>
          <a:p>
            <a:pPr eaLnBrk="1" hangingPunct="1">
              <a:defRPr/>
            </a:pPr>
            <a:r>
              <a:rPr lang="zh-CN" altLang="en-US" sz="3600" dirty="0" smtClean="0">
                <a:latin typeface="Arial" panose="020B0604020202020204" pitchFamily="34" charset="0"/>
                <a:ea typeface="黑体" pitchFamily="49" charset="-122"/>
                <a:cs typeface="Arial" panose="020B0604020202020204" pitchFamily="34" charset="0"/>
              </a:rPr>
              <a:t>目录</a:t>
            </a:r>
          </a:p>
        </p:txBody>
      </p:sp>
      <p:grpSp>
        <p:nvGrpSpPr>
          <p:cNvPr id="94" name="Group 2"/>
          <p:cNvGrpSpPr>
            <a:grpSpLocks/>
          </p:cNvGrpSpPr>
          <p:nvPr/>
        </p:nvGrpSpPr>
        <p:grpSpPr bwMode="auto">
          <a:xfrm>
            <a:off x="698076" y="1746269"/>
            <a:ext cx="606086" cy="529062"/>
            <a:chOff x="1110" y="2656"/>
            <a:chExt cx="1549" cy="1351"/>
          </a:xfrm>
          <a:solidFill>
            <a:schemeClr val="bg2">
              <a:lumMod val="20000"/>
              <a:lumOff val="80000"/>
            </a:schemeClr>
          </a:solidFill>
        </p:grpSpPr>
        <p:sp>
          <p:nvSpPr>
            <p:cNvPr id="95" name="AutoShape 3"/>
            <p:cNvSpPr>
              <a:spLocks noChangeArrowheads="1"/>
            </p:cNvSpPr>
            <p:nvPr/>
          </p:nvSpPr>
          <p:spPr bwMode="gray">
            <a:xfrm>
              <a:off x="1123" y="2679"/>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fontAlgn="auto">
                <a:spcBef>
                  <a:spcPts val="0"/>
                </a:spcBef>
                <a:spcAft>
                  <a:spcPts val="0"/>
                </a:spcAft>
                <a:defRPr/>
              </a:pPr>
              <a:endParaRPr lang="zh-CN" altLang="zh-CN" kern="0" smtClean="0">
                <a:solidFill>
                  <a:sysClr val="windowText" lastClr="000000"/>
                </a:solidFill>
              </a:endParaRPr>
            </a:p>
          </p:txBody>
        </p:sp>
        <p:sp>
          <p:nvSpPr>
            <p:cNvPr id="96" name="AutoShape 4"/>
            <p:cNvSpPr>
              <a:spLocks noChangeArrowheads="1"/>
            </p:cNvSpPr>
            <p:nvPr/>
          </p:nvSpPr>
          <p:spPr bwMode="gray">
            <a:xfrm>
              <a:off x="1110" y="2656"/>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fontAlgn="auto">
                <a:spcBef>
                  <a:spcPts val="0"/>
                </a:spcBef>
                <a:spcAft>
                  <a:spcPts val="0"/>
                </a:spcAft>
                <a:defRPr/>
              </a:pPr>
              <a:endParaRPr lang="zh-CN" altLang="zh-CN" kern="0" smtClean="0">
                <a:solidFill>
                  <a:sysClr val="windowText" lastClr="000000"/>
                </a:solidFill>
              </a:endParaRPr>
            </a:p>
          </p:txBody>
        </p:sp>
        <p:sp>
          <p:nvSpPr>
            <p:cNvPr id="97" name="AutoShape 5"/>
            <p:cNvSpPr>
              <a:spLocks noChangeArrowheads="1"/>
            </p:cNvSpPr>
            <p:nvPr/>
          </p:nvSpPr>
          <p:spPr bwMode="gray">
            <a:xfrm>
              <a:off x="1200" y="2737"/>
              <a:ext cx="1349" cy="1167"/>
            </a:xfrm>
            <a:prstGeom prst="hexagon">
              <a:avLst>
                <a:gd name="adj" fmla="val 2889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fontAlgn="auto">
                <a:spcBef>
                  <a:spcPts val="0"/>
                </a:spcBef>
                <a:spcAft>
                  <a:spcPts val="0"/>
                </a:spcAft>
                <a:defRPr/>
              </a:pPr>
              <a:endParaRPr lang="zh-CN" altLang="en-US" kern="0">
                <a:solidFill>
                  <a:sysClr val="windowText" lastClr="000000"/>
                </a:solidFill>
              </a:endParaRPr>
            </a:p>
          </p:txBody>
        </p:sp>
      </p:grpSp>
      <p:sp>
        <p:nvSpPr>
          <p:cNvPr id="102" name="Text Box 11"/>
          <p:cNvSpPr txBox="1">
            <a:spLocks noChangeArrowheads="1"/>
          </p:cNvSpPr>
          <p:nvPr/>
        </p:nvSpPr>
        <p:spPr bwMode="auto">
          <a:xfrm>
            <a:off x="1441092" y="1797859"/>
            <a:ext cx="7115150" cy="523220"/>
          </a:xfrm>
          <a:prstGeom prst="rect">
            <a:avLst/>
          </a:prstGeom>
          <a:noFill/>
          <a:ln w="9525" algn="ctr">
            <a:noFill/>
            <a:miter lim="800000"/>
            <a:headEnd/>
            <a:tailEnd/>
          </a:ln>
        </p:spPr>
        <p:txBody>
          <a:bodyPr wrap="square">
            <a:spAutoFit/>
          </a:bodyPr>
          <a:lstStyle/>
          <a:p>
            <a:pPr fontAlgn="auto">
              <a:spcBef>
                <a:spcPts val="0"/>
              </a:spcBef>
              <a:spcAft>
                <a:spcPts val="0"/>
              </a:spcAft>
            </a:pPr>
            <a:r>
              <a:rPr lang="zh-CN" altLang="en-US" sz="2800" kern="0" dirty="0" smtClean="0">
                <a:solidFill>
                  <a:srgbClr val="000000"/>
                </a:solidFill>
                <a:latin typeface="黑体" panose="02010609060101010101" pitchFamily="49" charset="-122"/>
                <a:ea typeface="黑体" panose="02010609060101010101" pitchFamily="49" charset="-122"/>
                <a:cs typeface="Times New Roman" pitchFamily="18" charset="0"/>
              </a:rPr>
              <a:t> </a:t>
            </a:r>
            <a:r>
              <a:rPr lang="zh-CN" altLang="en-US" sz="2800" kern="0" dirty="0" smtClean="0">
                <a:solidFill>
                  <a:srgbClr val="5F5F5F">
                    <a:lumMod val="20000"/>
                    <a:lumOff val="80000"/>
                  </a:srgbClr>
                </a:solidFill>
                <a:latin typeface="黑体" panose="02010609060101010101" pitchFamily="49" charset="-122"/>
                <a:ea typeface="黑体" panose="02010609060101010101" pitchFamily="49" charset="-122"/>
                <a:cs typeface="Times New Roman" pitchFamily="18" charset="0"/>
              </a:rPr>
              <a:t>绪论</a:t>
            </a:r>
            <a:endParaRPr lang="zh-CN" altLang="en-US" sz="2800" kern="0" dirty="0">
              <a:solidFill>
                <a:srgbClr val="5F5F5F">
                  <a:lumMod val="20000"/>
                  <a:lumOff val="80000"/>
                </a:srgbClr>
              </a:solidFill>
              <a:latin typeface="黑体" panose="02010609060101010101" pitchFamily="49" charset="-122"/>
              <a:ea typeface="黑体" panose="02010609060101010101" pitchFamily="49" charset="-122"/>
              <a:cs typeface="Times New Roman" pitchFamily="18" charset="0"/>
            </a:endParaRPr>
          </a:p>
        </p:txBody>
      </p:sp>
      <p:sp>
        <p:nvSpPr>
          <p:cNvPr id="103" name="Text Box 12"/>
          <p:cNvSpPr txBox="1">
            <a:spLocks noChangeArrowheads="1"/>
          </p:cNvSpPr>
          <p:nvPr/>
        </p:nvSpPr>
        <p:spPr bwMode="gray">
          <a:xfrm>
            <a:off x="845180" y="1796043"/>
            <a:ext cx="316963" cy="461665"/>
          </a:xfrm>
          <a:prstGeom prst="rect">
            <a:avLst/>
          </a:prstGeom>
          <a:noFill/>
          <a:ln w="9525" algn="ctr">
            <a:noFill/>
            <a:miter lim="800000"/>
            <a:headEnd/>
            <a:tailEnd/>
          </a:ln>
        </p:spPr>
        <p:txBody>
          <a:bodyPr wrap="square">
            <a:spAutoFit/>
          </a:bodyPr>
          <a:lstStyle/>
          <a:p>
            <a:pPr algn="ctr" eaLnBrk="0" fontAlgn="auto" hangingPunct="0">
              <a:spcBef>
                <a:spcPts val="0"/>
              </a:spcBef>
              <a:spcAft>
                <a:spcPts val="0"/>
              </a:spcAft>
              <a:defRPr/>
            </a:pPr>
            <a:r>
              <a:rPr lang="en-US" altLang="zh-CN" sz="2400" b="1" kern="0" dirty="0" smtClean="0">
                <a:solidFill>
                  <a:srgbClr val="FFFFFF"/>
                </a:solidFill>
              </a:rPr>
              <a:t>1</a:t>
            </a:r>
          </a:p>
        </p:txBody>
      </p:sp>
      <p:sp>
        <p:nvSpPr>
          <p:cNvPr id="129" name="Line 27"/>
          <p:cNvSpPr>
            <a:spLocks noChangeShapeType="1"/>
          </p:cNvSpPr>
          <p:nvPr/>
        </p:nvSpPr>
        <p:spPr bwMode="auto">
          <a:xfrm>
            <a:off x="1288521" y="2321079"/>
            <a:ext cx="7065339" cy="0"/>
          </a:xfrm>
          <a:prstGeom prst="line">
            <a:avLst/>
          </a:prstGeom>
          <a:ln>
            <a:solidFill>
              <a:schemeClr val="bg1">
                <a:lumMod val="75000"/>
              </a:schemeClr>
            </a:solidFill>
            <a:prstDash val="dashDot"/>
            <a:headEnd/>
            <a:tailEnd type="oval" w="med" len="med"/>
          </a:ln>
        </p:spPr>
        <p:style>
          <a:lnRef idx="1">
            <a:schemeClr val="accent2"/>
          </a:lnRef>
          <a:fillRef idx="0">
            <a:schemeClr val="accent2"/>
          </a:fillRef>
          <a:effectRef idx="0">
            <a:schemeClr val="accent2"/>
          </a:effectRef>
          <a:fontRef idx="minor">
            <a:schemeClr val="tx1"/>
          </a:fontRef>
        </p:style>
        <p:txBody>
          <a:bodyPr wrap="none" anchor="ctr"/>
          <a:lstStyle/>
          <a:p>
            <a:pPr fontAlgn="auto">
              <a:spcBef>
                <a:spcPts val="0"/>
              </a:spcBef>
              <a:spcAft>
                <a:spcPts val="0"/>
              </a:spcAft>
              <a:defRPr/>
            </a:pPr>
            <a:endParaRPr lang="zh-CN" altLang="en-US" kern="0" smtClean="0">
              <a:solidFill>
                <a:sysClr val="windowText" lastClr="000000"/>
              </a:solidFill>
            </a:endParaRPr>
          </a:p>
        </p:txBody>
      </p:sp>
      <p:grpSp>
        <p:nvGrpSpPr>
          <p:cNvPr id="212" name="Group 2"/>
          <p:cNvGrpSpPr>
            <a:grpSpLocks/>
          </p:cNvGrpSpPr>
          <p:nvPr/>
        </p:nvGrpSpPr>
        <p:grpSpPr bwMode="auto">
          <a:xfrm>
            <a:off x="698076" y="2486767"/>
            <a:ext cx="606086" cy="529062"/>
            <a:chOff x="1110" y="2656"/>
            <a:chExt cx="1549" cy="1351"/>
          </a:xfrm>
          <a:solidFill>
            <a:schemeClr val="bg1">
              <a:lumMod val="85000"/>
            </a:schemeClr>
          </a:solidFill>
        </p:grpSpPr>
        <p:sp>
          <p:nvSpPr>
            <p:cNvPr id="213" name="AutoShape 3"/>
            <p:cNvSpPr>
              <a:spLocks noChangeArrowheads="1"/>
            </p:cNvSpPr>
            <p:nvPr/>
          </p:nvSpPr>
          <p:spPr bwMode="gray">
            <a:xfrm>
              <a:off x="1123" y="2679"/>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fontAlgn="auto">
                <a:spcBef>
                  <a:spcPts val="0"/>
                </a:spcBef>
                <a:spcAft>
                  <a:spcPts val="0"/>
                </a:spcAft>
                <a:defRPr/>
              </a:pPr>
              <a:endParaRPr lang="zh-CN" altLang="zh-CN" kern="0" smtClean="0">
                <a:solidFill>
                  <a:sysClr val="windowText" lastClr="000000"/>
                </a:solidFill>
              </a:endParaRPr>
            </a:p>
          </p:txBody>
        </p:sp>
        <p:sp>
          <p:nvSpPr>
            <p:cNvPr id="214" name="AutoShape 4"/>
            <p:cNvSpPr>
              <a:spLocks noChangeArrowheads="1"/>
            </p:cNvSpPr>
            <p:nvPr/>
          </p:nvSpPr>
          <p:spPr bwMode="gray">
            <a:xfrm>
              <a:off x="1110" y="2656"/>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fontAlgn="auto">
                <a:spcBef>
                  <a:spcPts val="0"/>
                </a:spcBef>
                <a:spcAft>
                  <a:spcPts val="0"/>
                </a:spcAft>
                <a:defRPr/>
              </a:pPr>
              <a:endParaRPr lang="zh-CN" altLang="zh-CN" kern="0" smtClean="0">
                <a:solidFill>
                  <a:sysClr val="windowText" lastClr="000000"/>
                </a:solidFill>
              </a:endParaRPr>
            </a:p>
          </p:txBody>
        </p:sp>
        <p:sp>
          <p:nvSpPr>
            <p:cNvPr id="215" name="AutoShape 5"/>
            <p:cNvSpPr>
              <a:spLocks noChangeArrowheads="1"/>
            </p:cNvSpPr>
            <p:nvPr/>
          </p:nvSpPr>
          <p:spPr bwMode="gray">
            <a:xfrm>
              <a:off x="1200" y="2737"/>
              <a:ext cx="1349" cy="1167"/>
            </a:xfrm>
            <a:prstGeom prst="hexagon">
              <a:avLst>
                <a:gd name="adj" fmla="val 2889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fontAlgn="auto">
                <a:spcBef>
                  <a:spcPts val="0"/>
                </a:spcBef>
                <a:spcAft>
                  <a:spcPts val="0"/>
                </a:spcAft>
                <a:defRPr/>
              </a:pPr>
              <a:endParaRPr lang="zh-CN" altLang="en-US" kern="0">
                <a:solidFill>
                  <a:sysClr val="windowText" lastClr="000000"/>
                </a:solidFill>
              </a:endParaRPr>
            </a:p>
          </p:txBody>
        </p:sp>
      </p:grpSp>
      <p:sp>
        <p:nvSpPr>
          <p:cNvPr id="216" name="Text Box 11"/>
          <p:cNvSpPr txBox="1">
            <a:spLocks noChangeArrowheads="1"/>
          </p:cNvSpPr>
          <p:nvPr/>
        </p:nvSpPr>
        <p:spPr bwMode="auto">
          <a:xfrm>
            <a:off x="1441092" y="2538357"/>
            <a:ext cx="7115150" cy="523220"/>
          </a:xfrm>
          <a:prstGeom prst="rect">
            <a:avLst/>
          </a:prstGeom>
          <a:noFill/>
          <a:ln w="9525" algn="ctr">
            <a:noFill/>
            <a:miter lim="800000"/>
            <a:headEnd/>
            <a:tailEnd/>
          </a:ln>
        </p:spPr>
        <p:txBody>
          <a:bodyPr wrap="square">
            <a:spAutoFit/>
          </a:bodyPr>
          <a:lstStyle/>
          <a:p>
            <a:pPr lvl="0" fontAlgn="auto">
              <a:spcBef>
                <a:spcPts val="0"/>
              </a:spcBef>
              <a:spcAft>
                <a:spcPts val="0"/>
              </a:spcAft>
            </a:pPr>
            <a:r>
              <a:rPr lang="en-US" altLang="zh-CN" sz="2800" kern="0" dirty="0" smtClean="0">
                <a:solidFill>
                  <a:schemeClr val="bg2">
                    <a:lumMod val="20000"/>
                    <a:lumOff val="80000"/>
                  </a:schemeClr>
                </a:solidFill>
                <a:latin typeface="黑体" panose="02010609060101010101" pitchFamily="49" charset="-122"/>
                <a:ea typeface="黑体" panose="02010609060101010101" pitchFamily="49" charset="-122"/>
                <a:cs typeface="Times New Roman" pitchFamily="18" charset="0"/>
              </a:rPr>
              <a:t> </a:t>
            </a:r>
            <a:r>
              <a:rPr lang="zh-CN" altLang="zh-CN" sz="2800" kern="0" dirty="0" smtClean="0">
                <a:solidFill>
                  <a:schemeClr val="bg2">
                    <a:lumMod val="20000"/>
                    <a:lumOff val="80000"/>
                  </a:schemeClr>
                </a:solidFill>
                <a:latin typeface="黑体" panose="02010609060101010101" pitchFamily="49" charset="-122"/>
                <a:ea typeface="黑体" panose="02010609060101010101" pitchFamily="49" charset="-122"/>
                <a:cs typeface="Times New Roman" pitchFamily="18" charset="0"/>
              </a:rPr>
              <a:t>二</a:t>
            </a:r>
            <a:r>
              <a:rPr lang="zh-CN" altLang="zh-CN" sz="2800" kern="0" dirty="0">
                <a:solidFill>
                  <a:schemeClr val="bg2">
                    <a:lumMod val="20000"/>
                    <a:lumOff val="80000"/>
                  </a:schemeClr>
                </a:solidFill>
                <a:latin typeface="黑体" panose="02010609060101010101" pitchFamily="49" charset="-122"/>
                <a:ea typeface="黑体" panose="02010609060101010101" pitchFamily="49" charset="-122"/>
                <a:cs typeface="Times New Roman" pitchFamily="18" charset="0"/>
              </a:rPr>
              <a:t>维板状结构损伤评估的多级方法</a:t>
            </a:r>
            <a:endParaRPr lang="zh-CN" altLang="en-US" sz="2800" kern="0" dirty="0">
              <a:solidFill>
                <a:schemeClr val="bg2">
                  <a:lumMod val="20000"/>
                  <a:lumOff val="80000"/>
                </a:schemeClr>
              </a:solidFill>
              <a:latin typeface="黑体" panose="02010609060101010101" pitchFamily="49" charset="-122"/>
              <a:ea typeface="黑体" panose="02010609060101010101" pitchFamily="49" charset="-122"/>
              <a:cs typeface="Times New Roman" pitchFamily="18" charset="0"/>
            </a:endParaRPr>
          </a:p>
        </p:txBody>
      </p:sp>
      <p:sp>
        <p:nvSpPr>
          <p:cNvPr id="217" name="Text Box 12"/>
          <p:cNvSpPr txBox="1">
            <a:spLocks noChangeArrowheads="1"/>
          </p:cNvSpPr>
          <p:nvPr/>
        </p:nvSpPr>
        <p:spPr bwMode="gray">
          <a:xfrm>
            <a:off x="845180" y="2536541"/>
            <a:ext cx="316963" cy="461665"/>
          </a:xfrm>
          <a:prstGeom prst="rect">
            <a:avLst/>
          </a:prstGeom>
          <a:noFill/>
          <a:ln w="9525" algn="ctr">
            <a:noFill/>
            <a:miter lim="800000"/>
            <a:headEnd/>
            <a:tailEnd/>
          </a:ln>
        </p:spPr>
        <p:txBody>
          <a:bodyPr wrap="square">
            <a:spAutoFit/>
          </a:bodyPr>
          <a:lstStyle/>
          <a:p>
            <a:pPr algn="ctr" eaLnBrk="0" fontAlgn="auto" hangingPunct="0">
              <a:spcBef>
                <a:spcPts val="0"/>
              </a:spcBef>
              <a:spcAft>
                <a:spcPts val="0"/>
              </a:spcAft>
              <a:defRPr/>
            </a:pPr>
            <a:r>
              <a:rPr lang="en-US" altLang="zh-CN" sz="2400" b="1" kern="0" dirty="0" smtClean="0">
                <a:solidFill>
                  <a:srgbClr val="FFFFFF"/>
                </a:solidFill>
              </a:rPr>
              <a:t>2</a:t>
            </a:r>
          </a:p>
        </p:txBody>
      </p:sp>
      <p:sp>
        <p:nvSpPr>
          <p:cNvPr id="218" name="Line 27"/>
          <p:cNvSpPr>
            <a:spLocks noChangeShapeType="1"/>
          </p:cNvSpPr>
          <p:nvPr/>
        </p:nvSpPr>
        <p:spPr bwMode="auto">
          <a:xfrm>
            <a:off x="1288521" y="3061577"/>
            <a:ext cx="7065339" cy="0"/>
          </a:xfrm>
          <a:prstGeom prst="line">
            <a:avLst/>
          </a:prstGeom>
          <a:ln>
            <a:solidFill>
              <a:schemeClr val="bg1">
                <a:lumMod val="65000"/>
              </a:schemeClr>
            </a:solidFill>
            <a:prstDash val="dashDot"/>
            <a:headEnd/>
            <a:tailEnd type="oval" w="med" len="med"/>
          </a:ln>
        </p:spPr>
        <p:style>
          <a:lnRef idx="1">
            <a:schemeClr val="accent2"/>
          </a:lnRef>
          <a:fillRef idx="0">
            <a:schemeClr val="accent2"/>
          </a:fillRef>
          <a:effectRef idx="0">
            <a:schemeClr val="accent2"/>
          </a:effectRef>
          <a:fontRef idx="minor">
            <a:schemeClr val="tx1"/>
          </a:fontRef>
        </p:style>
        <p:txBody>
          <a:bodyPr wrap="none" anchor="ctr"/>
          <a:lstStyle/>
          <a:p>
            <a:pPr fontAlgn="auto">
              <a:spcBef>
                <a:spcPts val="0"/>
              </a:spcBef>
              <a:spcAft>
                <a:spcPts val="0"/>
              </a:spcAft>
              <a:defRPr/>
            </a:pPr>
            <a:endParaRPr lang="zh-CN" altLang="en-US" kern="0" smtClean="0">
              <a:solidFill>
                <a:sysClr val="windowText" lastClr="000000"/>
              </a:solidFill>
            </a:endParaRPr>
          </a:p>
        </p:txBody>
      </p:sp>
      <p:grpSp>
        <p:nvGrpSpPr>
          <p:cNvPr id="219" name="Group 2"/>
          <p:cNvGrpSpPr>
            <a:grpSpLocks/>
          </p:cNvGrpSpPr>
          <p:nvPr/>
        </p:nvGrpSpPr>
        <p:grpSpPr bwMode="auto">
          <a:xfrm>
            <a:off x="698076" y="3208101"/>
            <a:ext cx="606086" cy="529062"/>
            <a:chOff x="1110" y="2656"/>
            <a:chExt cx="1549" cy="1351"/>
          </a:xfrm>
          <a:solidFill>
            <a:srgbClr val="00B050"/>
          </a:solidFill>
        </p:grpSpPr>
        <p:sp>
          <p:nvSpPr>
            <p:cNvPr id="220" name="AutoShape 3"/>
            <p:cNvSpPr>
              <a:spLocks noChangeArrowheads="1"/>
            </p:cNvSpPr>
            <p:nvPr/>
          </p:nvSpPr>
          <p:spPr bwMode="gray">
            <a:xfrm>
              <a:off x="1123" y="2679"/>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fontAlgn="auto">
                <a:spcBef>
                  <a:spcPts val="0"/>
                </a:spcBef>
                <a:spcAft>
                  <a:spcPts val="0"/>
                </a:spcAft>
                <a:defRPr/>
              </a:pPr>
              <a:endParaRPr lang="zh-CN" altLang="zh-CN" kern="0" smtClean="0">
                <a:solidFill>
                  <a:sysClr val="windowText" lastClr="000000"/>
                </a:solidFill>
              </a:endParaRPr>
            </a:p>
          </p:txBody>
        </p:sp>
        <p:sp>
          <p:nvSpPr>
            <p:cNvPr id="221" name="AutoShape 4"/>
            <p:cNvSpPr>
              <a:spLocks noChangeArrowheads="1"/>
            </p:cNvSpPr>
            <p:nvPr/>
          </p:nvSpPr>
          <p:spPr bwMode="gray">
            <a:xfrm>
              <a:off x="1110" y="2656"/>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fontAlgn="auto">
                <a:spcBef>
                  <a:spcPts val="0"/>
                </a:spcBef>
                <a:spcAft>
                  <a:spcPts val="0"/>
                </a:spcAft>
                <a:defRPr/>
              </a:pPr>
              <a:endParaRPr lang="zh-CN" altLang="zh-CN" kern="0" smtClean="0">
                <a:solidFill>
                  <a:sysClr val="windowText" lastClr="000000"/>
                </a:solidFill>
              </a:endParaRPr>
            </a:p>
          </p:txBody>
        </p:sp>
        <p:sp>
          <p:nvSpPr>
            <p:cNvPr id="222" name="AutoShape 5"/>
            <p:cNvSpPr>
              <a:spLocks noChangeArrowheads="1"/>
            </p:cNvSpPr>
            <p:nvPr/>
          </p:nvSpPr>
          <p:spPr bwMode="gray">
            <a:xfrm>
              <a:off x="1200" y="2737"/>
              <a:ext cx="1349" cy="1167"/>
            </a:xfrm>
            <a:prstGeom prst="hexagon">
              <a:avLst>
                <a:gd name="adj" fmla="val 2889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fontAlgn="auto">
                <a:spcBef>
                  <a:spcPts val="0"/>
                </a:spcBef>
                <a:spcAft>
                  <a:spcPts val="0"/>
                </a:spcAft>
                <a:defRPr/>
              </a:pPr>
              <a:endParaRPr lang="zh-CN" altLang="en-US" kern="0">
                <a:solidFill>
                  <a:sysClr val="windowText" lastClr="000000"/>
                </a:solidFill>
              </a:endParaRPr>
            </a:p>
          </p:txBody>
        </p:sp>
      </p:grpSp>
      <p:sp>
        <p:nvSpPr>
          <p:cNvPr id="223" name="Text Box 11"/>
          <p:cNvSpPr txBox="1">
            <a:spLocks noChangeArrowheads="1"/>
          </p:cNvSpPr>
          <p:nvPr/>
        </p:nvSpPr>
        <p:spPr bwMode="auto">
          <a:xfrm>
            <a:off x="1441092" y="3259691"/>
            <a:ext cx="7115150" cy="523220"/>
          </a:xfrm>
          <a:prstGeom prst="rect">
            <a:avLst/>
          </a:prstGeom>
          <a:noFill/>
          <a:ln w="9525" algn="ctr">
            <a:noFill/>
            <a:miter lim="800000"/>
            <a:headEnd/>
            <a:tailEnd/>
          </a:ln>
        </p:spPr>
        <p:txBody>
          <a:bodyPr wrap="square">
            <a:spAutoFit/>
          </a:bodyPr>
          <a:lstStyle/>
          <a:p>
            <a:pPr lvl="0" fontAlgn="auto">
              <a:spcBef>
                <a:spcPts val="0"/>
              </a:spcBef>
              <a:spcAft>
                <a:spcPts val="0"/>
              </a:spcAft>
            </a:pPr>
            <a:r>
              <a:rPr lang="en-US" altLang="zh-CN" sz="2800" kern="0" dirty="0" smtClean="0">
                <a:latin typeface="黑体" panose="02010609060101010101" pitchFamily="49" charset="-122"/>
                <a:ea typeface="黑体" panose="02010609060101010101" pitchFamily="49" charset="-122"/>
                <a:cs typeface="Times New Roman" pitchFamily="18" charset="0"/>
              </a:rPr>
              <a:t> </a:t>
            </a:r>
            <a:r>
              <a:rPr lang="zh-CN" altLang="zh-CN" sz="2800" kern="0" dirty="0" smtClean="0">
                <a:latin typeface="黑体" panose="02010609060101010101" pitchFamily="49" charset="-122"/>
                <a:ea typeface="黑体" panose="02010609060101010101" pitchFamily="49" charset="-122"/>
                <a:cs typeface="Times New Roman" pitchFamily="18" charset="0"/>
              </a:rPr>
              <a:t>多级</a:t>
            </a:r>
            <a:r>
              <a:rPr lang="zh-CN" altLang="zh-CN" sz="2800" kern="0" dirty="0">
                <a:latin typeface="黑体" panose="02010609060101010101" pitchFamily="49" charset="-122"/>
                <a:ea typeface="黑体" panose="02010609060101010101" pitchFamily="49" charset="-122"/>
                <a:cs typeface="Times New Roman" pitchFamily="18" charset="0"/>
              </a:rPr>
              <a:t>损伤检测方法的检测精度分析</a:t>
            </a:r>
            <a:endParaRPr lang="zh-CN" altLang="en-US" sz="2800" kern="0" dirty="0">
              <a:latin typeface="黑体" panose="02010609060101010101" pitchFamily="49" charset="-122"/>
              <a:ea typeface="黑体" panose="02010609060101010101" pitchFamily="49" charset="-122"/>
              <a:cs typeface="Times New Roman" pitchFamily="18" charset="0"/>
            </a:endParaRPr>
          </a:p>
        </p:txBody>
      </p:sp>
      <p:sp>
        <p:nvSpPr>
          <p:cNvPr id="224" name="Text Box 12"/>
          <p:cNvSpPr txBox="1">
            <a:spLocks noChangeArrowheads="1"/>
          </p:cNvSpPr>
          <p:nvPr/>
        </p:nvSpPr>
        <p:spPr bwMode="gray">
          <a:xfrm>
            <a:off x="845180" y="3257875"/>
            <a:ext cx="316963" cy="461665"/>
          </a:xfrm>
          <a:prstGeom prst="rect">
            <a:avLst/>
          </a:prstGeom>
          <a:noFill/>
          <a:ln w="9525" algn="ctr">
            <a:noFill/>
            <a:miter lim="800000"/>
            <a:headEnd/>
            <a:tailEnd/>
          </a:ln>
        </p:spPr>
        <p:txBody>
          <a:bodyPr wrap="square">
            <a:spAutoFit/>
          </a:bodyPr>
          <a:lstStyle/>
          <a:p>
            <a:pPr algn="ctr" eaLnBrk="0" fontAlgn="auto" hangingPunct="0">
              <a:spcBef>
                <a:spcPts val="0"/>
              </a:spcBef>
              <a:spcAft>
                <a:spcPts val="0"/>
              </a:spcAft>
              <a:defRPr/>
            </a:pPr>
            <a:r>
              <a:rPr lang="en-US" altLang="zh-CN" sz="2400" b="1" kern="0" dirty="0" smtClean="0">
                <a:solidFill>
                  <a:srgbClr val="FFFFFF"/>
                </a:solidFill>
              </a:rPr>
              <a:t>3</a:t>
            </a:r>
          </a:p>
        </p:txBody>
      </p:sp>
      <p:sp>
        <p:nvSpPr>
          <p:cNvPr id="225" name="Line 27"/>
          <p:cNvSpPr>
            <a:spLocks noChangeShapeType="1"/>
          </p:cNvSpPr>
          <p:nvPr/>
        </p:nvSpPr>
        <p:spPr bwMode="auto">
          <a:xfrm>
            <a:off x="1288521" y="3782911"/>
            <a:ext cx="7065339" cy="0"/>
          </a:xfrm>
          <a:prstGeom prst="line">
            <a:avLst/>
          </a:prstGeom>
          <a:ln>
            <a:solidFill>
              <a:srgbClr val="00B050"/>
            </a:solidFill>
            <a:prstDash val="dashDot"/>
            <a:headEnd/>
            <a:tailEnd type="oval" w="med" len="med"/>
          </a:ln>
        </p:spPr>
        <p:style>
          <a:lnRef idx="1">
            <a:schemeClr val="accent2"/>
          </a:lnRef>
          <a:fillRef idx="0">
            <a:schemeClr val="accent2"/>
          </a:fillRef>
          <a:effectRef idx="0">
            <a:schemeClr val="accent2"/>
          </a:effectRef>
          <a:fontRef idx="minor">
            <a:schemeClr val="tx1"/>
          </a:fontRef>
        </p:style>
        <p:txBody>
          <a:bodyPr wrap="none" anchor="ctr"/>
          <a:lstStyle/>
          <a:p>
            <a:pPr fontAlgn="auto">
              <a:spcBef>
                <a:spcPts val="0"/>
              </a:spcBef>
              <a:spcAft>
                <a:spcPts val="0"/>
              </a:spcAft>
              <a:defRPr/>
            </a:pPr>
            <a:endParaRPr lang="zh-CN" altLang="en-US" kern="0" smtClean="0">
              <a:solidFill>
                <a:sysClr val="windowText" lastClr="000000"/>
              </a:solidFill>
            </a:endParaRPr>
          </a:p>
        </p:txBody>
      </p:sp>
      <p:grpSp>
        <p:nvGrpSpPr>
          <p:cNvPr id="226" name="Group 2"/>
          <p:cNvGrpSpPr>
            <a:grpSpLocks/>
          </p:cNvGrpSpPr>
          <p:nvPr/>
        </p:nvGrpSpPr>
        <p:grpSpPr bwMode="auto">
          <a:xfrm>
            <a:off x="704764" y="3926927"/>
            <a:ext cx="606086" cy="529062"/>
            <a:chOff x="1110" y="2656"/>
            <a:chExt cx="1549" cy="1351"/>
          </a:xfrm>
          <a:solidFill>
            <a:schemeClr val="bg2">
              <a:lumMod val="20000"/>
              <a:lumOff val="80000"/>
            </a:schemeClr>
          </a:solidFill>
        </p:grpSpPr>
        <p:sp>
          <p:nvSpPr>
            <p:cNvPr id="227" name="AutoShape 3"/>
            <p:cNvSpPr>
              <a:spLocks noChangeArrowheads="1"/>
            </p:cNvSpPr>
            <p:nvPr/>
          </p:nvSpPr>
          <p:spPr bwMode="gray">
            <a:xfrm>
              <a:off x="1123" y="2679"/>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fontAlgn="auto">
                <a:spcBef>
                  <a:spcPts val="0"/>
                </a:spcBef>
                <a:spcAft>
                  <a:spcPts val="0"/>
                </a:spcAft>
                <a:defRPr/>
              </a:pPr>
              <a:endParaRPr lang="zh-CN" altLang="zh-CN" kern="0" smtClean="0">
                <a:solidFill>
                  <a:sysClr val="windowText" lastClr="000000"/>
                </a:solidFill>
              </a:endParaRPr>
            </a:p>
          </p:txBody>
        </p:sp>
        <p:sp>
          <p:nvSpPr>
            <p:cNvPr id="228" name="AutoShape 4"/>
            <p:cNvSpPr>
              <a:spLocks noChangeArrowheads="1"/>
            </p:cNvSpPr>
            <p:nvPr/>
          </p:nvSpPr>
          <p:spPr bwMode="gray">
            <a:xfrm>
              <a:off x="1110" y="2656"/>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fontAlgn="auto">
                <a:spcBef>
                  <a:spcPts val="0"/>
                </a:spcBef>
                <a:spcAft>
                  <a:spcPts val="0"/>
                </a:spcAft>
                <a:defRPr/>
              </a:pPr>
              <a:endParaRPr lang="zh-CN" altLang="zh-CN" kern="0" smtClean="0">
                <a:solidFill>
                  <a:sysClr val="windowText" lastClr="000000"/>
                </a:solidFill>
              </a:endParaRPr>
            </a:p>
          </p:txBody>
        </p:sp>
        <p:sp>
          <p:nvSpPr>
            <p:cNvPr id="229" name="AutoShape 5"/>
            <p:cNvSpPr>
              <a:spLocks noChangeArrowheads="1"/>
            </p:cNvSpPr>
            <p:nvPr/>
          </p:nvSpPr>
          <p:spPr bwMode="gray">
            <a:xfrm>
              <a:off x="1200" y="2737"/>
              <a:ext cx="1349" cy="1167"/>
            </a:xfrm>
            <a:prstGeom prst="hexagon">
              <a:avLst>
                <a:gd name="adj" fmla="val 2889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fontAlgn="auto">
                <a:spcBef>
                  <a:spcPts val="0"/>
                </a:spcBef>
                <a:spcAft>
                  <a:spcPts val="0"/>
                </a:spcAft>
                <a:defRPr/>
              </a:pPr>
              <a:endParaRPr lang="zh-CN" altLang="en-US" kern="0">
                <a:solidFill>
                  <a:sysClr val="windowText" lastClr="000000"/>
                </a:solidFill>
              </a:endParaRPr>
            </a:p>
          </p:txBody>
        </p:sp>
      </p:grpSp>
      <p:sp>
        <p:nvSpPr>
          <p:cNvPr id="230" name="Text Box 11"/>
          <p:cNvSpPr txBox="1">
            <a:spLocks noChangeArrowheads="1"/>
          </p:cNvSpPr>
          <p:nvPr/>
        </p:nvSpPr>
        <p:spPr bwMode="auto">
          <a:xfrm>
            <a:off x="1447780" y="3977263"/>
            <a:ext cx="7444700" cy="523220"/>
          </a:xfrm>
          <a:prstGeom prst="rect">
            <a:avLst/>
          </a:prstGeom>
          <a:noFill/>
          <a:ln w="9525" algn="ctr">
            <a:noFill/>
            <a:miter lim="800000"/>
            <a:headEnd/>
            <a:tailEnd/>
          </a:ln>
        </p:spPr>
        <p:txBody>
          <a:bodyPr wrap="square">
            <a:spAutoFit/>
          </a:bodyPr>
          <a:lstStyle/>
          <a:p>
            <a:pPr fontAlgn="auto">
              <a:spcBef>
                <a:spcPts val="0"/>
              </a:spcBef>
              <a:spcAft>
                <a:spcPts val="0"/>
              </a:spcAft>
            </a:pPr>
            <a:r>
              <a:rPr lang="en-US" altLang="zh-CN" sz="2800" kern="0" dirty="0" smtClean="0">
                <a:solidFill>
                  <a:schemeClr val="bg2">
                    <a:lumMod val="20000"/>
                    <a:lumOff val="80000"/>
                  </a:schemeClr>
                </a:solidFill>
                <a:latin typeface="黑体" panose="02010609060101010101" pitchFamily="49" charset="-122"/>
                <a:ea typeface="黑体" panose="02010609060101010101" pitchFamily="49" charset="-122"/>
                <a:cs typeface="Times New Roman" pitchFamily="18" charset="0"/>
              </a:rPr>
              <a:t> </a:t>
            </a:r>
            <a:r>
              <a:rPr lang="zh-CN" altLang="zh-CN" sz="2800" kern="0" dirty="0" smtClean="0">
                <a:solidFill>
                  <a:schemeClr val="bg2">
                    <a:lumMod val="20000"/>
                    <a:lumOff val="80000"/>
                  </a:schemeClr>
                </a:solidFill>
                <a:latin typeface="黑体" panose="02010609060101010101" pitchFamily="49" charset="-122"/>
                <a:ea typeface="黑体" panose="02010609060101010101" pitchFamily="49" charset="-122"/>
                <a:cs typeface="Times New Roman" pitchFamily="18" charset="0"/>
              </a:rPr>
              <a:t>二</a:t>
            </a:r>
            <a:r>
              <a:rPr lang="zh-CN" altLang="zh-CN" sz="2800" kern="0" dirty="0">
                <a:solidFill>
                  <a:schemeClr val="bg2">
                    <a:lumMod val="20000"/>
                    <a:lumOff val="80000"/>
                  </a:schemeClr>
                </a:solidFill>
                <a:latin typeface="黑体" panose="02010609060101010101" pitchFamily="49" charset="-122"/>
                <a:ea typeface="黑体" panose="02010609060101010101" pitchFamily="49" charset="-122"/>
                <a:cs typeface="Times New Roman" pitchFamily="18" charset="0"/>
              </a:rPr>
              <a:t>维板状结构穿孔损伤检测实验</a:t>
            </a:r>
            <a:endParaRPr lang="zh-CN" altLang="en-US" sz="2800" kern="0" dirty="0">
              <a:solidFill>
                <a:srgbClr val="5F5F5F">
                  <a:lumMod val="20000"/>
                  <a:lumOff val="80000"/>
                </a:srgbClr>
              </a:solidFill>
              <a:latin typeface="黑体" panose="02010609060101010101" pitchFamily="49" charset="-122"/>
              <a:ea typeface="黑体" panose="02010609060101010101" pitchFamily="49" charset="-122"/>
              <a:cs typeface="Times New Roman" pitchFamily="18" charset="0"/>
            </a:endParaRPr>
          </a:p>
        </p:txBody>
      </p:sp>
      <p:sp>
        <p:nvSpPr>
          <p:cNvPr id="231" name="Text Box 12"/>
          <p:cNvSpPr txBox="1">
            <a:spLocks noChangeArrowheads="1"/>
          </p:cNvSpPr>
          <p:nvPr/>
        </p:nvSpPr>
        <p:spPr bwMode="gray">
          <a:xfrm>
            <a:off x="851868" y="3976701"/>
            <a:ext cx="316963" cy="461665"/>
          </a:xfrm>
          <a:prstGeom prst="rect">
            <a:avLst/>
          </a:prstGeom>
          <a:noFill/>
          <a:ln w="9525" algn="ctr">
            <a:noFill/>
            <a:miter lim="800000"/>
            <a:headEnd/>
            <a:tailEnd/>
          </a:ln>
        </p:spPr>
        <p:txBody>
          <a:bodyPr wrap="square">
            <a:spAutoFit/>
          </a:bodyPr>
          <a:lstStyle/>
          <a:p>
            <a:pPr algn="ctr" eaLnBrk="0" fontAlgn="auto" hangingPunct="0">
              <a:spcBef>
                <a:spcPts val="0"/>
              </a:spcBef>
              <a:spcAft>
                <a:spcPts val="0"/>
              </a:spcAft>
              <a:defRPr/>
            </a:pPr>
            <a:r>
              <a:rPr lang="en-US" altLang="zh-CN" sz="2400" b="1" kern="0" dirty="0" smtClean="0">
                <a:solidFill>
                  <a:srgbClr val="FFFFFF"/>
                </a:solidFill>
              </a:rPr>
              <a:t>4</a:t>
            </a:r>
          </a:p>
        </p:txBody>
      </p:sp>
      <p:sp>
        <p:nvSpPr>
          <p:cNvPr id="232" name="Line 27"/>
          <p:cNvSpPr>
            <a:spLocks noChangeShapeType="1"/>
          </p:cNvSpPr>
          <p:nvPr/>
        </p:nvSpPr>
        <p:spPr bwMode="auto">
          <a:xfrm>
            <a:off x="1295209" y="4501737"/>
            <a:ext cx="7065339" cy="0"/>
          </a:xfrm>
          <a:prstGeom prst="line">
            <a:avLst/>
          </a:prstGeom>
          <a:ln>
            <a:solidFill>
              <a:schemeClr val="bg1">
                <a:lumMod val="65000"/>
              </a:schemeClr>
            </a:solidFill>
            <a:prstDash val="dashDot"/>
            <a:headEnd/>
            <a:tailEnd type="oval" w="med" len="med"/>
          </a:ln>
        </p:spPr>
        <p:style>
          <a:lnRef idx="1">
            <a:schemeClr val="accent2"/>
          </a:lnRef>
          <a:fillRef idx="0">
            <a:schemeClr val="accent2"/>
          </a:fillRef>
          <a:effectRef idx="0">
            <a:schemeClr val="accent2"/>
          </a:effectRef>
          <a:fontRef idx="minor">
            <a:schemeClr val="tx1"/>
          </a:fontRef>
        </p:style>
        <p:txBody>
          <a:bodyPr wrap="none" anchor="ctr"/>
          <a:lstStyle/>
          <a:p>
            <a:pPr fontAlgn="auto">
              <a:spcBef>
                <a:spcPts val="0"/>
              </a:spcBef>
              <a:spcAft>
                <a:spcPts val="0"/>
              </a:spcAft>
              <a:defRPr/>
            </a:pPr>
            <a:endParaRPr lang="zh-CN" altLang="en-US" kern="0" smtClean="0">
              <a:solidFill>
                <a:sysClr val="windowText" lastClr="000000"/>
              </a:solidFill>
            </a:endParaRPr>
          </a:p>
        </p:txBody>
      </p:sp>
      <p:grpSp>
        <p:nvGrpSpPr>
          <p:cNvPr id="233" name="Group 2"/>
          <p:cNvGrpSpPr>
            <a:grpSpLocks/>
          </p:cNvGrpSpPr>
          <p:nvPr/>
        </p:nvGrpSpPr>
        <p:grpSpPr bwMode="auto">
          <a:xfrm>
            <a:off x="704764" y="4647007"/>
            <a:ext cx="606086" cy="529062"/>
            <a:chOff x="1110" y="2656"/>
            <a:chExt cx="1549" cy="1351"/>
          </a:xfrm>
          <a:solidFill>
            <a:schemeClr val="bg2">
              <a:lumMod val="20000"/>
              <a:lumOff val="80000"/>
            </a:schemeClr>
          </a:solidFill>
        </p:grpSpPr>
        <p:sp>
          <p:nvSpPr>
            <p:cNvPr id="234" name="AutoShape 3"/>
            <p:cNvSpPr>
              <a:spLocks noChangeArrowheads="1"/>
            </p:cNvSpPr>
            <p:nvPr/>
          </p:nvSpPr>
          <p:spPr bwMode="gray">
            <a:xfrm>
              <a:off x="1123" y="2679"/>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fontAlgn="auto">
                <a:spcBef>
                  <a:spcPts val="0"/>
                </a:spcBef>
                <a:spcAft>
                  <a:spcPts val="0"/>
                </a:spcAft>
                <a:defRPr/>
              </a:pPr>
              <a:endParaRPr lang="zh-CN" altLang="zh-CN" kern="0" smtClean="0">
                <a:solidFill>
                  <a:sysClr val="windowText" lastClr="000000"/>
                </a:solidFill>
              </a:endParaRPr>
            </a:p>
          </p:txBody>
        </p:sp>
        <p:sp>
          <p:nvSpPr>
            <p:cNvPr id="235" name="AutoShape 4"/>
            <p:cNvSpPr>
              <a:spLocks noChangeArrowheads="1"/>
            </p:cNvSpPr>
            <p:nvPr/>
          </p:nvSpPr>
          <p:spPr bwMode="gray">
            <a:xfrm>
              <a:off x="1110" y="2656"/>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fontAlgn="auto">
                <a:spcBef>
                  <a:spcPts val="0"/>
                </a:spcBef>
                <a:spcAft>
                  <a:spcPts val="0"/>
                </a:spcAft>
                <a:defRPr/>
              </a:pPr>
              <a:endParaRPr lang="zh-CN" altLang="zh-CN" kern="0" smtClean="0">
                <a:solidFill>
                  <a:sysClr val="windowText" lastClr="000000"/>
                </a:solidFill>
              </a:endParaRPr>
            </a:p>
          </p:txBody>
        </p:sp>
        <p:sp>
          <p:nvSpPr>
            <p:cNvPr id="236" name="AutoShape 5"/>
            <p:cNvSpPr>
              <a:spLocks noChangeArrowheads="1"/>
            </p:cNvSpPr>
            <p:nvPr/>
          </p:nvSpPr>
          <p:spPr bwMode="gray">
            <a:xfrm>
              <a:off x="1200" y="2737"/>
              <a:ext cx="1349" cy="1167"/>
            </a:xfrm>
            <a:prstGeom prst="hexagon">
              <a:avLst>
                <a:gd name="adj" fmla="val 2889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fontAlgn="auto">
                <a:spcBef>
                  <a:spcPts val="0"/>
                </a:spcBef>
                <a:spcAft>
                  <a:spcPts val="0"/>
                </a:spcAft>
                <a:defRPr/>
              </a:pPr>
              <a:endParaRPr lang="zh-CN" altLang="en-US" kern="0">
                <a:solidFill>
                  <a:sysClr val="windowText" lastClr="000000"/>
                </a:solidFill>
              </a:endParaRPr>
            </a:p>
          </p:txBody>
        </p:sp>
      </p:grpSp>
      <p:sp>
        <p:nvSpPr>
          <p:cNvPr id="237" name="Text Box 11"/>
          <p:cNvSpPr txBox="1">
            <a:spLocks noChangeArrowheads="1"/>
          </p:cNvSpPr>
          <p:nvPr/>
        </p:nvSpPr>
        <p:spPr bwMode="auto">
          <a:xfrm>
            <a:off x="1447780" y="4698597"/>
            <a:ext cx="7115150" cy="523220"/>
          </a:xfrm>
          <a:prstGeom prst="rect">
            <a:avLst/>
          </a:prstGeom>
          <a:noFill/>
          <a:ln w="9525" algn="ctr">
            <a:noFill/>
            <a:miter lim="800000"/>
            <a:headEnd/>
            <a:tailEnd/>
          </a:ln>
        </p:spPr>
        <p:txBody>
          <a:bodyPr wrap="square">
            <a:spAutoFit/>
          </a:bodyPr>
          <a:lstStyle/>
          <a:p>
            <a:pPr fontAlgn="auto">
              <a:spcBef>
                <a:spcPts val="0"/>
              </a:spcBef>
              <a:spcAft>
                <a:spcPts val="0"/>
              </a:spcAft>
            </a:pPr>
            <a:r>
              <a:rPr lang="zh-CN" altLang="en-US" sz="2800" kern="0" dirty="0" smtClean="0">
                <a:solidFill>
                  <a:srgbClr val="000000"/>
                </a:solidFill>
                <a:latin typeface="黑体" panose="02010609060101010101" pitchFamily="49" charset="-122"/>
                <a:ea typeface="黑体" panose="02010609060101010101" pitchFamily="49" charset="-122"/>
                <a:cs typeface="Times New Roman" pitchFamily="18" charset="0"/>
              </a:rPr>
              <a:t> </a:t>
            </a:r>
            <a:r>
              <a:rPr lang="zh-CN" altLang="en-US" sz="2800" kern="0" dirty="0" smtClean="0">
                <a:solidFill>
                  <a:srgbClr val="5F5F5F">
                    <a:lumMod val="20000"/>
                    <a:lumOff val="80000"/>
                  </a:srgbClr>
                </a:solidFill>
                <a:latin typeface="黑体" panose="02010609060101010101" pitchFamily="49" charset="-122"/>
                <a:ea typeface="黑体" panose="02010609060101010101" pitchFamily="49" charset="-122"/>
                <a:cs typeface="Times New Roman" pitchFamily="18" charset="0"/>
              </a:rPr>
              <a:t>总结与展望</a:t>
            </a:r>
            <a:endParaRPr lang="zh-CN" altLang="en-US" sz="2800" kern="0" dirty="0">
              <a:solidFill>
                <a:srgbClr val="5F5F5F">
                  <a:lumMod val="20000"/>
                  <a:lumOff val="80000"/>
                </a:srgbClr>
              </a:solidFill>
              <a:latin typeface="黑体" panose="02010609060101010101" pitchFamily="49" charset="-122"/>
              <a:ea typeface="黑体" panose="02010609060101010101" pitchFamily="49" charset="-122"/>
              <a:cs typeface="Times New Roman" pitchFamily="18" charset="0"/>
            </a:endParaRPr>
          </a:p>
        </p:txBody>
      </p:sp>
      <p:sp>
        <p:nvSpPr>
          <p:cNvPr id="238" name="Text Box 12"/>
          <p:cNvSpPr txBox="1">
            <a:spLocks noChangeArrowheads="1"/>
          </p:cNvSpPr>
          <p:nvPr/>
        </p:nvSpPr>
        <p:spPr bwMode="gray">
          <a:xfrm>
            <a:off x="851868" y="4696781"/>
            <a:ext cx="316963" cy="461665"/>
          </a:xfrm>
          <a:prstGeom prst="rect">
            <a:avLst/>
          </a:prstGeom>
          <a:noFill/>
          <a:ln w="9525" algn="ctr">
            <a:noFill/>
            <a:miter lim="800000"/>
            <a:headEnd/>
            <a:tailEnd/>
          </a:ln>
        </p:spPr>
        <p:txBody>
          <a:bodyPr wrap="square">
            <a:spAutoFit/>
          </a:bodyPr>
          <a:lstStyle/>
          <a:p>
            <a:pPr algn="ctr" eaLnBrk="0" fontAlgn="auto" hangingPunct="0">
              <a:spcBef>
                <a:spcPts val="0"/>
              </a:spcBef>
              <a:spcAft>
                <a:spcPts val="0"/>
              </a:spcAft>
              <a:defRPr/>
            </a:pPr>
            <a:r>
              <a:rPr lang="en-US" altLang="zh-CN" sz="2400" b="1" kern="0" dirty="0" smtClean="0">
                <a:solidFill>
                  <a:srgbClr val="FFFFFF"/>
                </a:solidFill>
              </a:rPr>
              <a:t>5</a:t>
            </a:r>
          </a:p>
        </p:txBody>
      </p:sp>
      <p:sp>
        <p:nvSpPr>
          <p:cNvPr id="239" name="Line 27"/>
          <p:cNvSpPr>
            <a:spLocks noChangeShapeType="1"/>
          </p:cNvSpPr>
          <p:nvPr/>
        </p:nvSpPr>
        <p:spPr bwMode="auto">
          <a:xfrm>
            <a:off x="1295209" y="5221817"/>
            <a:ext cx="7065339" cy="0"/>
          </a:xfrm>
          <a:prstGeom prst="line">
            <a:avLst/>
          </a:prstGeom>
          <a:ln>
            <a:solidFill>
              <a:schemeClr val="bg1">
                <a:lumMod val="65000"/>
              </a:schemeClr>
            </a:solidFill>
            <a:prstDash val="dashDot"/>
            <a:headEnd/>
            <a:tailEnd type="oval" w="med" len="med"/>
          </a:ln>
        </p:spPr>
        <p:style>
          <a:lnRef idx="1">
            <a:schemeClr val="accent2"/>
          </a:lnRef>
          <a:fillRef idx="0">
            <a:schemeClr val="accent2"/>
          </a:fillRef>
          <a:effectRef idx="0">
            <a:schemeClr val="accent2"/>
          </a:effectRef>
          <a:fontRef idx="minor">
            <a:schemeClr val="tx1"/>
          </a:fontRef>
        </p:style>
        <p:txBody>
          <a:bodyPr wrap="none" anchor="ctr"/>
          <a:lstStyle/>
          <a:p>
            <a:pPr fontAlgn="auto">
              <a:spcBef>
                <a:spcPts val="0"/>
              </a:spcBef>
              <a:spcAft>
                <a:spcPts val="0"/>
              </a:spcAft>
              <a:defRPr/>
            </a:pPr>
            <a:endParaRPr lang="zh-CN" altLang="en-US" kern="0" smtClean="0">
              <a:solidFill>
                <a:sysClr val="windowText" lastClr="000000"/>
              </a:solidFill>
            </a:endParaRPr>
          </a:p>
        </p:txBody>
      </p:sp>
      <p:sp>
        <p:nvSpPr>
          <p:cNvPr id="245" name="Text Box 12"/>
          <p:cNvSpPr txBox="1">
            <a:spLocks noChangeArrowheads="1"/>
          </p:cNvSpPr>
          <p:nvPr/>
        </p:nvSpPr>
        <p:spPr bwMode="gray">
          <a:xfrm>
            <a:off x="847042" y="5415607"/>
            <a:ext cx="316963" cy="461665"/>
          </a:xfrm>
          <a:prstGeom prst="rect">
            <a:avLst/>
          </a:prstGeom>
          <a:noFill/>
          <a:ln w="9525" algn="ctr">
            <a:noFill/>
            <a:miter lim="800000"/>
            <a:headEnd/>
            <a:tailEnd/>
          </a:ln>
        </p:spPr>
        <p:txBody>
          <a:bodyPr wrap="square">
            <a:spAutoFit/>
          </a:bodyPr>
          <a:lstStyle/>
          <a:p>
            <a:pPr algn="ctr" eaLnBrk="0" fontAlgn="auto" hangingPunct="0">
              <a:spcBef>
                <a:spcPts val="0"/>
              </a:spcBef>
              <a:spcAft>
                <a:spcPts val="0"/>
              </a:spcAft>
              <a:defRPr/>
            </a:pPr>
            <a:r>
              <a:rPr lang="en-US" altLang="zh-CN" sz="2400" b="1" kern="0" dirty="0" smtClean="0">
                <a:solidFill>
                  <a:srgbClr val="FFFFFF"/>
                </a:solidFill>
              </a:rPr>
              <a:t>6</a:t>
            </a:r>
          </a:p>
        </p:txBody>
      </p:sp>
    </p:spTree>
    <p:extLst>
      <p:ext uri="{BB962C8B-B14F-4D97-AF65-F5344CB8AC3E}">
        <p14:creationId xmlns:p14="http://schemas.microsoft.com/office/powerpoint/2010/main" val="42322367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06C88229-2361-4A3F-BA53-4D47DBEF09B6}" type="slidenum">
              <a:rPr lang="en-US" altLang="zh-CN" smtClean="0"/>
              <a:pPr>
                <a:defRPr/>
              </a:pPr>
              <a:t>18</a:t>
            </a:fld>
            <a:endParaRPr lang="en-US" altLang="zh-CN"/>
          </a:p>
        </p:txBody>
      </p:sp>
      <p:sp>
        <p:nvSpPr>
          <p:cNvPr id="23" name="Rectangle 21"/>
          <p:cNvSpPr>
            <a:spLocks noChangeArrowheads="1"/>
          </p:cNvSpPr>
          <p:nvPr/>
        </p:nvSpPr>
        <p:spPr bwMode="auto">
          <a:xfrm>
            <a:off x="3635896" y="307430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6" name="Rectangle 23"/>
          <p:cNvSpPr>
            <a:spLocks noChangeArrowheads="1"/>
          </p:cNvSpPr>
          <p:nvPr/>
        </p:nvSpPr>
        <p:spPr bwMode="auto">
          <a:xfrm>
            <a:off x="5219700" y="429809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2" name="Rectangle 29"/>
          <p:cNvSpPr>
            <a:spLocks noChangeArrowheads="1"/>
          </p:cNvSpPr>
          <p:nvPr/>
        </p:nvSpPr>
        <p:spPr bwMode="auto">
          <a:xfrm>
            <a:off x="5319255" y="5960009"/>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2" name="Rectangle 2"/>
          <p:cNvSpPr>
            <a:spLocks noGrp="1" noChangeArrowheads="1"/>
          </p:cNvSpPr>
          <p:nvPr>
            <p:ph type="title"/>
          </p:nvPr>
        </p:nvSpPr>
        <p:spPr>
          <a:xfrm>
            <a:off x="357188" y="548680"/>
            <a:ext cx="6807100" cy="560611"/>
          </a:xfrm>
        </p:spPr>
        <p:txBody>
          <a:bodyPr/>
          <a:lstStyle/>
          <a:p>
            <a:pPr eaLnBrk="1" hangingPunct="1">
              <a:lnSpc>
                <a:spcPct val="130000"/>
              </a:lnSpc>
              <a:defRPr/>
            </a:pPr>
            <a:r>
              <a:rPr lang="en-US" altLang="zh-CN" sz="2400" dirty="0" smtClean="0">
                <a:latin typeface="Arial" panose="020B0604020202020204" pitchFamily="34" charset="0"/>
                <a:ea typeface="黑体" pitchFamily="2" charset="-122"/>
                <a:cs typeface="Arial" panose="020B0604020202020204" pitchFamily="34" charset="0"/>
              </a:rPr>
              <a:t>3.1</a:t>
            </a:r>
            <a:r>
              <a:rPr lang="zh-CN" altLang="zh-CN" sz="2400" dirty="0">
                <a:latin typeface="Arial" panose="020B0604020202020204" pitchFamily="34" charset="0"/>
                <a:ea typeface="黑体" pitchFamily="2" charset="-122"/>
                <a:cs typeface="Arial" panose="020B0604020202020204" pitchFamily="34" charset="0"/>
              </a:rPr>
              <a:t>不同检测区域下多级方法检测精度</a:t>
            </a:r>
            <a:r>
              <a:rPr lang="zh-CN" altLang="zh-CN" sz="2400" dirty="0" smtClean="0">
                <a:latin typeface="Arial" panose="020B0604020202020204" pitchFamily="34" charset="0"/>
                <a:ea typeface="黑体" pitchFamily="2" charset="-122"/>
                <a:cs typeface="Arial" panose="020B0604020202020204" pitchFamily="34" charset="0"/>
              </a:rPr>
              <a:t>分析</a:t>
            </a:r>
            <a:r>
              <a:rPr lang="en-US" altLang="zh-CN" sz="2400" dirty="0">
                <a:latin typeface="Times New Roman" panose="02020603050405020304" pitchFamily="18" charset="0"/>
                <a:ea typeface="黑体" pitchFamily="2" charset="-122"/>
                <a:cs typeface="Times New Roman" panose="02020603050405020304" pitchFamily="18" charset="0"/>
              </a:rPr>
              <a:t>(Ⅰ)</a:t>
            </a:r>
            <a:endParaRPr lang="en-US" altLang="zh-CN" sz="2400" dirty="0">
              <a:latin typeface="Arial" panose="020B0604020202020204" pitchFamily="34" charset="0"/>
              <a:ea typeface="黑体" pitchFamily="2" charset="-122"/>
              <a:cs typeface="Arial" panose="020B0604020202020204" pitchFamily="34" charset="0"/>
            </a:endParaRPr>
          </a:p>
        </p:txBody>
      </p:sp>
      <p:pic>
        <p:nvPicPr>
          <p:cNvPr id="43" name="图片 42"/>
          <p:cNvPicPr/>
          <p:nvPr/>
        </p:nvPicPr>
        <p:blipFill>
          <a:blip r:embed="rId3">
            <a:extLst>
              <a:ext uri="{28A0092B-C50C-407E-A947-70E740481C1C}">
                <a14:useLocalDpi xmlns:a14="http://schemas.microsoft.com/office/drawing/2010/main" val="0"/>
              </a:ext>
            </a:extLst>
          </a:blip>
          <a:stretch>
            <a:fillRect/>
          </a:stretch>
        </p:blipFill>
        <p:spPr>
          <a:xfrm>
            <a:off x="415171" y="1125104"/>
            <a:ext cx="3239770" cy="3240000"/>
          </a:xfrm>
          <a:prstGeom prst="rect">
            <a:avLst/>
          </a:prstGeom>
        </p:spPr>
      </p:pic>
      <mc:AlternateContent xmlns:mc="http://schemas.openxmlformats.org/markup-compatibility/2006">
        <mc:Choice xmlns:a14="http://schemas.microsoft.com/office/drawing/2010/main" Requires="a14">
          <p:graphicFrame>
            <p:nvGraphicFramePr>
              <p:cNvPr id="5" name="表格 4"/>
              <p:cNvGraphicFramePr>
                <a:graphicFrameLocks noGrp="1"/>
              </p:cNvGraphicFramePr>
              <p:nvPr>
                <p:extLst>
                  <p:ext uri="{D42A27DB-BD31-4B8C-83A1-F6EECF244321}">
                    <p14:modId xmlns:p14="http://schemas.microsoft.com/office/powerpoint/2010/main" val="3407747590"/>
                  </p:ext>
                </p:extLst>
              </p:nvPr>
            </p:nvGraphicFramePr>
            <p:xfrm>
              <a:off x="3773804" y="3703286"/>
              <a:ext cx="4955232" cy="2101978"/>
            </p:xfrm>
            <a:graphic>
              <a:graphicData uri="http://schemas.openxmlformats.org/drawingml/2006/table">
                <a:tbl>
                  <a:tblPr firstRow="1" bandRow="1">
                    <a:tableStyleId>{5C22544A-7EE6-4342-B048-85BDC9FD1C3A}</a:tableStyleId>
                  </a:tblPr>
                  <a:tblGrid>
                    <a:gridCol w="825872"/>
                    <a:gridCol w="825872"/>
                    <a:gridCol w="825872"/>
                    <a:gridCol w="825872"/>
                    <a:gridCol w="825872"/>
                    <a:gridCol w="825872"/>
                  </a:tblGrid>
                  <a:tr h="370840">
                    <a:tc>
                      <a:txBody>
                        <a:bodyPr/>
                        <a:lstStyle/>
                        <a:p>
                          <a:pPr algn="ctr" eaLnBrk="0">
                            <a:spcBef>
                              <a:spcPts val="300"/>
                            </a:spcBef>
                            <a:spcAft>
                              <a:spcPts val="300"/>
                            </a:spcAft>
                          </a:pPr>
                          <a:r>
                            <a:rPr lang="en-US" sz="1200" b="0" i="1"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d</a:t>
                          </a:r>
                          <a:r>
                            <a:rPr lang="en-US" sz="1200" b="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(mm)</a:t>
                          </a:r>
                          <a:endParaRPr lang="zh-CN" sz="1200" b="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eaLnBrk="0">
                            <a:spcBef>
                              <a:spcPts val="300"/>
                            </a:spcBef>
                            <a:spcAft>
                              <a:spcPts val="300"/>
                            </a:spcAft>
                          </a:pPr>
                          <a14:m>
                            <m:oMath xmlns:m="http://schemas.openxmlformats.org/officeDocument/2006/math">
                              <m:r>
                                <m:rPr>
                                  <m:sty m:val="p"/>
                                </m:rPr>
                                <a:rPr lang="en-US" sz="1200" b="0" kern="100" smtClean="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Δ</m:t>
                              </m:r>
                              <m:sSub>
                                <m:sSubPr>
                                  <m:ctrlPr>
                                    <a:rPr lang="zh-CN" sz="1200" b="0" i="1" kern="1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200" b="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𝑡</m:t>
                                  </m:r>
                                </m:e>
                                <m:sub>
                                  <m:r>
                                    <a:rPr lang="en-US" sz="1200" b="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01</m:t>
                                  </m:r>
                                </m:sub>
                              </m:sSub>
                            </m:oMath>
                          </a14:m>
                          <a:r>
                            <a:rPr lang="en-US"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a:t>
                          </a:r>
                          <a:r>
                            <a:rPr lang="en-US" sz="1200" b="0" i="1"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t>
                          </a:r>
                          <a:r>
                            <a:rPr lang="en-US" sz="1200" b="0" i="1"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s</a:t>
                          </a:r>
                          <a:r>
                            <a:rPr lang="en-US"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a:t>
                          </a:r>
                          <a:endParaRPr lang="zh-CN"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eaLnBrk="0">
                            <a:spcBef>
                              <a:spcPts val="300"/>
                            </a:spcBef>
                            <a:spcAft>
                              <a:spcPts val="300"/>
                            </a:spcAft>
                          </a:pPr>
                          <a14:m>
                            <m:oMath xmlns:m="http://schemas.openxmlformats.org/officeDocument/2006/math">
                              <m:r>
                                <m:rPr>
                                  <m:sty m:val="p"/>
                                </m:rPr>
                                <a:rPr lang="en-US" sz="1200" b="0" kern="100" smtClean="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Δ</m:t>
                              </m:r>
                              <m:sSub>
                                <m:sSubPr>
                                  <m:ctrlPr>
                                    <a:rPr lang="zh-CN" sz="1200" b="0" i="1" kern="1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200" b="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𝑡</m:t>
                                  </m:r>
                                </m:e>
                                <m:sub>
                                  <m:r>
                                    <a:rPr lang="en-US" sz="1200" b="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02</m:t>
                                  </m:r>
                                </m:sub>
                              </m:sSub>
                            </m:oMath>
                          </a14:m>
                          <a:r>
                            <a:rPr lang="en-US"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a:t>
                          </a:r>
                          <a:r>
                            <a:rPr lang="en-US" sz="1200" b="0" i="1"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t>
                          </a:r>
                          <a:r>
                            <a:rPr lang="en-US" sz="1200" b="0" i="1"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s</a:t>
                          </a:r>
                          <a:r>
                            <a:rPr lang="en-US"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a:t>
                          </a:r>
                          <a:endParaRPr lang="zh-CN"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eaLnBrk="0">
                            <a:spcBef>
                              <a:spcPts val="300"/>
                            </a:spcBef>
                            <a:spcAft>
                              <a:spcPts val="300"/>
                            </a:spcAft>
                          </a:pPr>
                          <a14:m>
                            <m:oMath xmlns:m="http://schemas.openxmlformats.org/officeDocument/2006/math">
                              <m:r>
                                <m:rPr>
                                  <m:sty m:val="p"/>
                                </m:rPr>
                                <a:rPr lang="en-US" sz="1200" b="0" kern="100" smtClean="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Δ</m:t>
                              </m:r>
                              <m:sSub>
                                <m:sSubPr>
                                  <m:ctrlPr>
                                    <a:rPr lang="zh-CN" sz="1200" b="0" i="1" kern="1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200" b="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𝑡</m:t>
                                  </m:r>
                                </m:e>
                                <m:sub>
                                  <m:r>
                                    <a:rPr lang="en-US" sz="1200" b="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03</m:t>
                                  </m:r>
                                </m:sub>
                              </m:sSub>
                            </m:oMath>
                          </a14:m>
                          <a:r>
                            <a:rPr lang="en-US"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a:t>
                          </a:r>
                          <a:r>
                            <a:rPr lang="en-US" sz="1200" b="0" i="1"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t>
                          </a:r>
                          <a:r>
                            <a:rPr lang="en-US" sz="1200" b="0" i="1"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s</a:t>
                          </a:r>
                          <a:r>
                            <a:rPr lang="en-US"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a:t>
                          </a:r>
                          <a:endParaRPr lang="zh-CN"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eaLnBrk="0">
                            <a:spcBef>
                              <a:spcPts val="300"/>
                            </a:spcBef>
                            <a:spcAft>
                              <a:spcPts val="300"/>
                            </a:spcAft>
                          </a:pPr>
                          <a14:m>
                            <m:oMath xmlns:m="http://schemas.openxmlformats.org/officeDocument/2006/math">
                              <m:r>
                                <m:rPr>
                                  <m:sty m:val="p"/>
                                </m:rPr>
                                <a:rPr lang="en-US" sz="1200" b="0" kern="100" smtClean="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Δ</m:t>
                              </m:r>
                              <m:sSub>
                                <m:sSubPr>
                                  <m:ctrlPr>
                                    <a:rPr lang="zh-CN" sz="1200" b="0" i="1" kern="1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200" b="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𝑡</m:t>
                                  </m:r>
                                </m:e>
                                <m:sub>
                                  <m:r>
                                    <a:rPr lang="en-US" sz="1200" b="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04</m:t>
                                  </m:r>
                                </m:sub>
                              </m:sSub>
                            </m:oMath>
                          </a14:m>
                          <a:r>
                            <a:rPr lang="en-US"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a:t>
                          </a:r>
                          <a:r>
                            <a:rPr lang="en-US" sz="1200" b="0" i="1"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t>
                          </a:r>
                          <a:r>
                            <a:rPr lang="en-US" sz="1200" b="0" i="1"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s</a:t>
                          </a:r>
                          <a:r>
                            <a:rPr lang="en-US"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a:t>
                          </a:r>
                          <a:endParaRPr lang="zh-CN"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eaLnBrk="0">
                            <a:spcBef>
                              <a:spcPts val="300"/>
                            </a:spcBef>
                            <a:spcAft>
                              <a:spcPts val="300"/>
                            </a:spcAft>
                          </a:pPr>
                          <a14:m>
                            <m:oMath xmlns:m="http://schemas.openxmlformats.org/officeDocument/2006/math">
                              <m:r>
                                <m:rPr>
                                  <m:sty m:val="p"/>
                                </m:rPr>
                                <a:rPr lang="en-US" sz="1200" b="0" kern="100" smtClean="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Δ</m:t>
                              </m:r>
                              <m:sSub>
                                <m:sSubPr>
                                  <m:ctrlPr>
                                    <a:rPr lang="zh-CN" sz="1200" b="0" i="1" kern="1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200" b="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𝑡</m:t>
                                  </m:r>
                                </m:e>
                                <m:sub>
                                  <m:r>
                                    <a:rPr lang="en-US" sz="1200" b="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14</m:t>
                                  </m:r>
                                </m:sub>
                              </m:sSub>
                            </m:oMath>
                          </a14:m>
                          <a:r>
                            <a:rPr lang="en-US"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a:t>
                          </a:r>
                          <a:r>
                            <a:rPr lang="en-US" sz="1200" b="0" i="1"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t>
                          </a:r>
                          <a:r>
                            <a:rPr lang="en-US" sz="1200" b="0" i="1"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s</a:t>
                          </a:r>
                          <a:r>
                            <a:rPr lang="en-US"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a:t>
                          </a:r>
                          <a:endParaRPr lang="zh-CN"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18970">
                    <a:tc>
                      <a:txBody>
                        <a:bodyPr/>
                        <a:lstStyle/>
                        <a:p>
                          <a:pPr algn="ctr" eaLnBrk="0">
                            <a:spcBef>
                              <a:spcPts val="300"/>
                            </a:spcBef>
                            <a:spcAft>
                              <a:spcPts val="300"/>
                            </a:spcAft>
                          </a:pPr>
                          <a:r>
                            <a:rPr lang="en-US" sz="1200" b="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220</a:t>
                          </a:r>
                          <a:endParaRPr lang="zh-CN" sz="1200" b="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eaLnBrk="0">
                            <a:spcBef>
                              <a:spcPts val="300"/>
                            </a:spcBef>
                            <a:spcAft>
                              <a:spcPts val="300"/>
                            </a:spcAft>
                          </a:pPr>
                          <a:r>
                            <a:rPr lang="en-US"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14.17</a:t>
                          </a:r>
                          <a:endParaRPr lang="zh-CN"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eaLnBrk="0">
                            <a:spcBef>
                              <a:spcPts val="300"/>
                            </a:spcBef>
                            <a:spcAft>
                              <a:spcPts val="300"/>
                            </a:spcAft>
                          </a:pPr>
                          <a:r>
                            <a:rPr lang="en-US"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36.29</a:t>
                          </a:r>
                          <a:endParaRPr lang="zh-CN"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eaLnBrk="0">
                            <a:spcBef>
                              <a:spcPts val="300"/>
                            </a:spcBef>
                            <a:spcAft>
                              <a:spcPts val="300"/>
                            </a:spcAft>
                          </a:pPr>
                          <a:r>
                            <a:rPr lang="en-US"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30.75</a:t>
                          </a:r>
                          <a:endParaRPr lang="zh-CN"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eaLnBrk="0">
                            <a:spcBef>
                              <a:spcPts val="300"/>
                            </a:spcBef>
                            <a:spcAft>
                              <a:spcPts val="300"/>
                            </a:spcAft>
                          </a:pPr>
                          <a:r>
                            <a:rPr lang="en-US"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3.61</a:t>
                          </a:r>
                          <a:endParaRPr lang="zh-CN"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eaLnBrk="0">
                            <a:spcBef>
                              <a:spcPts val="300"/>
                            </a:spcBef>
                            <a:spcAft>
                              <a:spcPts val="300"/>
                            </a:spcAft>
                          </a:pPr>
                          <a:r>
                            <a:rPr lang="en-US"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0.45</a:t>
                          </a:r>
                          <a:endParaRPr lang="zh-CN"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16024">
                    <a:tc>
                      <a:txBody>
                        <a:bodyPr/>
                        <a:lstStyle/>
                        <a:p>
                          <a:pPr algn="ctr" eaLnBrk="0">
                            <a:spcBef>
                              <a:spcPts val="300"/>
                            </a:spcBef>
                            <a:spcAft>
                              <a:spcPts val="300"/>
                            </a:spcAft>
                          </a:pPr>
                          <a:r>
                            <a:rPr lang="en-US" sz="1200" b="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240</a:t>
                          </a:r>
                          <a:endParaRPr lang="zh-CN" sz="1200" b="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eaLnBrk="0">
                            <a:spcBef>
                              <a:spcPts val="300"/>
                            </a:spcBef>
                            <a:spcAft>
                              <a:spcPts val="300"/>
                            </a:spcAft>
                          </a:pPr>
                          <a:r>
                            <a:rPr lang="en-US"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13.71</a:t>
                          </a:r>
                          <a:endParaRPr lang="zh-CN"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eaLnBrk="0">
                            <a:spcBef>
                              <a:spcPts val="300"/>
                            </a:spcBef>
                            <a:spcAft>
                              <a:spcPts val="300"/>
                            </a:spcAft>
                          </a:pPr>
                          <a:r>
                            <a:rPr lang="en-US"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36.21</a:t>
                          </a:r>
                          <a:endParaRPr lang="zh-CN"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eaLnBrk="0">
                            <a:spcBef>
                              <a:spcPts val="300"/>
                            </a:spcBef>
                            <a:spcAft>
                              <a:spcPts val="300"/>
                            </a:spcAft>
                          </a:pPr>
                          <a:r>
                            <a:rPr lang="en-US"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30.52</a:t>
                          </a:r>
                          <a:endParaRPr lang="zh-CN"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eaLnBrk="0">
                            <a:spcBef>
                              <a:spcPts val="300"/>
                            </a:spcBef>
                            <a:spcAft>
                              <a:spcPts val="300"/>
                            </a:spcAft>
                          </a:pPr>
                          <a:r>
                            <a:rPr lang="en-US"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3.24</a:t>
                          </a:r>
                          <a:endParaRPr lang="zh-CN"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eaLnBrk="0">
                            <a:spcBef>
                              <a:spcPts val="300"/>
                            </a:spcBef>
                            <a:spcAft>
                              <a:spcPts val="300"/>
                            </a:spcAft>
                          </a:pPr>
                          <a:r>
                            <a:rPr lang="en-US"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1.20</a:t>
                          </a:r>
                          <a:endParaRPr lang="zh-CN"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16024">
                    <a:tc>
                      <a:txBody>
                        <a:bodyPr/>
                        <a:lstStyle/>
                        <a:p>
                          <a:pPr algn="ctr" eaLnBrk="0">
                            <a:spcBef>
                              <a:spcPts val="300"/>
                            </a:spcBef>
                            <a:spcAft>
                              <a:spcPts val="300"/>
                            </a:spcAft>
                          </a:pPr>
                          <a:r>
                            <a:rPr lang="en-US" sz="1200" b="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260</a:t>
                          </a:r>
                          <a:endParaRPr lang="zh-CN" sz="1200" b="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eaLnBrk="0">
                            <a:spcBef>
                              <a:spcPts val="300"/>
                            </a:spcBef>
                            <a:spcAft>
                              <a:spcPts val="300"/>
                            </a:spcAft>
                          </a:pPr>
                          <a:r>
                            <a:rPr lang="en-US" sz="1200" b="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13.41</a:t>
                          </a:r>
                          <a:endParaRPr lang="zh-CN" sz="1200" b="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eaLnBrk="0">
                            <a:spcBef>
                              <a:spcPts val="300"/>
                            </a:spcBef>
                            <a:spcAft>
                              <a:spcPts val="300"/>
                            </a:spcAft>
                          </a:pPr>
                          <a:r>
                            <a:rPr lang="en-US"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36.23</a:t>
                          </a:r>
                          <a:endParaRPr lang="zh-CN"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eaLnBrk="0">
                            <a:spcBef>
                              <a:spcPts val="300"/>
                            </a:spcBef>
                            <a:spcAft>
                              <a:spcPts val="300"/>
                            </a:spcAft>
                          </a:pPr>
                          <a:r>
                            <a:rPr lang="en-US"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30.36</a:t>
                          </a:r>
                          <a:endParaRPr lang="zh-CN"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eaLnBrk="0">
                            <a:spcBef>
                              <a:spcPts val="300"/>
                            </a:spcBef>
                            <a:spcAft>
                              <a:spcPts val="300"/>
                            </a:spcAft>
                          </a:pPr>
                          <a:r>
                            <a:rPr lang="en-US"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2.99</a:t>
                          </a:r>
                          <a:endParaRPr lang="zh-CN"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eaLnBrk="0">
                            <a:spcBef>
                              <a:spcPts val="300"/>
                            </a:spcBef>
                            <a:spcAft>
                              <a:spcPts val="300"/>
                            </a:spcAft>
                          </a:pPr>
                          <a:r>
                            <a:rPr lang="en-US"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2.17</a:t>
                          </a:r>
                          <a:endParaRPr lang="zh-CN"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16024">
                    <a:tc>
                      <a:txBody>
                        <a:bodyPr/>
                        <a:lstStyle/>
                        <a:p>
                          <a:pPr algn="ctr" eaLnBrk="0">
                            <a:spcBef>
                              <a:spcPts val="300"/>
                            </a:spcBef>
                            <a:spcAft>
                              <a:spcPts val="300"/>
                            </a:spcAft>
                          </a:pPr>
                          <a:r>
                            <a:rPr lang="en-US"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280</a:t>
                          </a:r>
                          <a:endParaRPr lang="zh-CN"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eaLnBrk="0">
                            <a:spcBef>
                              <a:spcPts val="300"/>
                            </a:spcBef>
                            <a:spcAft>
                              <a:spcPts val="300"/>
                            </a:spcAft>
                          </a:pPr>
                          <a:r>
                            <a:rPr lang="en-US" sz="1200" b="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13.12</a:t>
                          </a:r>
                          <a:endParaRPr lang="zh-CN" sz="1200" b="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eaLnBrk="0">
                            <a:spcBef>
                              <a:spcPts val="300"/>
                            </a:spcBef>
                            <a:spcAft>
                              <a:spcPts val="300"/>
                            </a:spcAft>
                          </a:pPr>
                          <a:r>
                            <a:rPr lang="en-US"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36.22</a:t>
                          </a:r>
                          <a:endParaRPr lang="zh-CN"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eaLnBrk="0">
                            <a:spcBef>
                              <a:spcPts val="300"/>
                            </a:spcBef>
                            <a:spcAft>
                              <a:spcPts val="300"/>
                            </a:spcAft>
                          </a:pPr>
                          <a:r>
                            <a:rPr lang="en-US"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30.22</a:t>
                          </a:r>
                          <a:endParaRPr lang="zh-CN"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eaLnBrk="0">
                            <a:spcBef>
                              <a:spcPts val="300"/>
                            </a:spcBef>
                            <a:spcAft>
                              <a:spcPts val="300"/>
                            </a:spcAft>
                          </a:pPr>
                          <a:r>
                            <a:rPr lang="en-US"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2.86</a:t>
                          </a:r>
                          <a:endParaRPr lang="zh-CN"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eaLnBrk="0">
                            <a:spcBef>
                              <a:spcPts val="300"/>
                            </a:spcBef>
                            <a:spcAft>
                              <a:spcPts val="300"/>
                            </a:spcAft>
                          </a:pPr>
                          <a:r>
                            <a:rPr lang="en-US"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3.30</a:t>
                          </a:r>
                          <a:endParaRPr lang="zh-CN"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16024">
                    <a:tc>
                      <a:txBody>
                        <a:bodyPr/>
                        <a:lstStyle/>
                        <a:p>
                          <a:pPr algn="ctr" eaLnBrk="0">
                            <a:spcBef>
                              <a:spcPts val="300"/>
                            </a:spcBef>
                            <a:spcAft>
                              <a:spcPts val="300"/>
                            </a:spcAft>
                          </a:pPr>
                          <a:r>
                            <a:rPr lang="en-US" sz="1200" b="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300</a:t>
                          </a:r>
                          <a:endParaRPr lang="zh-CN" sz="1200" b="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eaLnBrk="0">
                            <a:spcBef>
                              <a:spcPts val="300"/>
                            </a:spcBef>
                            <a:spcAft>
                              <a:spcPts val="300"/>
                            </a:spcAft>
                          </a:pPr>
                          <a:r>
                            <a:rPr lang="en-US" sz="1200" b="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12.81</a:t>
                          </a:r>
                          <a:endParaRPr lang="zh-CN" sz="1200" b="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eaLnBrk="0">
                            <a:spcBef>
                              <a:spcPts val="300"/>
                            </a:spcBef>
                            <a:spcAft>
                              <a:spcPts val="300"/>
                            </a:spcAft>
                          </a:pPr>
                          <a:r>
                            <a:rPr lang="en-US" sz="1200" b="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36.22</a:t>
                          </a:r>
                          <a:endParaRPr lang="zh-CN" sz="1200" b="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eaLnBrk="0">
                            <a:spcBef>
                              <a:spcPts val="300"/>
                            </a:spcBef>
                            <a:spcAft>
                              <a:spcPts val="300"/>
                            </a:spcAft>
                          </a:pPr>
                          <a:r>
                            <a:rPr lang="en-US" sz="1200" b="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27.45</a:t>
                          </a:r>
                          <a:endParaRPr lang="zh-CN" sz="1200" b="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eaLnBrk="0">
                            <a:spcBef>
                              <a:spcPts val="300"/>
                            </a:spcBef>
                            <a:spcAft>
                              <a:spcPts val="300"/>
                            </a:spcAft>
                          </a:pPr>
                          <a:r>
                            <a:rPr lang="en-US" sz="1200" b="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2.69</a:t>
                          </a:r>
                          <a:endParaRPr lang="zh-CN" sz="1200" b="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eaLnBrk="0">
                            <a:spcBef>
                              <a:spcPts val="300"/>
                            </a:spcBef>
                            <a:spcAft>
                              <a:spcPts val="300"/>
                            </a:spcAft>
                          </a:pPr>
                          <a:r>
                            <a:rPr lang="en-US" sz="1200" b="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4.42</a:t>
                          </a:r>
                          <a:endParaRPr lang="zh-CN" sz="1200" b="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16024">
                    <a:tc>
                      <a:txBody>
                        <a:bodyPr/>
                        <a:lstStyle/>
                        <a:p>
                          <a:pPr marL="0" algn="ctr" defTabSz="914400" rtl="0" eaLnBrk="0" latinLnBrk="0" hangingPunct="1">
                            <a:spcBef>
                              <a:spcPts val="300"/>
                            </a:spcBef>
                            <a:spcAft>
                              <a:spcPts val="300"/>
                            </a:spcAft>
                          </a:pPr>
                          <a:r>
                            <a:rPr lang="en-US" sz="1200" b="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320</a:t>
                          </a:r>
                          <a:endParaRPr lang="zh-CN" sz="1200" b="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0" latinLnBrk="0" hangingPunct="1">
                            <a:spcBef>
                              <a:spcPts val="300"/>
                            </a:spcBef>
                            <a:spcAft>
                              <a:spcPts val="300"/>
                            </a:spcAft>
                          </a:pPr>
                          <a:r>
                            <a:rPr lang="en-US" sz="1200" b="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12.59</a:t>
                          </a:r>
                          <a:endParaRPr lang="zh-CN" sz="1200" b="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0" latinLnBrk="0" hangingPunct="1">
                            <a:spcBef>
                              <a:spcPts val="300"/>
                            </a:spcBef>
                            <a:spcAft>
                              <a:spcPts val="300"/>
                            </a:spcAft>
                          </a:pPr>
                          <a:r>
                            <a:rPr lang="en-US" sz="1200" b="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36.16</a:t>
                          </a:r>
                          <a:endParaRPr lang="zh-CN" sz="1200" b="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0" latinLnBrk="0" hangingPunct="1">
                            <a:spcBef>
                              <a:spcPts val="300"/>
                            </a:spcBef>
                            <a:spcAft>
                              <a:spcPts val="300"/>
                            </a:spcAft>
                          </a:pPr>
                          <a:r>
                            <a:rPr lang="en-US"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27.30</a:t>
                          </a:r>
                          <a:endParaRPr lang="zh-CN"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0" latinLnBrk="0" hangingPunct="1">
                            <a:spcBef>
                              <a:spcPts val="300"/>
                            </a:spcBef>
                            <a:spcAft>
                              <a:spcPts val="300"/>
                            </a:spcAft>
                          </a:pPr>
                          <a:r>
                            <a:rPr lang="en-US"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2.54</a:t>
                          </a:r>
                          <a:endParaRPr lang="zh-CN"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0" latinLnBrk="0" hangingPunct="1">
                            <a:spcBef>
                              <a:spcPts val="300"/>
                            </a:spcBef>
                            <a:spcAft>
                              <a:spcPts val="300"/>
                            </a:spcAft>
                          </a:pPr>
                          <a:r>
                            <a:rPr lang="en-US"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5.70</a:t>
                          </a:r>
                          <a:endParaRPr lang="zh-CN"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16024">
                    <a:tc>
                      <a:txBody>
                        <a:bodyPr/>
                        <a:lstStyle/>
                        <a:p>
                          <a:pPr marL="0" algn="ctr" defTabSz="914400" rtl="0" eaLnBrk="0" latinLnBrk="0" hangingPunct="1">
                            <a:spcBef>
                              <a:spcPts val="300"/>
                            </a:spcBef>
                            <a:spcAft>
                              <a:spcPts val="300"/>
                            </a:spcAft>
                          </a:pPr>
                          <a:r>
                            <a:rPr lang="en-US"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340</a:t>
                          </a:r>
                          <a:endParaRPr lang="zh-CN"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0" latinLnBrk="0" hangingPunct="1">
                            <a:spcBef>
                              <a:spcPts val="300"/>
                            </a:spcBef>
                            <a:spcAft>
                              <a:spcPts val="300"/>
                            </a:spcAft>
                          </a:pPr>
                          <a:r>
                            <a:rPr lang="en-US" sz="1200" b="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12.37</a:t>
                          </a:r>
                          <a:endParaRPr lang="zh-CN" sz="1200" b="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0" latinLnBrk="0" hangingPunct="1">
                            <a:spcBef>
                              <a:spcPts val="300"/>
                            </a:spcBef>
                            <a:spcAft>
                              <a:spcPts val="300"/>
                            </a:spcAft>
                          </a:pPr>
                          <a:r>
                            <a:rPr lang="en-US" sz="1200" b="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36.16</a:t>
                          </a:r>
                          <a:endParaRPr lang="zh-CN" sz="1200" b="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0" latinLnBrk="0" hangingPunct="1">
                            <a:spcBef>
                              <a:spcPts val="300"/>
                            </a:spcBef>
                            <a:spcAft>
                              <a:spcPts val="300"/>
                            </a:spcAft>
                          </a:pPr>
                          <a:r>
                            <a:rPr lang="en-US" sz="1200" b="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27.23</a:t>
                          </a:r>
                          <a:endParaRPr lang="zh-CN" sz="1200" b="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0" latinLnBrk="0" hangingPunct="1">
                            <a:spcBef>
                              <a:spcPts val="300"/>
                            </a:spcBef>
                            <a:spcAft>
                              <a:spcPts val="300"/>
                            </a:spcAft>
                          </a:pPr>
                          <a:r>
                            <a:rPr lang="en-US" sz="1200" b="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2.48</a:t>
                          </a:r>
                          <a:endParaRPr lang="zh-CN" sz="1200" b="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0" latinLnBrk="0" hangingPunct="1">
                            <a:spcBef>
                              <a:spcPts val="300"/>
                            </a:spcBef>
                            <a:spcAft>
                              <a:spcPts val="300"/>
                            </a:spcAft>
                          </a:pPr>
                          <a:r>
                            <a:rPr lang="en-US" sz="1200" b="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6.96</a:t>
                          </a:r>
                          <a:endParaRPr lang="zh-CN" sz="1200" b="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16024">
                    <a:tc>
                      <a:txBody>
                        <a:bodyPr/>
                        <a:lstStyle/>
                        <a:p>
                          <a:pPr marL="0" algn="ctr" defTabSz="914400" rtl="0" eaLnBrk="0" latinLnBrk="0" hangingPunct="1">
                            <a:spcBef>
                              <a:spcPts val="300"/>
                            </a:spcBef>
                            <a:spcAft>
                              <a:spcPts val="300"/>
                            </a:spcAft>
                          </a:pPr>
                          <a:r>
                            <a:rPr lang="en-US"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360</a:t>
                          </a:r>
                          <a:endParaRPr lang="zh-CN"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0" latinLnBrk="0" hangingPunct="1">
                            <a:spcBef>
                              <a:spcPts val="300"/>
                            </a:spcBef>
                            <a:spcAft>
                              <a:spcPts val="300"/>
                            </a:spcAft>
                          </a:pPr>
                          <a:r>
                            <a:rPr lang="en-US"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12.21</a:t>
                          </a:r>
                          <a:endParaRPr lang="zh-CN"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0" latinLnBrk="0" hangingPunct="1">
                            <a:spcBef>
                              <a:spcPts val="300"/>
                            </a:spcBef>
                            <a:spcAft>
                              <a:spcPts val="300"/>
                            </a:spcAft>
                          </a:pPr>
                          <a:r>
                            <a:rPr lang="en-US"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36.16</a:t>
                          </a:r>
                          <a:endParaRPr lang="zh-CN"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0" latinLnBrk="0" hangingPunct="1">
                            <a:spcBef>
                              <a:spcPts val="300"/>
                            </a:spcBef>
                            <a:spcAft>
                              <a:spcPts val="300"/>
                            </a:spcAft>
                          </a:pPr>
                          <a:r>
                            <a:rPr lang="en-US"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27.07</a:t>
                          </a:r>
                          <a:endParaRPr lang="zh-CN"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0" latinLnBrk="0" hangingPunct="1">
                            <a:spcBef>
                              <a:spcPts val="300"/>
                            </a:spcBef>
                            <a:spcAft>
                              <a:spcPts val="300"/>
                            </a:spcAft>
                          </a:pPr>
                          <a:r>
                            <a:rPr lang="en-US" sz="1200" b="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2.39</a:t>
                          </a:r>
                          <a:endParaRPr lang="zh-CN" sz="1200" b="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0" latinLnBrk="0" hangingPunct="1">
                            <a:spcBef>
                              <a:spcPts val="300"/>
                            </a:spcBef>
                            <a:spcAft>
                              <a:spcPts val="300"/>
                            </a:spcAft>
                          </a:pPr>
                          <a:r>
                            <a:rPr lang="en-US" sz="1200" b="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8.32</a:t>
                          </a:r>
                          <a:endParaRPr lang="zh-CN" sz="1200" b="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mc:Choice>
        <mc:Fallback>
          <p:graphicFrame>
            <p:nvGraphicFramePr>
              <p:cNvPr id="5" name="表格 4"/>
              <p:cNvGraphicFramePr>
                <a:graphicFrameLocks noGrp="1"/>
              </p:cNvGraphicFramePr>
              <p:nvPr>
                <p:extLst>
                  <p:ext uri="{D42A27DB-BD31-4B8C-83A1-F6EECF244321}">
                    <p14:modId xmlns:p14="http://schemas.microsoft.com/office/powerpoint/2010/main" val="3407747590"/>
                  </p:ext>
                </p:extLst>
              </p:nvPr>
            </p:nvGraphicFramePr>
            <p:xfrm>
              <a:off x="3773804" y="3703286"/>
              <a:ext cx="4955232" cy="2101978"/>
            </p:xfrm>
            <a:graphic>
              <a:graphicData uri="http://schemas.openxmlformats.org/drawingml/2006/table">
                <a:tbl>
                  <a:tblPr firstRow="1" bandRow="1">
                    <a:tableStyleId>{5C22544A-7EE6-4342-B048-85BDC9FD1C3A}</a:tableStyleId>
                  </a:tblPr>
                  <a:tblGrid>
                    <a:gridCol w="825872"/>
                    <a:gridCol w="825872"/>
                    <a:gridCol w="825872"/>
                    <a:gridCol w="825872"/>
                    <a:gridCol w="825872"/>
                    <a:gridCol w="825872"/>
                  </a:tblGrid>
                  <a:tr h="370840">
                    <a:tc>
                      <a:txBody>
                        <a:bodyPr/>
                        <a:lstStyle/>
                        <a:p>
                          <a:pPr algn="ctr" eaLnBrk="0">
                            <a:spcBef>
                              <a:spcPts val="300"/>
                            </a:spcBef>
                            <a:spcAft>
                              <a:spcPts val="300"/>
                            </a:spcAft>
                          </a:pPr>
                          <a:r>
                            <a:rPr lang="en-US" sz="1200" b="0" i="1"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d</a:t>
                          </a:r>
                          <a:r>
                            <a:rPr lang="en-US" sz="1200" b="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(mm)</a:t>
                          </a:r>
                          <a:endParaRPr lang="zh-CN" sz="1200" b="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4"/>
                          <a:stretch>
                            <a:fillRect l="-101481" t="-1639" r="-403704" b="-486885"/>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4"/>
                          <a:stretch>
                            <a:fillRect l="-200000" t="-1639" r="-300735" b="-486885"/>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4"/>
                          <a:stretch>
                            <a:fillRect l="-302222" t="-1639" r="-202963" b="-486885"/>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4"/>
                          <a:stretch>
                            <a:fillRect l="-399265" t="-1639" r="-101471" b="-486885"/>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4"/>
                          <a:stretch>
                            <a:fillRect l="-502963" t="-1639" r="-2222" b="-486885"/>
                          </a:stretch>
                        </a:blipFill>
                      </a:tcPr>
                    </a:tc>
                  </a:tr>
                  <a:tr h="218970">
                    <a:tc>
                      <a:txBody>
                        <a:bodyPr/>
                        <a:lstStyle/>
                        <a:p>
                          <a:pPr algn="ctr" eaLnBrk="0">
                            <a:spcBef>
                              <a:spcPts val="300"/>
                            </a:spcBef>
                            <a:spcAft>
                              <a:spcPts val="300"/>
                            </a:spcAft>
                          </a:pPr>
                          <a:r>
                            <a:rPr lang="en-US" sz="1200" b="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220</a:t>
                          </a:r>
                          <a:endParaRPr lang="zh-CN" sz="1200" b="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eaLnBrk="0">
                            <a:spcBef>
                              <a:spcPts val="300"/>
                            </a:spcBef>
                            <a:spcAft>
                              <a:spcPts val="300"/>
                            </a:spcAft>
                          </a:pPr>
                          <a:r>
                            <a:rPr lang="en-US"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14.17</a:t>
                          </a:r>
                          <a:endParaRPr lang="zh-CN"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eaLnBrk="0">
                            <a:spcBef>
                              <a:spcPts val="300"/>
                            </a:spcBef>
                            <a:spcAft>
                              <a:spcPts val="300"/>
                            </a:spcAft>
                          </a:pPr>
                          <a:r>
                            <a:rPr lang="en-US"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36.29</a:t>
                          </a:r>
                          <a:endParaRPr lang="zh-CN"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eaLnBrk="0">
                            <a:spcBef>
                              <a:spcPts val="300"/>
                            </a:spcBef>
                            <a:spcAft>
                              <a:spcPts val="300"/>
                            </a:spcAft>
                          </a:pPr>
                          <a:r>
                            <a:rPr lang="en-US"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30.75</a:t>
                          </a:r>
                          <a:endParaRPr lang="zh-CN"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eaLnBrk="0">
                            <a:spcBef>
                              <a:spcPts val="300"/>
                            </a:spcBef>
                            <a:spcAft>
                              <a:spcPts val="300"/>
                            </a:spcAft>
                          </a:pPr>
                          <a:r>
                            <a:rPr lang="en-US"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3.61</a:t>
                          </a:r>
                          <a:endParaRPr lang="zh-CN"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eaLnBrk="0">
                            <a:spcBef>
                              <a:spcPts val="300"/>
                            </a:spcBef>
                            <a:spcAft>
                              <a:spcPts val="300"/>
                            </a:spcAft>
                          </a:pPr>
                          <a:r>
                            <a:rPr lang="en-US"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0.45</a:t>
                          </a:r>
                          <a:endParaRPr lang="zh-CN"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16024">
                    <a:tc>
                      <a:txBody>
                        <a:bodyPr/>
                        <a:lstStyle/>
                        <a:p>
                          <a:pPr algn="ctr" eaLnBrk="0">
                            <a:spcBef>
                              <a:spcPts val="300"/>
                            </a:spcBef>
                            <a:spcAft>
                              <a:spcPts val="300"/>
                            </a:spcAft>
                          </a:pPr>
                          <a:r>
                            <a:rPr lang="en-US" sz="1200" b="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240</a:t>
                          </a:r>
                          <a:endParaRPr lang="zh-CN" sz="1200" b="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eaLnBrk="0">
                            <a:spcBef>
                              <a:spcPts val="300"/>
                            </a:spcBef>
                            <a:spcAft>
                              <a:spcPts val="300"/>
                            </a:spcAft>
                          </a:pPr>
                          <a:r>
                            <a:rPr lang="en-US"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13.71</a:t>
                          </a:r>
                          <a:endParaRPr lang="zh-CN"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eaLnBrk="0">
                            <a:spcBef>
                              <a:spcPts val="300"/>
                            </a:spcBef>
                            <a:spcAft>
                              <a:spcPts val="300"/>
                            </a:spcAft>
                          </a:pPr>
                          <a:r>
                            <a:rPr lang="en-US"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36.21</a:t>
                          </a:r>
                          <a:endParaRPr lang="zh-CN"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eaLnBrk="0">
                            <a:spcBef>
                              <a:spcPts val="300"/>
                            </a:spcBef>
                            <a:spcAft>
                              <a:spcPts val="300"/>
                            </a:spcAft>
                          </a:pPr>
                          <a:r>
                            <a:rPr lang="en-US"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30.52</a:t>
                          </a:r>
                          <a:endParaRPr lang="zh-CN"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eaLnBrk="0">
                            <a:spcBef>
                              <a:spcPts val="300"/>
                            </a:spcBef>
                            <a:spcAft>
                              <a:spcPts val="300"/>
                            </a:spcAft>
                          </a:pPr>
                          <a:r>
                            <a:rPr lang="en-US"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3.24</a:t>
                          </a:r>
                          <a:endParaRPr lang="zh-CN"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eaLnBrk="0">
                            <a:spcBef>
                              <a:spcPts val="300"/>
                            </a:spcBef>
                            <a:spcAft>
                              <a:spcPts val="300"/>
                            </a:spcAft>
                          </a:pPr>
                          <a:r>
                            <a:rPr lang="en-US"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1.20</a:t>
                          </a:r>
                          <a:endParaRPr lang="zh-CN"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16024">
                    <a:tc>
                      <a:txBody>
                        <a:bodyPr/>
                        <a:lstStyle/>
                        <a:p>
                          <a:pPr algn="ctr" eaLnBrk="0">
                            <a:spcBef>
                              <a:spcPts val="300"/>
                            </a:spcBef>
                            <a:spcAft>
                              <a:spcPts val="300"/>
                            </a:spcAft>
                          </a:pPr>
                          <a:r>
                            <a:rPr lang="en-US" sz="1200" b="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260</a:t>
                          </a:r>
                          <a:endParaRPr lang="zh-CN" sz="1200" b="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eaLnBrk="0">
                            <a:spcBef>
                              <a:spcPts val="300"/>
                            </a:spcBef>
                            <a:spcAft>
                              <a:spcPts val="300"/>
                            </a:spcAft>
                          </a:pPr>
                          <a:r>
                            <a:rPr lang="en-US" sz="1200" b="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13.41</a:t>
                          </a:r>
                          <a:endParaRPr lang="zh-CN" sz="1200" b="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eaLnBrk="0">
                            <a:spcBef>
                              <a:spcPts val="300"/>
                            </a:spcBef>
                            <a:spcAft>
                              <a:spcPts val="300"/>
                            </a:spcAft>
                          </a:pPr>
                          <a:r>
                            <a:rPr lang="en-US"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36.23</a:t>
                          </a:r>
                          <a:endParaRPr lang="zh-CN"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eaLnBrk="0">
                            <a:spcBef>
                              <a:spcPts val="300"/>
                            </a:spcBef>
                            <a:spcAft>
                              <a:spcPts val="300"/>
                            </a:spcAft>
                          </a:pPr>
                          <a:r>
                            <a:rPr lang="en-US"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30.36</a:t>
                          </a:r>
                          <a:endParaRPr lang="zh-CN"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eaLnBrk="0">
                            <a:spcBef>
                              <a:spcPts val="300"/>
                            </a:spcBef>
                            <a:spcAft>
                              <a:spcPts val="300"/>
                            </a:spcAft>
                          </a:pPr>
                          <a:r>
                            <a:rPr lang="en-US"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2.99</a:t>
                          </a:r>
                          <a:endParaRPr lang="zh-CN"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eaLnBrk="0">
                            <a:spcBef>
                              <a:spcPts val="300"/>
                            </a:spcBef>
                            <a:spcAft>
                              <a:spcPts val="300"/>
                            </a:spcAft>
                          </a:pPr>
                          <a:r>
                            <a:rPr lang="en-US"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2.17</a:t>
                          </a:r>
                          <a:endParaRPr lang="zh-CN"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16024">
                    <a:tc>
                      <a:txBody>
                        <a:bodyPr/>
                        <a:lstStyle/>
                        <a:p>
                          <a:pPr algn="ctr" eaLnBrk="0">
                            <a:spcBef>
                              <a:spcPts val="300"/>
                            </a:spcBef>
                            <a:spcAft>
                              <a:spcPts val="300"/>
                            </a:spcAft>
                          </a:pPr>
                          <a:r>
                            <a:rPr lang="en-US"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280</a:t>
                          </a:r>
                          <a:endParaRPr lang="zh-CN"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eaLnBrk="0">
                            <a:spcBef>
                              <a:spcPts val="300"/>
                            </a:spcBef>
                            <a:spcAft>
                              <a:spcPts val="300"/>
                            </a:spcAft>
                          </a:pPr>
                          <a:r>
                            <a:rPr lang="en-US" sz="1200" b="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13.12</a:t>
                          </a:r>
                          <a:endParaRPr lang="zh-CN" sz="1200" b="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eaLnBrk="0">
                            <a:spcBef>
                              <a:spcPts val="300"/>
                            </a:spcBef>
                            <a:spcAft>
                              <a:spcPts val="300"/>
                            </a:spcAft>
                          </a:pPr>
                          <a:r>
                            <a:rPr lang="en-US"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36.22</a:t>
                          </a:r>
                          <a:endParaRPr lang="zh-CN"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eaLnBrk="0">
                            <a:spcBef>
                              <a:spcPts val="300"/>
                            </a:spcBef>
                            <a:spcAft>
                              <a:spcPts val="300"/>
                            </a:spcAft>
                          </a:pPr>
                          <a:r>
                            <a:rPr lang="en-US"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30.22</a:t>
                          </a:r>
                          <a:endParaRPr lang="zh-CN"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eaLnBrk="0">
                            <a:spcBef>
                              <a:spcPts val="300"/>
                            </a:spcBef>
                            <a:spcAft>
                              <a:spcPts val="300"/>
                            </a:spcAft>
                          </a:pPr>
                          <a:r>
                            <a:rPr lang="en-US"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2.86</a:t>
                          </a:r>
                          <a:endParaRPr lang="zh-CN"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eaLnBrk="0">
                            <a:spcBef>
                              <a:spcPts val="300"/>
                            </a:spcBef>
                            <a:spcAft>
                              <a:spcPts val="300"/>
                            </a:spcAft>
                          </a:pPr>
                          <a:r>
                            <a:rPr lang="en-US"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3.30</a:t>
                          </a:r>
                          <a:endParaRPr lang="zh-CN"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16024">
                    <a:tc>
                      <a:txBody>
                        <a:bodyPr/>
                        <a:lstStyle/>
                        <a:p>
                          <a:pPr algn="ctr" eaLnBrk="0">
                            <a:spcBef>
                              <a:spcPts val="300"/>
                            </a:spcBef>
                            <a:spcAft>
                              <a:spcPts val="300"/>
                            </a:spcAft>
                          </a:pPr>
                          <a:r>
                            <a:rPr lang="en-US" sz="1200" b="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300</a:t>
                          </a:r>
                          <a:endParaRPr lang="zh-CN" sz="1200" b="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eaLnBrk="0">
                            <a:spcBef>
                              <a:spcPts val="300"/>
                            </a:spcBef>
                            <a:spcAft>
                              <a:spcPts val="300"/>
                            </a:spcAft>
                          </a:pPr>
                          <a:r>
                            <a:rPr lang="en-US" sz="1200" b="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12.81</a:t>
                          </a:r>
                          <a:endParaRPr lang="zh-CN" sz="1200" b="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eaLnBrk="0">
                            <a:spcBef>
                              <a:spcPts val="300"/>
                            </a:spcBef>
                            <a:spcAft>
                              <a:spcPts val="300"/>
                            </a:spcAft>
                          </a:pPr>
                          <a:r>
                            <a:rPr lang="en-US" sz="1200" b="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36.22</a:t>
                          </a:r>
                          <a:endParaRPr lang="zh-CN" sz="1200" b="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eaLnBrk="0">
                            <a:spcBef>
                              <a:spcPts val="300"/>
                            </a:spcBef>
                            <a:spcAft>
                              <a:spcPts val="300"/>
                            </a:spcAft>
                          </a:pPr>
                          <a:r>
                            <a:rPr lang="en-US" sz="1200" b="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27.45</a:t>
                          </a:r>
                          <a:endParaRPr lang="zh-CN" sz="1200" b="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eaLnBrk="0">
                            <a:spcBef>
                              <a:spcPts val="300"/>
                            </a:spcBef>
                            <a:spcAft>
                              <a:spcPts val="300"/>
                            </a:spcAft>
                          </a:pPr>
                          <a:r>
                            <a:rPr lang="en-US" sz="1200" b="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2.69</a:t>
                          </a:r>
                          <a:endParaRPr lang="zh-CN" sz="1200" b="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eaLnBrk="0">
                            <a:spcBef>
                              <a:spcPts val="300"/>
                            </a:spcBef>
                            <a:spcAft>
                              <a:spcPts val="300"/>
                            </a:spcAft>
                          </a:pPr>
                          <a:r>
                            <a:rPr lang="en-US" sz="1200" b="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4.42</a:t>
                          </a:r>
                          <a:endParaRPr lang="zh-CN" sz="1200" b="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16024">
                    <a:tc>
                      <a:txBody>
                        <a:bodyPr/>
                        <a:lstStyle/>
                        <a:p>
                          <a:pPr marL="0" algn="ctr" defTabSz="914400" rtl="0" eaLnBrk="0" latinLnBrk="0" hangingPunct="1">
                            <a:spcBef>
                              <a:spcPts val="300"/>
                            </a:spcBef>
                            <a:spcAft>
                              <a:spcPts val="300"/>
                            </a:spcAft>
                          </a:pPr>
                          <a:r>
                            <a:rPr lang="en-US" sz="1200" b="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320</a:t>
                          </a:r>
                          <a:endParaRPr lang="zh-CN" sz="1200" b="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0" latinLnBrk="0" hangingPunct="1">
                            <a:spcBef>
                              <a:spcPts val="300"/>
                            </a:spcBef>
                            <a:spcAft>
                              <a:spcPts val="300"/>
                            </a:spcAft>
                          </a:pPr>
                          <a:r>
                            <a:rPr lang="en-US" sz="1200" b="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12.59</a:t>
                          </a:r>
                          <a:endParaRPr lang="zh-CN" sz="1200" b="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0" latinLnBrk="0" hangingPunct="1">
                            <a:spcBef>
                              <a:spcPts val="300"/>
                            </a:spcBef>
                            <a:spcAft>
                              <a:spcPts val="300"/>
                            </a:spcAft>
                          </a:pPr>
                          <a:r>
                            <a:rPr lang="en-US" sz="1200" b="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36.16</a:t>
                          </a:r>
                          <a:endParaRPr lang="zh-CN" sz="1200" b="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0" latinLnBrk="0" hangingPunct="1">
                            <a:spcBef>
                              <a:spcPts val="300"/>
                            </a:spcBef>
                            <a:spcAft>
                              <a:spcPts val="300"/>
                            </a:spcAft>
                          </a:pPr>
                          <a:r>
                            <a:rPr lang="en-US"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27.30</a:t>
                          </a:r>
                          <a:endParaRPr lang="zh-CN"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0" latinLnBrk="0" hangingPunct="1">
                            <a:spcBef>
                              <a:spcPts val="300"/>
                            </a:spcBef>
                            <a:spcAft>
                              <a:spcPts val="300"/>
                            </a:spcAft>
                          </a:pPr>
                          <a:r>
                            <a:rPr lang="en-US"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2.54</a:t>
                          </a:r>
                          <a:endParaRPr lang="zh-CN"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0" latinLnBrk="0" hangingPunct="1">
                            <a:spcBef>
                              <a:spcPts val="300"/>
                            </a:spcBef>
                            <a:spcAft>
                              <a:spcPts val="300"/>
                            </a:spcAft>
                          </a:pPr>
                          <a:r>
                            <a:rPr lang="en-US"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5.70</a:t>
                          </a:r>
                          <a:endParaRPr lang="zh-CN"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16024">
                    <a:tc>
                      <a:txBody>
                        <a:bodyPr/>
                        <a:lstStyle/>
                        <a:p>
                          <a:pPr marL="0" algn="ctr" defTabSz="914400" rtl="0" eaLnBrk="0" latinLnBrk="0" hangingPunct="1">
                            <a:spcBef>
                              <a:spcPts val="300"/>
                            </a:spcBef>
                            <a:spcAft>
                              <a:spcPts val="300"/>
                            </a:spcAft>
                          </a:pPr>
                          <a:r>
                            <a:rPr lang="en-US"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340</a:t>
                          </a:r>
                          <a:endParaRPr lang="zh-CN"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0" latinLnBrk="0" hangingPunct="1">
                            <a:spcBef>
                              <a:spcPts val="300"/>
                            </a:spcBef>
                            <a:spcAft>
                              <a:spcPts val="300"/>
                            </a:spcAft>
                          </a:pPr>
                          <a:r>
                            <a:rPr lang="en-US" sz="1200" b="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12.37</a:t>
                          </a:r>
                          <a:endParaRPr lang="zh-CN" sz="1200" b="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0" latinLnBrk="0" hangingPunct="1">
                            <a:spcBef>
                              <a:spcPts val="300"/>
                            </a:spcBef>
                            <a:spcAft>
                              <a:spcPts val="300"/>
                            </a:spcAft>
                          </a:pPr>
                          <a:r>
                            <a:rPr lang="en-US" sz="1200" b="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36.16</a:t>
                          </a:r>
                          <a:endParaRPr lang="zh-CN" sz="1200" b="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0" latinLnBrk="0" hangingPunct="1">
                            <a:spcBef>
                              <a:spcPts val="300"/>
                            </a:spcBef>
                            <a:spcAft>
                              <a:spcPts val="300"/>
                            </a:spcAft>
                          </a:pPr>
                          <a:r>
                            <a:rPr lang="en-US" sz="1200" b="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27.23</a:t>
                          </a:r>
                          <a:endParaRPr lang="zh-CN" sz="1200" b="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0" latinLnBrk="0" hangingPunct="1">
                            <a:spcBef>
                              <a:spcPts val="300"/>
                            </a:spcBef>
                            <a:spcAft>
                              <a:spcPts val="300"/>
                            </a:spcAft>
                          </a:pPr>
                          <a:r>
                            <a:rPr lang="en-US" sz="1200" b="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2.48</a:t>
                          </a:r>
                          <a:endParaRPr lang="zh-CN" sz="1200" b="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0" latinLnBrk="0" hangingPunct="1">
                            <a:spcBef>
                              <a:spcPts val="300"/>
                            </a:spcBef>
                            <a:spcAft>
                              <a:spcPts val="300"/>
                            </a:spcAft>
                          </a:pPr>
                          <a:r>
                            <a:rPr lang="en-US" sz="1200" b="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6.96</a:t>
                          </a:r>
                          <a:endParaRPr lang="zh-CN" sz="1200" b="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16024">
                    <a:tc>
                      <a:txBody>
                        <a:bodyPr/>
                        <a:lstStyle/>
                        <a:p>
                          <a:pPr marL="0" algn="ctr" defTabSz="914400" rtl="0" eaLnBrk="0" latinLnBrk="0" hangingPunct="1">
                            <a:spcBef>
                              <a:spcPts val="300"/>
                            </a:spcBef>
                            <a:spcAft>
                              <a:spcPts val="300"/>
                            </a:spcAft>
                          </a:pPr>
                          <a:r>
                            <a:rPr lang="en-US"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360</a:t>
                          </a:r>
                          <a:endParaRPr lang="zh-CN"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0" latinLnBrk="0" hangingPunct="1">
                            <a:spcBef>
                              <a:spcPts val="300"/>
                            </a:spcBef>
                            <a:spcAft>
                              <a:spcPts val="300"/>
                            </a:spcAft>
                          </a:pPr>
                          <a:r>
                            <a:rPr lang="en-US"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12.21</a:t>
                          </a:r>
                          <a:endParaRPr lang="zh-CN"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0" latinLnBrk="0" hangingPunct="1">
                            <a:spcBef>
                              <a:spcPts val="300"/>
                            </a:spcBef>
                            <a:spcAft>
                              <a:spcPts val="300"/>
                            </a:spcAft>
                          </a:pPr>
                          <a:r>
                            <a:rPr lang="en-US"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36.16</a:t>
                          </a:r>
                          <a:endParaRPr lang="zh-CN"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0" latinLnBrk="0" hangingPunct="1">
                            <a:spcBef>
                              <a:spcPts val="300"/>
                            </a:spcBef>
                            <a:spcAft>
                              <a:spcPts val="300"/>
                            </a:spcAft>
                          </a:pPr>
                          <a:r>
                            <a:rPr lang="en-US"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27.07</a:t>
                          </a:r>
                          <a:endParaRPr lang="zh-CN"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0" latinLnBrk="0" hangingPunct="1">
                            <a:spcBef>
                              <a:spcPts val="300"/>
                            </a:spcBef>
                            <a:spcAft>
                              <a:spcPts val="300"/>
                            </a:spcAft>
                          </a:pPr>
                          <a:r>
                            <a:rPr lang="en-US" sz="1200" b="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2.39</a:t>
                          </a:r>
                          <a:endParaRPr lang="zh-CN" sz="1200" b="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0" latinLnBrk="0" hangingPunct="1">
                            <a:spcBef>
                              <a:spcPts val="300"/>
                            </a:spcBef>
                            <a:spcAft>
                              <a:spcPts val="300"/>
                            </a:spcAft>
                          </a:pPr>
                          <a:r>
                            <a:rPr lang="en-US" sz="1200" b="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8.32</a:t>
                          </a:r>
                          <a:endParaRPr lang="zh-CN" sz="1200" b="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mc:Fallback>
      </mc:AlternateContent>
      <p:grpSp>
        <p:nvGrpSpPr>
          <p:cNvPr id="45" name="组合 44"/>
          <p:cNvGrpSpPr/>
          <p:nvPr/>
        </p:nvGrpSpPr>
        <p:grpSpPr>
          <a:xfrm>
            <a:off x="4036599" y="1142257"/>
            <a:ext cx="2510766" cy="2462489"/>
            <a:chOff x="638817" y="1109136"/>
            <a:chExt cx="2510766" cy="2462489"/>
          </a:xfrm>
        </p:grpSpPr>
        <p:grpSp>
          <p:nvGrpSpPr>
            <p:cNvPr id="49" name="组合 48"/>
            <p:cNvGrpSpPr/>
            <p:nvPr/>
          </p:nvGrpSpPr>
          <p:grpSpPr>
            <a:xfrm>
              <a:off x="638817" y="1109136"/>
              <a:ext cx="2510766" cy="2462489"/>
              <a:chOff x="5179194" y="3758218"/>
              <a:chExt cx="2510766" cy="2462489"/>
            </a:xfrm>
          </p:grpSpPr>
          <p:grpSp>
            <p:nvGrpSpPr>
              <p:cNvPr id="60" name="组合 59"/>
              <p:cNvGrpSpPr/>
              <p:nvPr/>
            </p:nvGrpSpPr>
            <p:grpSpPr>
              <a:xfrm>
                <a:off x="5179194" y="3758218"/>
                <a:ext cx="2510766" cy="2462489"/>
                <a:chOff x="6918541" y="1127570"/>
                <a:chExt cx="2510766" cy="2462489"/>
              </a:xfrm>
            </p:grpSpPr>
            <p:grpSp>
              <p:nvGrpSpPr>
                <p:cNvPr id="71" name="组合 70"/>
                <p:cNvGrpSpPr/>
                <p:nvPr/>
              </p:nvGrpSpPr>
              <p:grpSpPr>
                <a:xfrm>
                  <a:off x="6918541" y="1127570"/>
                  <a:ext cx="2510766" cy="2462489"/>
                  <a:chOff x="2461738" y="1305014"/>
                  <a:chExt cx="2510766" cy="2462489"/>
                </a:xfrm>
              </p:grpSpPr>
              <p:grpSp>
                <p:nvGrpSpPr>
                  <p:cNvPr id="76" name="组合 75"/>
                  <p:cNvGrpSpPr/>
                  <p:nvPr/>
                </p:nvGrpSpPr>
                <p:grpSpPr>
                  <a:xfrm>
                    <a:off x="2461738" y="1606916"/>
                    <a:ext cx="2160588" cy="2160587"/>
                    <a:chOff x="414150" y="1526871"/>
                    <a:chExt cx="2160588" cy="2160587"/>
                  </a:xfrm>
                </p:grpSpPr>
                <p:grpSp>
                  <p:nvGrpSpPr>
                    <p:cNvPr id="81" name="组合 64"/>
                    <p:cNvGrpSpPr>
                      <a:grpSpLocks/>
                    </p:cNvGrpSpPr>
                    <p:nvPr/>
                  </p:nvGrpSpPr>
                  <p:grpSpPr bwMode="auto">
                    <a:xfrm>
                      <a:off x="414150" y="1526871"/>
                      <a:ext cx="2160588" cy="2160587"/>
                      <a:chOff x="969234" y="1354474"/>
                      <a:chExt cx="2880000" cy="2880000"/>
                    </a:xfrm>
                  </p:grpSpPr>
                  <p:sp>
                    <p:nvSpPr>
                      <p:cNvPr id="83" name="矩形 82"/>
                      <p:cNvSpPr/>
                      <p:nvPr/>
                    </p:nvSpPr>
                    <p:spPr>
                      <a:xfrm>
                        <a:off x="969234" y="1354474"/>
                        <a:ext cx="2880000" cy="2880000"/>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dirty="0"/>
                      </a:p>
                    </p:txBody>
                  </p:sp>
                  <p:sp>
                    <p:nvSpPr>
                      <p:cNvPr id="84" name="矩形 83"/>
                      <p:cNvSpPr/>
                      <p:nvPr/>
                    </p:nvSpPr>
                    <p:spPr>
                      <a:xfrm>
                        <a:off x="1813804" y="2269029"/>
                        <a:ext cx="1103699" cy="1103700"/>
                      </a:xfrm>
                      <a:prstGeom prst="rect">
                        <a:avLst/>
                      </a:prstGeom>
                      <a:noFill/>
                      <a:ln w="127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85" name="椭圆 84"/>
                      <p:cNvSpPr/>
                      <p:nvPr/>
                    </p:nvSpPr>
                    <p:spPr>
                      <a:xfrm>
                        <a:off x="1752438" y="2214012"/>
                        <a:ext cx="120616" cy="120618"/>
                      </a:xfrm>
                      <a:prstGeom prst="ellipse">
                        <a:avLst/>
                      </a:prstGeom>
                      <a:solidFill>
                        <a:schemeClr val="tx1">
                          <a:lumMod val="65000"/>
                          <a:lumOff val="35000"/>
                        </a:schemeClr>
                      </a:solidFill>
                      <a:ln>
                        <a:noFill/>
                      </a:ln>
                    </p:spPr>
                    <p:style>
                      <a:lnRef idx="2">
                        <a:schemeClr val="dk1">
                          <a:shade val="50000"/>
                        </a:schemeClr>
                      </a:lnRef>
                      <a:fillRef idx="1">
                        <a:schemeClr val="dk1"/>
                      </a:fillRef>
                      <a:effectRef idx="0">
                        <a:schemeClr val="dk1"/>
                      </a:effectRef>
                      <a:fontRef idx="minor">
                        <a:schemeClr val="lt1"/>
                      </a:fontRef>
                    </p:style>
                    <p:txBody>
                      <a:bodyPr anchor="ctr"/>
                      <a:lstStyle/>
                      <a:p>
                        <a:pPr algn="ctr" eaLnBrk="1" hangingPunct="1">
                          <a:defRPr/>
                        </a:pPr>
                        <a:endParaRPr lang="zh-CN" altLang="en-US"/>
                      </a:p>
                    </p:txBody>
                  </p:sp>
                  <p:sp>
                    <p:nvSpPr>
                      <p:cNvPr id="86" name="椭圆 85"/>
                      <p:cNvSpPr/>
                      <p:nvPr/>
                    </p:nvSpPr>
                    <p:spPr>
                      <a:xfrm>
                        <a:off x="1752438" y="3301594"/>
                        <a:ext cx="120616" cy="118501"/>
                      </a:xfrm>
                      <a:prstGeom prst="ellipse">
                        <a:avLst/>
                      </a:prstGeom>
                      <a:solidFill>
                        <a:schemeClr val="tx1">
                          <a:lumMod val="65000"/>
                          <a:lumOff val="35000"/>
                        </a:schemeClr>
                      </a:solidFill>
                      <a:ln>
                        <a:noFill/>
                      </a:ln>
                    </p:spPr>
                    <p:style>
                      <a:lnRef idx="2">
                        <a:schemeClr val="dk1">
                          <a:shade val="50000"/>
                        </a:schemeClr>
                      </a:lnRef>
                      <a:fillRef idx="1">
                        <a:schemeClr val="dk1"/>
                      </a:fillRef>
                      <a:effectRef idx="0">
                        <a:schemeClr val="dk1"/>
                      </a:effectRef>
                      <a:fontRef idx="minor">
                        <a:schemeClr val="lt1"/>
                      </a:fontRef>
                    </p:style>
                    <p:txBody>
                      <a:bodyPr anchor="ctr"/>
                      <a:lstStyle/>
                      <a:p>
                        <a:pPr algn="ctr" eaLnBrk="1" hangingPunct="1">
                          <a:defRPr/>
                        </a:pPr>
                        <a:endParaRPr lang="zh-CN" altLang="en-US"/>
                      </a:p>
                    </p:txBody>
                  </p:sp>
                  <p:sp>
                    <p:nvSpPr>
                      <p:cNvPr id="87" name="椭圆 86"/>
                      <p:cNvSpPr/>
                      <p:nvPr/>
                    </p:nvSpPr>
                    <p:spPr>
                      <a:xfrm>
                        <a:off x="2866812" y="2211966"/>
                        <a:ext cx="120618" cy="120618"/>
                      </a:xfrm>
                      <a:prstGeom prst="ellipse">
                        <a:avLst/>
                      </a:prstGeom>
                      <a:solidFill>
                        <a:schemeClr val="tx1">
                          <a:lumMod val="65000"/>
                          <a:lumOff val="35000"/>
                        </a:schemeClr>
                      </a:solidFill>
                      <a:ln>
                        <a:noFill/>
                      </a:ln>
                    </p:spPr>
                    <p:style>
                      <a:lnRef idx="2">
                        <a:schemeClr val="dk1">
                          <a:shade val="50000"/>
                        </a:schemeClr>
                      </a:lnRef>
                      <a:fillRef idx="1">
                        <a:schemeClr val="dk1"/>
                      </a:fillRef>
                      <a:effectRef idx="0">
                        <a:schemeClr val="dk1"/>
                      </a:effectRef>
                      <a:fontRef idx="minor">
                        <a:schemeClr val="lt1"/>
                      </a:fontRef>
                    </p:style>
                    <p:txBody>
                      <a:bodyPr anchor="ctr"/>
                      <a:lstStyle/>
                      <a:p>
                        <a:pPr algn="ctr" eaLnBrk="1" hangingPunct="1">
                          <a:defRPr/>
                        </a:pPr>
                        <a:endParaRPr lang="zh-CN" altLang="en-US"/>
                      </a:p>
                    </p:txBody>
                  </p:sp>
                  <p:sp>
                    <p:nvSpPr>
                      <p:cNvPr id="88" name="椭圆 87"/>
                      <p:cNvSpPr/>
                      <p:nvPr/>
                    </p:nvSpPr>
                    <p:spPr>
                      <a:xfrm>
                        <a:off x="2871544" y="3301594"/>
                        <a:ext cx="120618" cy="118501"/>
                      </a:xfrm>
                      <a:prstGeom prst="ellipse">
                        <a:avLst/>
                      </a:prstGeom>
                      <a:solidFill>
                        <a:schemeClr val="tx1">
                          <a:lumMod val="65000"/>
                          <a:lumOff val="35000"/>
                        </a:schemeClr>
                      </a:solidFill>
                      <a:ln>
                        <a:noFill/>
                      </a:ln>
                    </p:spPr>
                    <p:style>
                      <a:lnRef idx="2">
                        <a:schemeClr val="dk1">
                          <a:shade val="50000"/>
                        </a:schemeClr>
                      </a:lnRef>
                      <a:fillRef idx="1">
                        <a:schemeClr val="dk1"/>
                      </a:fillRef>
                      <a:effectRef idx="0">
                        <a:schemeClr val="dk1"/>
                      </a:effectRef>
                      <a:fontRef idx="minor">
                        <a:schemeClr val="lt1"/>
                      </a:fontRef>
                    </p:style>
                    <p:txBody>
                      <a:bodyPr anchor="ctr"/>
                      <a:lstStyle/>
                      <a:p>
                        <a:pPr algn="ctr" eaLnBrk="1" hangingPunct="1">
                          <a:defRPr/>
                        </a:pPr>
                        <a:endParaRPr lang="zh-CN" altLang="en-US"/>
                      </a:p>
                    </p:txBody>
                  </p:sp>
                  <p:sp>
                    <p:nvSpPr>
                      <p:cNvPr id="89" name="椭圆 88"/>
                      <p:cNvSpPr/>
                      <p:nvPr/>
                    </p:nvSpPr>
                    <p:spPr>
                      <a:xfrm>
                        <a:off x="2361872" y="2734571"/>
                        <a:ext cx="118501" cy="120618"/>
                      </a:xfrm>
                      <a:prstGeom prst="ellipse">
                        <a:avLst/>
                      </a:prstGeom>
                      <a:solidFill>
                        <a:schemeClr val="tx1">
                          <a:lumMod val="65000"/>
                          <a:lumOff val="35000"/>
                        </a:schemeClr>
                      </a:solidFill>
                      <a:ln>
                        <a:noFill/>
                      </a:ln>
                    </p:spPr>
                    <p:style>
                      <a:lnRef idx="2">
                        <a:schemeClr val="dk1">
                          <a:shade val="50000"/>
                        </a:schemeClr>
                      </a:lnRef>
                      <a:fillRef idx="1">
                        <a:schemeClr val="dk1"/>
                      </a:fillRef>
                      <a:effectRef idx="0">
                        <a:schemeClr val="dk1"/>
                      </a:effectRef>
                      <a:fontRef idx="minor">
                        <a:schemeClr val="lt1"/>
                      </a:fontRef>
                    </p:style>
                    <p:txBody>
                      <a:bodyPr anchor="ctr"/>
                      <a:lstStyle/>
                      <a:p>
                        <a:pPr algn="ctr" eaLnBrk="1" hangingPunct="1">
                          <a:defRPr/>
                        </a:pPr>
                        <a:endParaRPr lang="zh-CN" altLang="en-US"/>
                      </a:p>
                    </p:txBody>
                  </p:sp>
                </p:grpSp>
                <p:sp>
                  <p:nvSpPr>
                    <p:cNvPr id="82" name="椭圆 81"/>
                    <p:cNvSpPr/>
                    <p:nvPr/>
                  </p:nvSpPr>
                  <p:spPr>
                    <a:xfrm>
                      <a:off x="1703415" y="2652713"/>
                      <a:ext cx="72000" cy="72000"/>
                    </a:xfrm>
                    <a:prstGeom prst="ellipse">
                      <a:avLst/>
                    </a:prstGeom>
                    <a:solidFill>
                      <a:schemeClr val="bg1"/>
                    </a:solidFill>
                    <a:ln w="12700" cmpd="sng">
                      <a:solidFill>
                        <a:schemeClr val="tx1"/>
                      </a:solidFill>
                    </a:ln>
                  </p:spPr>
                  <p:style>
                    <a:lnRef idx="2">
                      <a:schemeClr val="dk1">
                        <a:shade val="50000"/>
                      </a:schemeClr>
                    </a:lnRef>
                    <a:fillRef idx="1">
                      <a:schemeClr val="dk1"/>
                    </a:fillRef>
                    <a:effectRef idx="0">
                      <a:schemeClr val="dk1"/>
                    </a:effectRef>
                    <a:fontRef idx="minor">
                      <a:schemeClr val="lt1"/>
                    </a:fontRef>
                  </p:style>
                  <p:txBody>
                    <a:bodyPr anchor="ctr"/>
                    <a:lstStyle/>
                    <a:p>
                      <a:pPr algn="ctr" eaLnBrk="1" hangingPunct="1">
                        <a:defRPr/>
                      </a:pPr>
                      <a:endParaRPr lang="zh-CN" altLang="en-US"/>
                    </a:p>
                  </p:txBody>
                </p:sp>
              </p:grpSp>
              <p:cxnSp>
                <p:nvCxnSpPr>
                  <p:cNvPr id="77" name="直接箭头连接符 76"/>
                  <p:cNvCxnSpPr/>
                  <p:nvPr/>
                </p:nvCxnSpPr>
                <p:spPr>
                  <a:xfrm>
                    <a:off x="3549263" y="2695348"/>
                    <a:ext cx="1228565"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78" name="直接箭头连接符 77"/>
                  <p:cNvCxnSpPr/>
                  <p:nvPr/>
                </p:nvCxnSpPr>
                <p:spPr>
                  <a:xfrm flipH="1" flipV="1">
                    <a:off x="3549263" y="1461433"/>
                    <a:ext cx="6350" cy="1237154"/>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79" name="矩形 78"/>
                  <p:cNvSpPr/>
                  <p:nvPr/>
                </p:nvSpPr>
                <p:spPr>
                  <a:xfrm>
                    <a:off x="4729640" y="2537699"/>
                    <a:ext cx="242864" cy="246221"/>
                  </a:xfrm>
                  <a:prstGeom prst="rect">
                    <a:avLst/>
                  </a:prstGeom>
                </p:spPr>
                <p:txBody>
                  <a:bodyPr wrap="square">
                    <a:spAutoFit/>
                  </a:bodyPr>
                  <a:lstStyle/>
                  <a:p>
                    <a:r>
                      <a:rPr lang="en-US" altLang="zh-CN" sz="1000" dirty="0" smtClean="0">
                        <a:latin typeface="Times New Roman" panose="02020603050405020304" pitchFamily="18" charset="0"/>
                        <a:cs typeface="Times New Roman" panose="02020603050405020304" pitchFamily="18" charset="0"/>
                      </a:rPr>
                      <a:t>x</a:t>
                    </a:r>
                    <a:endParaRPr lang="zh-CN" altLang="en-US" sz="1000" dirty="0">
                      <a:latin typeface="Times New Roman" panose="02020603050405020304" pitchFamily="18" charset="0"/>
                      <a:cs typeface="Times New Roman" panose="02020603050405020304" pitchFamily="18" charset="0"/>
                    </a:endParaRPr>
                  </a:p>
                </p:txBody>
              </p:sp>
              <p:sp>
                <p:nvSpPr>
                  <p:cNvPr id="80" name="矩形 79"/>
                  <p:cNvSpPr/>
                  <p:nvPr/>
                </p:nvSpPr>
                <p:spPr>
                  <a:xfrm>
                    <a:off x="3518871" y="1305014"/>
                    <a:ext cx="242864" cy="246221"/>
                  </a:xfrm>
                  <a:prstGeom prst="rect">
                    <a:avLst/>
                  </a:prstGeom>
                </p:spPr>
                <p:txBody>
                  <a:bodyPr wrap="square">
                    <a:spAutoFit/>
                  </a:bodyPr>
                  <a:lstStyle/>
                  <a:p>
                    <a:r>
                      <a:rPr lang="en-US" altLang="zh-CN" sz="1000" dirty="0" smtClean="0">
                        <a:latin typeface="Times New Roman" panose="02020603050405020304" pitchFamily="18" charset="0"/>
                        <a:cs typeface="Times New Roman" panose="02020603050405020304" pitchFamily="18" charset="0"/>
                      </a:rPr>
                      <a:t>y</a:t>
                    </a:r>
                    <a:endParaRPr lang="zh-CN" altLang="en-US" sz="1000" dirty="0">
                      <a:latin typeface="Times New Roman" panose="02020603050405020304" pitchFamily="18" charset="0"/>
                      <a:cs typeface="Times New Roman" panose="02020603050405020304" pitchFamily="18" charset="0"/>
                    </a:endParaRPr>
                  </a:p>
                </p:txBody>
              </p:sp>
            </p:grpSp>
            <p:sp>
              <p:nvSpPr>
                <p:cNvPr id="72" name="椭圆 71"/>
                <p:cNvSpPr/>
                <p:nvPr/>
              </p:nvSpPr>
              <p:spPr>
                <a:xfrm rot="19054551">
                  <a:off x="8119870" y="2310254"/>
                  <a:ext cx="160971" cy="823482"/>
                </a:xfrm>
                <a:prstGeom prst="ellipse">
                  <a:avLst/>
                </a:prstGeom>
                <a:noFill/>
                <a:ln w="9525" cmpd="sng">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椭圆 72"/>
                <p:cNvSpPr/>
                <p:nvPr/>
              </p:nvSpPr>
              <p:spPr>
                <a:xfrm rot="13414819">
                  <a:off x="7996238" y="1893855"/>
                  <a:ext cx="417906" cy="823482"/>
                </a:xfrm>
                <a:prstGeom prst="ellipse">
                  <a:avLst/>
                </a:prstGeom>
                <a:noFill/>
                <a:ln w="9525" cmpd="sng">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椭圆 73"/>
                <p:cNvSpPr/>
                <p:nvPr/>
              </p:nvSpPr>
              <p:spPr>
                <a:xfrm rot="13494602">
                  <a:off x="7433846" y="2229196"/>
                  <a:ext cx="702595" cy="969366"/>
                </a:xfrm>
                <a:prstGeom prst="ellipse">
                  <a:avLst/>
                </a:prstGeom>
                <a:noFill/>
                <a:ln w="9525" cmpd="sng">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椭圆 74"/>
                <p:cNvSpPr/>
                <p:nvPr/>
              </p:nvSpPr>
              <p:spPr>
                <a:xfrm rot="18689309">
                  <a:off x="7464332" y="1749516"/>
                  <a:ext cx="605444" cy="1096776"/>
                </a:xfrm>
                <a:prstGeom prst="ellipse">
                  <a:avLst/>
                </a:prstGeom>
                <a:noFill/>
                <a:ln w="9525" cmpd="sng">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65" name="直接连接符 64"/>
              <p:cNvCxnSpPr>
                <a:stCxn id="85" idx="5"/>
                <a:endCxn id="89" idx="1"/>
              </p:cNvCxnSpPr>
              <p:nvPr/>
            </p:nvCxnSpPr>
            <p:spPr>
              <a:xfrm>
                <a:off x="5843992" y="4782185"/>
                <a:ext cx="392984" cy="326541"/>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68" name="直接连接符 67"/>
              <p:cNvCxnSpPr>
                <a:stCxn id="87" idx="3"/>
                <a:endCxn id="89" idx="7"/>
              </p:cNvCxnSpPr>
              <p:nvPr/>
            </p:nvCxnSpPr>
            <p:spPr>
              <a:xfrm flipH="1">
                <a:off x="6299838" y="4780650"/>
                <a:ext cx="316179" cy="328076"/>
              </a:xfrm>
              <a:prstGeom prst="line">
                <a:avLst/>
              </a:prstGeom>
              <a:ln w="12700" cmpd="sng">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69" name="直接连接符 68"/>
              <p:cNvCxnSpPr>
                <a:stCxn id="89" idx="5"/>
                <a:endCxn id="88" idx="1"/>
              </p:cNvCxnSpPr>
              <p:nvPr/>
            </p:nvCxnSpPr>
            <p:spPr>
              <a:xfrm>
                <a:off x="6299838" y="5172710"/>
                <a:ext cx="319729" cy="361166"/>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0" name="直接连接符 69"/>
              <p:cNvCxnSpPr>
                <a:stCxn id="89" idx="3"/>
                <a:endCxn id="86" idx="7"/>
              </p:cNvCxnSpPr>
              <p:nvPr/>
            </p:nvCxnSpPr>
            <p:spPr>
              <a:xfrm flipH="1">
                <a:off x="5843992" y="5172710"/>
                <a:ext cx="392984" cy="361166"/>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sp>
          <p:nvSpPr>
            <p:cNvPr id="51" name="TextBox 4"/>
            <p:cNvSpPr txBox="1"/>
            <p:nvPr/>
          </p:nvSpPr>
          <p:spPr>
            <a:xfrm>
              <a:off x="1047433" y="1877312"/>
              <a:ext cx="718892" cy="246221"/>
            </a:xfrm>
            <a:prstGeom prst="rect">
              <a:avLst/>
            </a:prstGeom>
            <a:noFill/>
          </p:spPr>
          <p:txBody>
            <a:bodyPr wrap="square" rtlCol="0">
              <a:spAutoFit/>
            </a:bodyPr>
            <a:lstStyle/>
            <a:p>
              <a:r>
                <a:rPr lang="en-US" altLang="zh-CN" sz="1000" dirty="0" smtClean="0">
                  <a:latin typeface="Times New Roman" panose="02020603050405020304" pitchFamily="18" charset="0"/>
                  <a:ea typeface="宋体" pitchFamily="2" charset="-122"/>
                  <a:cs typeface="Times New Roman" panose="02020603050405020304" pitchFamily="18" charset="0"/>
                </a:rPr>
                <a:t>PZT2</a:t>
              </a:r>
              <a:endParaRPr lang="zh-CN" altLang="en-US" sz="1000" dirty="0">
                <a:latin typeface="Times New Roman" panose="02020603050405020304" pitchFamily="18" charset="0"/>
                <a:ea typeface="宋体" pitchFamily="2" charset="-122"/>
                <a:cs typeface="Times New Roman" panose="02020603050405020304" pitchFamily="18" charset="0"/>
              </a:endParaRPr>
            </a:p>
          </p:txBody>
        </p:sp>
        <p:sp>
          <p:nvSpPr>
            <p:cNvPr id="52" name="TextBox 4"/>
            <p:cNvSpPr txBox="1"/>
            <p:nvPr/>
          </p:nvSpPr>
          <p:spPr>
            <a:xfrm>
              <a:off x="1858231" y="1872149"/>
              <a:ext cx="513791" cy="246221"/>
            </a:xfrm>
            <a:prstGeom prst="rect">
              <a:avLst/>
            </a:prstGeom>
            <a:noFill/>
          </p:spPr>
          <p:txBody>
            <a:bodyPr wrap="square" rtlCol="0">
              <a:spAutoFit/>
            </a:bodyPr>
            <a:lstStyle/>
            <a:p>
              <a:r>
                <a:rPr lang="en-US" altLang="zh-CN" sz="1000" dirty="0">
                  <a:latin typeface="Times New Roman" panose="02020603050405020304" pitchFamily="18" charset="0"/>
                  <a:ea typeface="宋体" pitchFamily="2" charset="-122"/>
                  <a:cs typeface="Times New Roman" panose="02020603050405020304" pitchFamily="18" charset="0"/>
                </a:rPr>
                <a:t>PZT1</a:t>
              </a:r>
              <a:endParaRPr lang="zh-CN" altLang="en-US" sz="1000" dirty="0">
                <a:latin typeface="Times New Roman" panose="02020603050405020304" pitchFamily="18" charset="0"/>
                <a:ea typeface="宋体" pitchFamily="2" charset="-122"/>
                <a:cs typeface="Times New Roman" panose="02020603050405020304" pitchFamily="18" charset="0"/>
              </a:endParaRPr>
            </a:p>
          </p:txBody>
        </p:sp>
        <p:sp>
          <p:nvSpPr>
            <p:cNvPr id="53" name="TextBox 4"/>
            <p:cNvSpPr txBox="1"/>
            <p:nvPr/>
          </p:nvSpPr>
          <p:spPr>
            <a:xfrm>
              <a:off x="1063893" y="2915593"/>
              <a:ext cx="515542" cy="246221"/>
            </a:xfrm>
            <a:prstGeom prst="rect">
              <a:avLst/>
            </a:prstGeom>
            <a:noFill/>
          </p:spPr>
          <p:txBody>
            <a:bodyPr wrap="square" rtlCol="0">
              <a:spAutoFit/>
            </a:bodyPr>
            <a:lstStyle/>
            <a:p>
              <a:r>
                <a:rPr lang="en-US" altLang="zh-CN" sz="1000" dirty="0">
                  <a:latin typeface="Times New Roman" panose="02020603050405020304" pitchFamily="18" charset="0"/>
                  <a:ea typeface="宋体" pitchFamily="2" charset="-122"/>
                  <a:cs typeface="Times New Roman" panose="02020603050405020304" pitchFamily="18" charset="0"/>
                </a:rPr>
                <a:t>PZT3</a:t>
              </a:r>
              <a:endParaRPr lang="zh-CN" altLang="en-US" sz="1000" dirty="0">
                <a:latin typeface="Times New Roman" panose="02020603050405020304" pitchFamily="18" charset="0"/>
                <a:ea typeface="宋体" pitchFamily="2" charset="-122"/>
                <a:cs typeface="Times New Roman" panose="02020603050405020304" pitchFamily="18" charset="0"/>
              </a:endParaRPr>
            </a:p>
          </p:txBody>
        </p:sp>
        <p:sp>
          <p:nvSpPr>
            <p:cNvPr id="59" name="TextBox 4"/>
            <p:cNvSpPr txBox="1"/>
            <p:nvPr/>
          </p:nvSpPr>
          <p:spPr>
            <a:xfrm>
              <a:off x="1931089" y="2915593"/>
              <a:ext cx="475104" cy="246221"/>
            </a:xfrm>
            <a:prstGeom prst="rect">
              <a:avLst/>
            </a:prstGeom>
            <a:noFill/>
          </p:spPr>
          <p:txBody>
            <a:bodyPr wrap="square" rtlCol="0">
              <a:spAutoFit/>
            </a:bodyPr>
            <a:lstStyle/>
            <a:p>
              <a:r>
                <a:rPr lang="en-US" altLang="zh-CN" sz="1000" dirty="0">
                  <a:latin typeface="Times New Roman" panose="02020603050405020304" pitchFamily="18" charset="0"/>
                  <a:ea typeface="宋体" pitchFamily="2" charset="-122"/>
                  <a:cs typeface="Times New Roman" panose="02020603050405020304" pitchFamily="18" charset="0"/>
                </a:rPr>
                <a:t>PZT4</a:t>
              </a:r>
              <a:endParaRPr lang="zh-CN" altLang="en-US" sz="1000" dirty="0">
                <a:latin typeface="Times New Roman" panose="02020603050405020304" pitchFamily="18" charset="0"/>
                <a:ea typeface="宋体" pitchFamily="2" charset="-122"/>
                <a:cs typeface="Times New Roman" panose="02020603050405020304" pitchFamily="18" charset="0"/>
              </a:endParaRPr>
            </a:p>
          </p:txBody>
        </p:sp>
      </p:grpSp>
      <p:grpSp>
        <p:nvGrpSpPr>
          <p:cNvPr id="90" name="组合 89"/>
          <p:cNvGrpSpPr/>
          <p:nvPr/>
        </p:nvGrpSpPr>
        <p:grpSpPr>
          <a:xfrm>
            <a:off x="6518782" y="1131917"/>
            <a:ext cx="2510766" cy="2462489"/>
            <a:chOff x="249619" y="3774823"/>
            <a:chExt cx="2510766" cy="2462489"/>
          </a:xfrm>
        </p:grpSpPr>
        <p:grpSp>
          <p:nvGrpSpPr>
            <p:cNvPr id="91" name="组合 90"/>
            <p:cNvGrpSpPr/>
            <p:nvPr/>
          </p:nvGrpSpPr>
          <p:grpSpPr>
            <a:xfrm>
              <a:off x="249619" y="3774823"/>
              <a:ext cx="2510766" cy="2462489"/>
              <a:chOff x="255384" y="1130477"/>
              <a:chExt cx="2510766" cy="2462489"/>
            </a:xfrm>
          </p:grpSpPr>
          <p:grpSp>
            <p:nvGrpSpPr>
              <p:cNvPr id="93" name="组合 92"/>
              <p:cNvGrpSpPr/>
              <p:nvPr/>
            </p:nvGrpSpPr>
            <p:grpSpPr>
              <a:xfrm>
                <a:off x="255384" y="1130477"/>
                <a:ext cx="2510766" cy="2462489"/>
                <a:chOff x="638817" y="1109136"/>
                <a:chExt cx="2510766" cy="2462489"/>
              </a:xfrm>
            </p:grpSpPr>
            <p:grpSp>
              <p:nvGrpSpPr>
                <p:cNvPr id="95" name="组合 94"/>
                <p:cNvGrpSpPr/>
                <p:nvPr/>
              </p:nvGrpSpPr>
              <p:grpSpPr>
                <a:xfrm>
                  <a:off x="638817" y="1109136"/>
                  <a:ext cx="2510766" cy="2462489"/>
                  <a:chOff x="5179194" y="3758218"/>
                  <a:chExt cx="2510766" cy="2462489"/>
                </a:xfrm>
              </p:grpSpPr>
              <p:grpSp>
                <p:nvGrpSpPr>
                  <p:cNvPr id="100" name="组合 99"/>
                  <p:cNvGrpSpPr/>
                  <p:nvPr/>
                </p:nvGrpSpPr>
                <p:grpSpPr>
                  <a:xfrm>
                    <a:off x="5179194" y="3758218"/>
                    <a:ext cx="2510766" cy="2462489"/>
                    <a:chOff x="6918541" y="1127570"/>
                    <a:chExt cx="2510766" cy="2462489"/>
                  </a:xfrm>
                </p:grpSpPr>
                <p:grpSp>
                  <p:nvGrpSpPr>
                    <p:cNvPr id="105" name="组合 104"/>
                    <p:cNvGrpSpPr/>
                    <p:nvPr/>
                  </p:nvGrpSpPr>
                  <p:grpSpPr>
                    <a:xfrm>
                      <a:off x="6918541" y="1127570"/>
                      <a:ext cx="2510766" cy="2462489"/>
                      <a:chOff x="2461738" y="1305014"/>
                      <a:chExt cx="2510766" cy="2462489"/>
                    </a:xfrm>
                  </p:grpSpPr>
                  <p:grpSp>
                    <p:nvGrpSpPr>
                      <p:cNvPr id="108" name="组合 107"/>
                      <p:cNvGrpSpPr/>
                      <p:nvPr/>
                    </p:nvGrpSpPr>
                    <p:grpSpPr>
                      <a:xfrm>
                        <a:off x="2461738" y="1606916"/>
                        <a:ext cx="2160588" cy="2160587"/>
                        <a:chOff x="414150" y="1526871"/>
                        <a:chExt cx="2160588" cy="2160587"/>
                      </a:xfrm>
                    </p:grpSpPr>
                    <p:grpSp>
                      <p:nvGrpSpPr>
                        <p:cNvPr id="113" name="组合 64"/>
                        <p:cNvGrpSpPr>
                          <a:grpSpLocks/>
                        </p:cNvGrpSpPr>
                        <p:nvPr/>
                      </p:nvGrpSpPr>
                      <p:grpSpPr bwMode="auto">
                        <a:xfrm>
                          <a:off x="414150" y="1526871"/>
                          <a:ext cx="2160588" cy="2160587"/>
                          <a:chOff x="969234" y="1354474"/>
                          <a:chExt cx="2880000" cy="2880000"/>
                        </a:xfrm>
                      </p:grpSpPr>
                      <p:sp>
                        <p:nvSpPr>
                          <p:cNvPr id="115" name="矩形 114"/>
                          <p:cNvSpPr/>
                          <p:nvPr/>
                        </p:nvSpPr>
                        <p:spPr>
                          <a:xfrm>
                            <a:off x="969234" y="1354474"/>
                            <a:ext cx="2880000" cy="2880000"/>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dirty="0"/>
                          </a:p>
                        </p:txBody>
                      </p:sp>
                      <p:sp>
                        <p:nvSpPr>
                          <p:cNvPr id="116" name="矩形 115"/>
                          <p:cNvSpPr/>
                          <p:nvPr/>
                        </p:nvSpPr>
                        <p:spPr>
                          <a:xfrm>
                            <a:off x="1813804" y="2269029"/>
                            <a:ext cx="1103699" cy="1103700"/>
                          </a:xfrm>
                          <a:prstGeom prst="rect">
                            <a:avLst/>
                          </a:prstGeom>
                          <a:noFill/>
                          <a:ln w="127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117" name="椭圆 116"/>
                          <p:cNvSpPr/>
                          <p:nvPr/>
                        </p:nvSpPr>
                        <p:spPr>
                          <a:xfrm>
                            <a:off x="1752438" y="2214012"/>
                            <a:ext cx="120616" cy="120618"/>
                          </a:xfrm>
                          <a:prstGeom prst="ellipse">
                            <a:avLst/>
                          </a:prstGeom>
                          <a:solidFill>
                            <a:schemeClr val="tx1">
                              <a:lumMod val="65000"/>
                              <a:lumOff val="35000"/>
                            </a:schemeClr>
                          </a:solidFill>
                          <a:ln>
                            <a:noFill/>
                          </a:ln>
                        </p:spPr>
                        <p:style>
                          <a:lnRef idx="2">
                            <a:schemeClr val="dk1">
                              <a:shade val="50000"/>
                            </a:schemeClr>
                          </a:lnRef>
                          <a:fillRef idx="1">
                            <a:schemeClr val="dk1"/>
                          </a:fillRef>
                          <a:effectRef idx="0">
                            <a:schemeClr val="dk1"/>
                          </a:effectRef>
                          <a:fontRef idx="minor">
                            <a:schemeClr val="lt1"/>
                          </a:fontRef>
                        </p:style>
                        <p:txBody>
                          <a:bodyPr anchor="ctr"/>
                          <a:lstStyle/>
                          <a:p>
                            <a:pPr algn="ctr" eaLnBrk="1" hangingPunct="1">
                              <a:defRPr/>
                            </a:pPr>
                            <a:endParaRPr lang="zh-CN" altLang="en-US"/>
                          </a:p>
                        </p:txBody>
                      </p:sp>
                      <p:sp>
                        <p:nvSpPr>
                          <p:cNvPr id="118" name="椭圆 117"/>
                          <p:cNvSpPr/>
                          <p:nvPr/>
                        </p:nvSpPr>
                        <p:spPr>
                          <a:xfrm>
                            <a:off x="1752438" y="3301594"/>
                            <a:ext cx="120616" cy="118501"/>
                          </a:xfrm>
                          <a:prstGeom prst="ellipse">
                            <a:avLst/>
                          </a:prstGeom>
                          <a:solidFill>
                            <a:schemeClr val="tx1">
                              <a:lumMod val="65000"/>
                              <a:lumOff val="35000"/>
                            </a:schemeClr>
                          </a:solidFill>
                          <a:ln>
                            <a:noFill/>
                          </a:ln>
                        </p:spPr>
                        <p:style>
                          <a:lnRef idx="2">
                            <a:schemeClr val="dk1">
                              <a:shade val="50000"/>
                            </a:schemeClr>
                          </a:lnRef>
                          <a:fillRef idx="1">
                            <a:schemeClr val="dk1"/>
                          </a:fillRef>
                          <a:effectRef idx="0">
                            <a:schemeClr val="dk1"/>
                          </a:effectRef>
                          <a:fontRef idx="minor">
                            <a:schemeClr val="lt1"/>
                          </a:fontRef>
                        </p:style>
                        <p:txBody>
                          <a:bodyPr anchor="ctr"/>
                          <a:lstStyle/>
                          <a:p>
                            <a:pPr algn="ctr" eaLnBrk="1" hangingPunct="1">
                              <a:defRPr/>
                            </a:pPr>
                            <a:endParaRPr lang="zh-CN" altLang="en-US"/>
                          </a:p>
                        </p:txBody>
                      </p:sp>
                      <p:sp>
                        <p:nvSpPr>
                          <p:cNvPr id="119" name="椭圆 118"/>
                          <p:cNvSpPr/>
                          <p:nvPr/>
                        </p:nvSpPr>
                        <p:spPr>
                          <a:xfrm>
                            <a:off x="2866812" y="2211966"/>
                            <a:ext cx="120618" cy="120618"/>
                          </a:xfrm>
                          <a:prstGeom prst="ellipse">
                            <a:avLst/>
                          </a:prstGeom>
                          <a:solidFill>
                            <a:schemeClr val="tx1">
                              <a:lumMod val="65000"/>
                              <a:lumOff val="35000"/>
                            </a:schemeClr>
                          </a:solidFill>
                          <a:ln>
                            <a:noFill/>
                          </a:ln>
                        </p:spPr>
                        <p:style>
                          <a:lnRef idx="2">
                            <a:schemeClr val="dk1">
                              <a:shade val="50000"/>
                            </a:schemeClr>
                          </a:lnRef>
                          <a:fillRef idx="1">
                            <a:schemeClr val="dk1"/>
                          </a:fillRef>
                          <a:effectRef idx="0">
                            <a:schemeClr val="dk1"/>
                          </a:effectRef>
                          <a:fontRef idx="minor">
                            <a:schemeClr val="lt1"/>
                          </a:fontRef>
                        </p:style>
                        <p:txBody>
                          <a:bodyPr anchor="ctr"/>
                          <a:lstStyle/>
                          <a:p>
                            <a:pPr algn="ctr" eaLnBrk="1" hangingPunct="1">
                              <a:defRPr/>
                            </a:pPr>
                            <a:endParaRPr lang="zh-CN" altLang="en-US"/>
                          </a:p>
                        </p:txBody>
                      </p:sp>
                      <p:sp>
                        <p:nvSpPr>
                          <p:cNvPr id="120" name="椭圆 119"/>
                          <p:cNvSpPr/>
                          <p:nvPr/>
                        </p:nvSpPr>
                        <p:spPr>
                          <a:xfrm>
                            <a:off x="2871544" y="3301594"/>
                            <a:ext cx="120618" cy="118501"/>
                          </a:xfrm>
                          <a:prstGeom prst="ellipse">
                            <a:avLst/>
                          </a:prstGeom>
                          <a:solidFill>
                            <a:schemeClr val="tx1">
                              <a:lumMod val="65000"/>
                              <a:lumOff val="35000"/>
                            </a:schemeClr>
                          </a:solidFill>
                          <a:ln>
                            <a:noFill/>
                          </a:ln>
                        </p:spPr>
                        <p:style>
                          <a:lnRef idx="2">
                            <a:schemeClr val="dk1">
                              <a:shade val="50000"/>
                            </a:schemeClr>
                          </a:lnRef>
                          <a:fillRef idx="1">
                            <a:schemeClr val="dk1"/>
                          </a:fillRef>
                          <a:effectRef idx="0">
                            <a:schemeClr val="dk1"/>
                          </a:effectRef>
                          <a:fontRef idx="minor">
                            <a:schemeClr val="lt1"/>
                          </a:fontRef>
                        </p:style>
                        <p:txBody>
                          <a:bodyPr anchor="ctr"/>
                          <a:lstStyle/>
                          <a:p>
                            <a:pPr algn="ctr" eaLnBrk="1" hangingPunct="1">
                              <a:defRPr/>
                            </a:pPr>
                            <a:endParaRPr lang="zh-CN" altLang="en-US"/>
                          </a:p>
                        </p:txBody>
                      </p:sp>
                      <p:sp>
                        <p:nvSpPr>
                          <p:cNvPr id="121" name="椭圆 120"/>
                          <p:cNvSpPr/>
                          <p:nvPr/>
                        </p:nvSpPr>
                        <p:spPr>
                          <a:xfrm>
                            <a:off x="2361872" y="2734571"/>
                            <a:ext cx="118501" cy="120618"/>
                          </a:xfrm>
                          <a:prstGeom prst="ellipse">
                            <a:avLst/>
                          </a:prstGeom>
                          <a:solidFill>
                            <a:schemeClr val="tx1">
                              <a:lumMod val="65000"/>
                              <a:lumOff val="35000"/>
                            </a:schemeClr>
                          </a:solidFill>
                          <a:ln>
                            <a:noFill/>
                          </a:ln>
                        </p:spPr>
                        <p:style>
                          <a:lnRef idx="2">
                            <a:schemeClr val="dk1">
                              <a:shade val="50000"/>
                            </a:schemeClr>
                          </a:lnRef>
                          <a:fillRef idx="1">
                            <a:schemeClr val="dk1"/>
                          </a:fillRef>
                          <a:effectRef idx="0">
                            <a:schemeClr val="dk1"/>
                          </a:effectRef>
                          <a:fontRef idx="minor">
                            <a:schemeClr val="lt1"/>
                          </a:fontRef>
                        </p:style>
                        <p:txBody>
                          <a:bodyPr anchor="ctr"/>
                          <a:lstStyle/>
                          <a:p>
                            <a:pPr algn="ctr" eaLnBrk="1" hangingPunct="1">
                              <a:defRPr/>
                            </a:pPr>
                            <a:endParaRPr lang="zh-CN" altLang="en-US"/>
                          </a:p>
                        </p:txBody>
                      </p:sp>
                    </p:grpSp>
                    <p:sp>
                      <p:nvSpPr>
                        <p:cNvPr id="114" name="椭圆 113"/>
                        <p:cNvSpPr/>
                        <p:nvPr/>
                      </p:nvSpPr>
                      <p:spPr>
                        <a:xfrm>
                          <a:off x="1703415" y="2652713"/>
                          <a:ext cx="72000" cy="72000"/>
                        </a:xfrm>
                        <a:prstGeom prst="ellipse">
                          <a:avLst/>
                        </a:prstGeom>
                        <a:solidFill>
                          <a:schemeClr val="bg1"/>
                        </a:solidFill>
                        <a:ln w="12700" cmpd="sng">
                          <a:solidFill>
                            <a:schemeClr val="tx1"/>
                          </a:solidFill>
                        </a:ln>
                      </p:spPr>
                      <p:style>
                        <a:lnRef idx="2">
                          <a:schemeClr val="dk1">
                            <a:shade val="50000"/>
                          </a:schemeClr>
                        </a:lnRef>
                        <a:fillRef idx="1">
                          <a:schemeClr val="dk1"/>
                        </a:fillRef>
                        <a:effectRef idx="0">
                          <a:schemeClr val="dk1"/>
                        </a:effectRef>
                        <a:fontRef idx="minor">
                          <a:schemeClr val="lt1"/>
                        </a:fontRef>
                      </p:style>
                      <p:txBody>
                        <a:bodyPr anchor="ctr"/>
                        <a:lstStyle/>
                        <a:p>
                          <a:pPr algn="ctr" eaLnBrk="1" hangingPunct="1">
                            <a:defRPr/>
                          </a:pPr>
                          <a:endParaRPr lang="zh-CN" altLang="en-US"/>
                        </a:p>
                      </p:txBody>
                    </p:sp>
                  </p:grpSp>
                  <p:cxnSp>
                    <p:nvCxnSpPr>
                      <p:cNvPr id="109" name="直接箭头连接符 108"/>
                      <p:cNvCxnSpPr/>
                      <p:nvPr/>
                    </p:nvCxnSpPr>
                    <p:spPr>
                      <a:xfrm>
                        <a:off x="3549263" y="2695348"/>
                        <a:ext cx="1228565"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10" name="直接箭头连接符 109"/>
                      <p:cNvCxnSpPr/>
                      <p:nvPr/>
                    </p:nvCxnSpPr>
                    <p:spPr>
                      <a:xfrm flipH="1" flipV="1">
                        <a:off x="3549263" y="1461433"/>
                        <a:ext cx="6350" cy="1237154"/>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111" name="矩形 110"/>
                      <p:cNvSpPr/>
                      <p:nvPr/>
                    </p:nvSpPr>
                    <p:spPr>
                      <a:xfrm>
                        <a:off x="4729640" y="2537699"/>
                        <a:ext cx="242864" cy="246221"/>
                      </a:xfrm>
                      <a:prstGeom prst="rect">
                        <a:avLst/>
                      </a:prstGeom>
                    </p:spPr>
                    <p:txBody>
                      <a:bodyPr wrap="square">
                        <a:spAutoFit/>
                      </a:bodyPr>
                      <a:lstStyle/>
                      <a:p>
                        <a:r>
                          <a:rPr lang="en-US" altLang="zh-CN" sz="1000" dirty="0" smtClean="0">
                            <a:latin typeface="Times New Roman" panose="02020603050405020304" pitchFamily="18" charset="0"/>
                            <a:cs typeface="Times New Roman" panose="02020603050405020304" pitchFamily="18" charset="0"/>
                          </a:rPr>
                          <a:t>x</a:t>
                        </a:r>
                        <a:endParaRPr lang="zh-CN" altLang="en-US" sz="1000" dirty="0">
                          <a:latin typeface="Times New Roman" panose="02020603050405020304" pitchFamily="18" charset="0"/>
                          <a:cs typeface="Times New Roman" panose="02020603050405020304" pitchFamily="18" charset="0"/>
                        </a:endParaRPr>
                      </a:p>
                    </p:txBody>
                  </p:sp>
                  <p:sp>
                    <p:nvSpPr>
                      <p:cNvPr id="112" name="矩形 111"/>
                      <p:cNvSpPr/>
                      <p:nvPr/>
                    </p:nvSpPr>
                    <p:spPr>
                      <a:xfrm>
                        <a:off x="3518871" y="1305014"/>
                        <a:ext cx="242864" cy="246221"/>
                      </a:xfrm>
                      <a:prstGeom prst="rect">
                        <a:avLst/>
                      </a:prstGeom>
                    </p:spPr>
                    <p:txBody>
                      <a:bodyPr wrap="square">
                        <a:spAutoFit/>
                      </a:bodyPr>
                      <a:lstStyle/>
                      <a:p>
                        <a:r>
                          <a:rPr lang="en-US" altLang="zh-CN" sz="1000" dirty="0" smtClean="0">
                            <a:latin typeface="Times New Roman" panose="02020603050405020304" pitchFamily="18" charset="0"/>
                            <a:cs typeface="Times New Roman" panose="02020603050405020304" pitchFamily="18" charset="0"/>
                          </a:rPr>
                          <a:t>y</a:t>
                        </a:r>
                        <a:endParaRPr lang="zh-CN" altLang="en-US" sz="1000" dirty="0">
                          <a:latin typeface="Times New Roman" panose="02020603050405020304" pitchFamily="18" charset="0"/>
                          <a:cs typeface="Times New Roman" panose="02020603050405020304" pitchFamily="18" charset="0"/>
                        </a:endParaRPr>
                      </a:p>
                    </p:txBody>
                  </p:sp>
                </p:grpSp>
                <p:sp>
                  <p:nvSpPr>
                    <p:cNvPr id="106" name="椭圆 105"/>
                    <p:cNvSpPr/>
                    <p:nvPr/>
                  </p:nvSpPr>
                  <p:spPr>
                    <a:xfrm rot="19054551">
                      <a:off x="8119870" y="2310254"/>
                      <a:ext cx="160971" cy="823482"/>
                    </a:xfrm>
                    <a:prstGeom prst="ellipse">
                      <a:avLst/>
                    </a:prstGeom>
                    <a:noFill/>
                    <a:ln w="9525" cmpd="sng">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椭圆 106"/>
                    <p:cNvSpPr/>
                    <p:nvPr/>
                  </p:nvSpPr>
                  <p:spPr>
                    <a:xfrm rot="13414819">
                      <a:off x="7996238" y="1893855"/>
                      <a:ext cx="417906" cy="823482"/>
                    </a:xfrm>
                    <a:prstGeom prst="ellipse">
                      <a:avLst/>
                    </a:prstGeom>
                    <a:noFill/>
                    <a:ln w="9525" cmpd="sng">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01" name="直接连接符 100"/>
                  <p:cNvCxnSpPr>
                    <a:stCxn id="117" idx="5"/>
                    <a:endCxn id="121" idx="1"/>
                  </p:cNvCxnSpPr>
                  <p:nvPr/>
                </p:nvCxnSpPr>
                <p:spPr>
                  <a:xfrm>
                    <a:off x="5843992" y="4782185"/>
                    <a:ext cx="392984" cy="326541"/>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02" name="直接连接符 101"/>
                  <p:cNvCxnSpPr>
                    <a:stCxn id="119" idx="3"/>
                    <a:endCxn id="121" idx="7"/>
                  </p:cNvCxnSpPr>
                  <p:nvPr/>
                </p:nvCxnSpPr>
                <p:spPr>
                  <a:xfrm flipH="1">
                    <a:off x="6299838" y="4780650"/>
                    <a:ext cx="316179" cy="328076"/>
                  </a:xfrm>
                  <a:prstGeom prst="line">
                    <a:avLst/>
                  </a:prstGeom>
                  <a:ln w="12700" cmpd="sng">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03" name="直接连接符 102"/>
                  <p:cNvCxnSpPr>
                    <a:stCxn id="121" idx="5"/>
                    <a:endCxn id="120" idx="1"/>
                  </p:cNvCxnSpPr>
                  <p:nvPr/>
                </p:nvCxnSpPr>
                <p:spPr>
                  <a:xfrm>
                    <a:off x="6299838" y="5172710"/>
                    <a:ext cx="319729" cy="361166"/>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04" name="直接连接符 103"/>
                  <p:cNvCxnSpPr>
                    <a:stCxn id="121" idx="3"/>
                    <a:endCxn id="118" idx="7"/>
                  </p:cNvCxnSpPr>
                  <p:nvPr/>
                </p:nvCxnSpPr>
                <p:spPr>
                  <a:xfrm flipH="1">
                    <a:off x="5843992" y="5172710"/>
                    <a:ext cx="392984" cy="361166"/>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sp>
              <p:nvSpPr>
                <p:cNvPr id="96" name="TextBox 4"/>
                <p:cNvSpPr txBox="1"/>
                <p:nvPr/>
              </p:nvSpPr>
              <p:spPr>
                <a:xfrm>
                  <a:off x="1047433" y="1877312"/>
                  <a:ext cx="718892" cy="246221"/>
                </a:xfrm>
                <a:prstGeom prst="rect">
                  <a:avLst/>
                </a:prstGeom>
                <a:noFill/>
              </p:spPr>
              <p:txBody>
                <a:bodyPr wrap="square" rtlCol="0">
                  <a:spAutoFit/>
                </a:bodyPr>
                <a:lstStyle/>
                <a:p>
                  <a:r>
                    <a:rPr lang="en-US" altLang="zh-CN" sz="1000" dirty="0" smtClean="0">
                      <a:latin typeface="Times New Roman" panose="02020603050405020304" pitchFamily="18" charset="0"/>
                      <a:ea typeface="宋体" pitchFamily="2" charset="-122"/>
                      <a:cs typeface="Times New Roman" panose="02020603050405020304" pitchFamily="18" charset="0"/>
                    </a:rPr>
                    <a:t>PZT2</a:t>
                  </a:r>
                  <a:endParaRPr lang="zh-CN" altLang="en-US" sz="1000" dirty="0">
                    <a:latin typeface="Times New Roman" panose="02020603050405020304" pitchFamily="18" charset="0"/>
                    <a:ea typeface="宋体" pitchFamily="2" charset="-122"/>
                    <a:cs typeface="Times New Roman" panose="02020603050405020304" pitchFamily="18" charset="0"/>
                  </a:endParaRPr>
                </a:p>
              </p:txBody>
            </p:sp>
            <p:sp>
              <p:nvSpPr>
                <p:cNvPr id="97" name="TextBox 4"/>
                <p:cNvSpPr txBox="1"/>
                <p:nvPr/>
              </p:nvSpPr>
              <p:spPr>
                <a:xfrm>
                  <a:off x="1858231" y="1872149"/>
                  <a:ext cx="488724" cy="246221"/>
                </a:xfrm>
                <a:prstGeom prst="rect">
                  <a:avLst/>
                </a:prstGeom>
                <a:noFill/>
              </p:spPr>
              <p:txBody>
                <a:bodyPr wrap="square" rtlCol="0">
                  <a:spAutoFit/>
                </a:bodyPr>
                <a:lstStyle/>
                <a:p>
                  <a:r>
                    <a:rPr lang="en-US" altLang="zh-CN" sz="1000" dirty="0">
                      <a:latin typeface="Times New Roman" panose="02020603050405020304" pitchFamily="18" charset="0"/>
                      <a:ea typeface="宋体" pitchFamily="2" charset="-122"/>
                      <a:cs typeface="Times New Roman" panose="02020603050405020304" pitchFamily="18" charset="0"/>
                    </a:rPr>
                    <a:t>PZT1</a:t>
                  </a:r>
                  <a:endParaRPr lang="zh-CN" altLang="en-US" sz="1000" dirty="0">
                    <a:latin typeface="Times New Roman" panose="02020603050405020304" pitchFamily="18" charset="0"/>
                    <a:ea typeface="宋体" pitchFamily="2" charset="-122"/>
                    <a:cs typeface="Times New Roman" panose="02020603050405020304" pitchFamily="18" charset="0"/>
                  </a:endParaRPr>
                </a:p>
              </p:txBody>
            </p:sp>
            <p:sp>
              <p:nvSpPr>
                <p:cNvPr id="98" name="TextBox 4"/>
                <p:cNvSpPr txBox="1"/>
                <p:nvPr/>
              </p:nvSpPr>
              <p:spPr>
                <a:xfrm>
                  <a:off x="1063893" y="2915593"/>
                  <a:ext cx="506306" cy="246221"/>
                </a:xfrm>
                <a:prstGeom prst="rect">
                  <a:avLst/>
                </a:prstGeom>
                <a:noFill/>
              </p:spPr>
              <p:txBody>
                <a:bodyPr wrap="square" rtlCol="0">
                  <a:spAutoFit/>
                </a:bodyPr>
                <a:lstStyle/>
                <a:p>
                  <a:r>
                    <a:rPr lang="en-US" altLang="zh-CN" sz="1000" dirty="0">
                      <a:latin typeface="Times New Roman" panose="02020603050405020304" pitchFamily="18" charset="0"/>
                      <a:ea typeface="宋体" pitchFamily="2" charset="-122"/>
                      <a:cs typeface="Times New Roman" panose="02020603050405020304" pitchFamily="18" charset="0"/>
                    </a:rPr>
                    <a:t>PZT3</a:t>
                  </a:r>
                  <a:endParaRPr lang="zh-CN" altLang="en-US" sz="1000" dirty="0">
                    <a:latin typeface="Times New Roman" panose="02020603050405020304" pitchFamily="18" charset="0"/>
                    <a:ea typeface="宋体" pitchFamily="2" charset="-122"/>
                    <a:cs typeface="Times New Roman" panose="02020603050405020304" pitchFamily="18" charset="0"/>
                  </a:endParaRPr>
                </a:p>
              </p:txBody>
            </p:sp>
            <p:sp>
              <p:nvSpPr>
                <p:cNvPr id="99" name="TextBox 4"/>
                <p:cNvSpPr txBox="1"/>
                <p:nvPr/>
              </p:nvSpPr>
              <p:spPr>
                <a:xfrm>
                  <a:off x="1931089" y="2915593"/>
                  <a:ext cx="548281" cy="246221"/>
                </a:xfrm>
                <a:prstGeom prst="rect">
                  <a:avLst/>
                </a:prstGeom>
                <a:noFill/>
              </p:spPr>
              <p:txBody>
                <a:bodyPr wrap="square" rtlCol="0">
                  <a:spAutoFit/>
                </a:bodyPr>
                <a:lstStyle/>
                <a:p>
                  <a:r>
                    <a:rPr lang="en-US" altLang="zh-CN" sz="1000" dirty="0">
                      <a:latin typeface="Times New Roman" panose="02020603050405020304" pitchFamily="18" charset="0"/>
                      <a:ea typeface="宋体" pitchFamily="2" charset="-122"/>
                      <a:cs typeface="Times New Roman" panose="02020603050405020304" pitchFamily="18" charset="0"/>
                    </a:rPr>
                    <a:t>PZT4</a:t>
                  </a:r>
                  <a:endParaRPr lang="zh-CN" altLang="en-US" sz="1000" dirty="0">
                    <a:latin typeface="Times New Roman" panose="02020603050405020304" pitchFamily="18" charset="0"/>
                    <a:ea typeface="宋体" pitchFamily="2" charset="-122"/>
                    <a:cs typeface="Times New Roman" panose="02020603050405020304" pitchFamily="18" charset="0"/>
                  </a:endParaRPr>
                </a:p>
              </p:txBody>
            </p:sp>
          </p:grpSp>
          <p:sp>
            <p:nvSpPr>
              <p:cNvPr id="94" name="TextBox 4"/>
              <p:cNvSpPr txBox="1"/>
              <p:nvPr/>
            </p:nvSpPr>
            <p:spPr>
              <a:xfrm>
                <a:off x="1101388" y="2521747"/>
                <a:ext cx="718892" cy="246221"/>
              </a:xfrm>
              <a:prstGeom prst="rect">
                <a:avLst/>
              </a:prstGeom>
              <a:noFill/>
            </p:spPr>
            <p:txBody>
              <a:bodyPr wrap="square" rtlCol="0">
                <a:spAutoFit/>
              </a:bodyPr>
              <a:lstStyle/>
              <a:p>
                <a:r>
                  <a:rPr lang="en-US" altLang="zh-CN" sz="1000" dirty="0">
                    <a:latin typeface="Times New Roman" panose="02020603050405020304" pitchFamily="18" charset="0"/>
                    <a:ea typeface="宋体" pitchFamily="2" charset="-122"/>
                    <a:cs typeface="Times New Roman" panose="02020603050405020304" pitchFamily="18" charset="0"/>
                  </a:rPr>
                  <a:t>PZT0</a:t>
                </a:r>
                <a:endParaRPr lang="zh-CN" altLang="en-US" sz="1000" dirty="0">
                  <a:latin typeface="Times New Roman" panose="02020603050405020304" pitchFamily="18" charset="0"/>
                  <a:ea typeface="宋体" pitchFamily="2" charset="-122"/>
                  <a:cs typeface="Times New Roman" panose="02020603050405020304" pitchFamily="18" charset="0"/>
                </a:endParaRPr>
              </a:p>
            </p:txBody>
          </p:sp>
        </p:grpSp>
        <p:sp>
          <p:nvSpPr>
            <p:cNvPr id="92" name="椭圆 91"/>
            <p:cNvSpPr/>
            <p:nvPr/>
          </p:nvSpPr>
          <p:spPr>
            <a:xfrm>
              <a:off x="1608418" y="4656996"/>
              <a:ext cx="219351" cy="969366"/>
            </a:xfrm>
            <a:prstGeom prst="ellipse">
              <a:avLst/>
            </a:prstGeom>
            <a:noFill/>
            <a:ln w="9525" cmpd="sng">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mc:AlternateContent xmlns:mc="http://schemas.openxmlformats.org/markup-compatibility/2006" xmlns:a14="http://schemas.microsoft.com/office/drawing/2010/main">
        <mc:Choice Requires="a14">
          <p:graphicFrame>
            <p:nvGraphicFramePr>
              <p:cNvPr id="122" name="表格 121"/>
              <p:cNvGraphicFramePr>
                <a:graphicFrameLocks noGrp="1"/>
              </p:cNvGraphicFramePr>
              <p:nvPr>
                <p:extLst>
                  <p:ext uri="{D42A27DB-BD31-4B8C-83A1-F6EECF244321}">
                    <p14:modId xmlns:p14="http://schemas.microsoft.com/office/powerpoint/2010/main" val="3804788086"/>
                  </p:ext>
                </p:extLst>
              </p:nvPr>
            </p:nvGraphicFramePr>
            <p:xfrm>
              <a:off x="556317" y="4769981"/>
              <a:ext cx="2712960" cy="568904"/>
            </p:xfrm>
            <a:graphic>
              <a:graphicData uri="http://schemas.openxmlformats.org/drawingml/2006/table">
                <a:tbl>
                  <a:tblPr firstRow="1" firstCol="1" bandRow="1"/>
                  <a:tblGrid>
                    <a:gridCol w="903114"/>
                    <a:gridCol w="904923"/>
                    <a:gridCol w="904923"/>
                  </a:tblGrid>
                  <a:tr h="325064">
                    <a:tc>
                      <a:txBody>
                        <a:bodyPr/>
                        <a:lstStyle/>
                        <a:p>
                          <a:pPr algn="ctr" eaLnBrk="0">
                            <a:spcBef>
                              <a:spcPts val="300"/>
                            </a:spcBef>
                            <a:spcAft>
                              <a:spcPts val="300"/>
                            </a:spcAft>
                          </a:pPr>
                          <a14:m>
                            <m:oMathPara xmlns:m="http://schemas.openxmlformats.org/officeDocument/2006/math">
                              <m:oMathParaPr>
                                <m:jc m:val="centerGroup"/>
                              </m:oMathParaPr>
                              <m:oMath xmlns:m="http://schemas.openxmlformats.org/officeDocument/2006/math">
                                <m:r>
                                  <m:rPr>
                                    <m:nor/>
                                  </m:rPr>
                                  <a:rPr lang="en-US" sz="1600" b="0" i="1" kern="100">
                                    <a:effectLst/>
                                    <a:latin typeface="Times New Roman" panose="02020603050405020304" pitchFamily="18" charset="0"/>
                                    <a:ea typeface="宋体" panose="02010600030101010101" pitchFamily="2" charset="-122"/>
                                    <a:cs typeface="Times New Roman" panose="02020603050405020304" pitchFamily="18" charset="0"/>
                                  </a:rPr>
                                  <m:t>ρ</m:t>
                                </m:r>
                                <m:r>
                                  <m:rPr>
                                    <m:nor/>
                                  </m:rPr>
                                  <a:rPr lang="en-US" sz="1600" b="0" i="1" kern="100">
                                    <a:effectLst/>
                                    <a:latin typeface="Times New Roman" panose="02020603050405020304" pitchFamily="18" charset="0"/>
                                    <a:ea typeface="宋体" panose="02010600030101010101" pitchFamily="2" charset="-122"/>
                                    <a:cs typeface="Times New Roman" panose="02020603050405020304" pitchFamily="18" charset="0"/>
                                  </a:rPr>
                                  <m:t>(</m:t>
                                </m:r>
                                <m:r>
                                  <m:rPr>
                                    <m:nor/>
                                  </m:rPr>
                                  <a:rPr lang="en-US" sz="1600" b="0" kern="100">
                                    <a:effectLst/>
                                    <a:latin typeface="Times New Roman" panose="02020603050405020304" pitchFamily="18" charset="0"/>
                                    <a:ea typeface="宋体" panose="02010600030101010101" pitchFamily="2" charset="-122"/>
                                    <a:cs typeface="Times New Roman" panose="02020603050405020304" pitchFamily="18" charset="0"/>
                                  </a:rPr>
                                  <m:t>kg</m:t>
                                </m:r>
                                <m:r>
                                  <m:rPr>
                                    <m:nor/>
                                  </m:rPr>
                                  <a:rPr lang="en-US" sz="1600" b="0" kern="100">
                                    <a:effectLst/>
                                    <a:latin typeface="Times New Roman" panose="02020603050405020304" pitchFamily="18" charset="0"/>
                                    <a:ea typeface="宋体" panose="02010600030101010101" pitchFamily="2" charset="-122"/>
                                    <a:cs typeface="Times New Roman" panose="02020603050405020304" pitchFamily="18" charset="0"/>
                                  </a:rPr>
                                  <m:t>/</m:t>
                                </m:r>
                                <m:sSup>
                                  <m:sSupPr>
                                    <m:ctrlPr>
                                      <a:rPr lang="zh-CN" sz="1600" b="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m:rPr>
                                        <m:nor/>
                                      </m:rPr>
                                      <a:rPr lang="en-US" sz="1600" b="0" kern="100">
                                        <a:effectLst/>
                                        <a:latin typeface="Times New Roman" panose="02020603050405020304" pitchFamily="18" charset="0"/>
                                        <a:ea typeface="宋体" panose="02010600030101010101" pitchFamily="2" charset="-122"/>
                                        <a:cs typeface="Times New Roman" panose="02020603050405020304" pitchFamily="18" charset="0"/>
                                      </a:rPr>
                                      <m:t>m</m:t>
                                    </m:r>
                                  </m:e>
                                  <m:sup>
                                    <m:r>
                                      <m:rPr>
                                        <m:nor/>
                                      </m:rPr>
                                      <a:rPr lang="en-US" sz="1600" b="0" kern="100">
                                        <a:effectLst/>
                                        <a:latin typeface="Times New Roman" panose="02020603050405020304" pitchFamily="18" charset="0"/>
                                        <a:ea typeface="宋体" panose="02010600030101010101" pitchFamily="2" charset="-122"/>
                                        <a:cs typeface="Times New Roman" panose="02020603050405020304" pitchFamily="18" charset="0"/>
                                      </a:rPr>
                                      <m:t>3</m:t>
                                    </m:r>
                                  </m:sup>
                                </m:sSup>
                                <m:r>
                                  <m:rPr>
                                    <m:nor/>
                                  </m:rPr>
                                  <a:rPr lang="en-US" sz="1600" b="0" kern="100">
                                    <a:effectLst/>
                                    <a:latin typeface="Times New Roman" panose="02020603050405020304" pitchFamily="18" charset="0"/>
                                    <a:ea typeface="宋体" panose="02010600030101010101" pitchFamily="2" charset="-122"/>
                                    <a:cs typeface="Times New Roman" panose="02020603050405020304" pitchFamily="18" charset="0"/>
                                  </a:rPr>
                                  <m:t>)</m:t>
                                </m:r>
                              </m:oMath>
                            </m:oMathPara>
                          </a14:m>
                          <a:endParaRPr lang="zh-CN" sz="1600" b="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a:noFill/>
                        </a:lnL>
                        <a:lnR>
                          <a:noFill/>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eaLnBrk="0">
                            <a:spcBef>
                              <a:spcPts val="300"/>
                            </a:spcBef>
                            <a:spcAft>
                              <a:spcPts val="300"/>
                            </a:spcAft>
                          </a:pPr>
                          <a14:m>
                            <m:oMathPara xmlns:m="http://schemas.openxmlformats.org/officeDocument/2006/math">
                              <m:oMathParaPr>
                                <m:jc m:val="centerGroup"/>
                              </m:oMathParaPr>
                              <m:oMath xmlns:m="http://schemas.openxmlformats.org/officeDocument/2006/math">
                                <m:r>
                                  <a:rPr lang="en-US" sz="1600" b="0" i="1" kern="100">
                                    <a:effectLst/>
                                    <a:latin typeface="Cambria Math" panose="02040503050406030204" pitchFamily="18" charset="0"/>
                                    <a:ea typeface="宋体" panose="02010600030101010101" pitchFamily="2" charset="-122"/>
                                    <a:cs typeface="Times New Roman" panose="02020603050405020304" pitchFamily="18" charset="0"/>
                                  </a:rPr>
                                  <m:t>𝐸</m:t>
                                </m:r>
                                <m:r>
                                  <a:rPr lang="en-US" sz="1600" b="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sz="1600" b="0" i="1" kern="100">
                                    <a:effectLst/>
                                    <a:latin typeface="Cambria Math" panose="02040503050406030204" pitchFamily="18" charset="0"/>
                                    <a:ea typeface="宋体" panose="02010600030101010101" pitchFamily="2" charset="-122"/>
                                    <a:cs typeface="Times New Roman" panose="02020603050405020304" pitchFamily="18" charset="0"/>
                                  </a:rPr>
                                  <m:t>𝐺𝑃𝑎</m:t>
                                </m:r>
                                <m:r>
                                  <a:rPr lang="en-US" sz="1600" b="0" i="1" kern="100">
                                    <a:effectLst/>
                                    <a:latin typeface="Cambria Math" panose="02040503050406030204" pitchFamily="18" charset="0"/>
                                    <a:ea typeface="宋体" panose="02010600030101010101" pitchFamily="2" charset="-122"/>
                                    <a:cs typeface="Times New Roman" panose="02020603050405020304" pitchFamily="18" charset="0"/>
                                  </a:rPr>
                                  <m:t>)</m:t>
                                </m:r>
                              </m:oMath>
                            </m:oMathPara>
                          </a14:m>
                          <a:endParaRPr lang="zh-CN" sz="16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a:noFill/>
                        </a:lnL>
                        <a:lnR>
                          <a:noFill/>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eaLnBrk="0">
                            <a:spcBef>
                              <a:spcPts val="300"/>
                            </a:spcBef>
                            <a:spcAft>
                              <a:spcPts val="300"/>
                            </a:spcAft>
                          </a:pPr>
                          <a14:m>
                            <m:oMathPara xmlns:m="http://schemas.openxmlformats.org/officeDocument/2006/math">
                              <m:oMathParaPr>
                                <m:jc m:val="centerGroup"/>
                              </m:oMathParaPr>
                              <m:oMath xmlns:m="http://schemas.openxmlformats.org/officeDocument/2006/math">
                                <m:r>
                                  <m:rPr>
                                    <m:sty m:val="p"/>
                                  </m:rPr>
                                  <a:rPr lang="en-US" sz="1600" b="0" kern="100">
                                    <a:effectLst/>
                                    <a:latin typeface="Cambria Math" panose="02040503050406030204" pitchFamily="18" charset="0"/>
                                    <a:ea typeface="宋体" panose="02010600030101010101" pitchFamily="2" charset="-122"/>
                                    <a:cs typeface="Times New Roman" panose="02020603050405020304" pitchFamily="18" charset="0"/>
                                  </a:rPr>
                                  <m:t>υ</m:t>
                                </m:r>
                              </m:oMath>
                            </m:oMathPara>
                          </a14:m>
                          <a:endParaRPr lang="zh-CN" sz="16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a:noFill/>
                        </a:lnL>
                        <a:lnR>
                          <a:noFill/>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32213">
                    <a:tc>
                      <a:txBody>
                        <a:bodyPr/>
                        <a:lstStyle/>
                        <a:p>
                          <a:pPr algn="ctr" eaLnBrk="0">
                            <a:spcBef>
                              <a:spcPts val="300"/>
                            </a:spcBef>
                            <a:spcAft>
                              <a:spcPts val="300"/>
                            </a:spcAft>
                          </a:pPr>
                          <a:r>
                            <a:rPr lang="en-US" sz="1600" b="0" kern="100">
                              <a:effectLst/>
                              <a:latin typeface="Times New Roman" panose="02020603050405020304" pitchFamily="18" charset="0"/>
                              <a:ea typeface="宋体" panose="02010600030101010101" pitchFamily="2" charset="-122"/>
                              <a:cs typeface="Times New Roman" panose="02020603050405020304" pitchFamily="18" charset="0"/>
                            </a:rPr>
                            <a:t>2700</a:t>
                          </a:r>
                          <a:endParaRPr lang="zh-CN" sz="16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ctr" eaLnBrk="0">
                            <a:spcBef>
                              <a:spcPts val="300"/>
                            </a:spcBef>
                            <a:spcAft>
                              <a:spcPts val="300"/>
                            </a:spcAft>
                          </a:pPr>
                          <a:r>
                            <a:rPr lang="en-US" sz="1600" b="0" kern="100" dirty="0">
                              <a:effectLst/>
                              <a:latin typeface="Times New Roman" panose="02020603050405020304" pitchFamily="18" charset="0"/>
                              <a:ea typeface="宋体" panose="02010600030101010101" pitchFamily="2" charset="-122"/>
                              <a:cs typeface="Times New Roman" panose="02020603050405020304" pitchFamily="18" charset="0"/>
                            </a:rPr>
                            <a:t>71</a:t>
                          </a:r>
                          <a:endParaRPr lang="zh-CN" sz="1600" b="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ctr" eaLnBrk="0">
                            <a:spcBef>
                              <a:spcPts val="300"/>
                            </a:spcBef>
                            <a:spcAft>
                              <a:spcPts val="300"/>
                            </a:spcAft>
                          </a:pPr>
                          <a:r>
                            <a:rPr lang="en-US" sz="1600" b="0" kern="100" dirty="0">
                              <a:effectLst/>
                              <a:latin typeface="Times New Roman" panose="02020603050405020304" pitchFamily="18" charset="0"/>
                              <a:ea typeface="宋体" panose="02010600030101010101" pitchFamily="2" charset="-122"/>
                              <a:cs typeface="Times New Roman" panose="02020603050405020304" pitchFamily="18" charset="0"/>
                            </a:rPr>
                            <a:t>0.3</a:t>
                          </a:r>
                          <a:endParaRPr lang="zh-CN" sz="1600" b="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r>
                </a:tbl>
              </a:graphicData>
            </a:graphic>
          </p:graphicFrame>
        </mc:Choice>
        <mc:Fallback xmlns="">
          <p:graphicFrame>
            <p:nvGraphicFramePr>
              <p:cNvPr id="122" name="表格 121"/>
              <p:cNvGraphicFramePr>
                <a:graphicFrameLocks noGrp="1"/>
              </p:cNvGraphicFramePr>
              <p:nvPr>
                <p:extLst>
                  <p:ext uri="{D42A27DB-BD31-4B8C-83A1-F6EECF244321}">
                    <p14:modId xmlns:p14="http://schemas.microsoft.com/office/powerpoint/2010/main" val="3804788086"/>
                  </p:ext>
                </p:extLst>
              </p:nvPr>
            </p:nvGraphicFramePr>
            <p:xfrm>
              <a:off x="556317" y="4769981"/>
              <a:ext cx="2712960" cy="568904"/>
            </p:xfrm>
            <a:graphic>
              <a:graphicData uri="http://schemas.openxmlformats.org/drawingml/2006/table">
                <a:tbl>
                  <a:tblPr firstRow="1" firstCol="1" bandRow="1"/>
                  <a:tblGrid>
                    <a:gridCol w="903114"/>
                    <a:gridCol w="904923"/>
                    <a:gridCol w="904923"/>
                  </a:tblGrid>
                  <a:tr h="325064">
                    <a:tc>
                      <a:txBody>
                        <a:bodyPr/>
                        <a:lstStyle/>
                        <a:p>
                          <a:endParaRPr lang="zh-CN"/>
                        </a:p>
                      </a:txBody>
                      <a:tcPr marL="68580" marR="68580" marT="0" marB="0" anchor="ctr">
                        <a:lnL>
                          <a:noFill/>
                        </a:lnL>
                        <a:lnR>
                          <a:noFill/>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rotWithShape="0">
                          <a:blip r:embed="rId5"/>
                          <a:stretch>
                            <a:fillRect t="-3704" r="-202703" b="-111111"/>
                          </a:stretch>
                        </a:blipFill>
                      </a:tcPr>
                    </a:tc>
                    <a:tc>
                      <a:txBody>
                        <a:bodyPr/>
                        <a:lstStyle/>
                        <a:p>
                          <a:endParaRPr lang="zh-CN"/>
                        </a:p>
                      </a:txBody>
                      <a:tcPr marL="68580" marR="68580" marT="0" marB="0" anchor="ctr">
                        <a:lnL>
                          <a:noFill/>
                        </a:lnL>
                        <a:lnR>
                          <a:noFill/>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rotWithShape="0">
                          <a:blip r:embed="rId5"/>
                          <a:stretch>
                            <a:fillRect l="-99329" t="-3704" r="-101342" b="-111111"/>
                          </a:stretch>
                        </a:blipFill>
                      </a:tcPr>
                    </a:tc>
                    <a:tc>
                      <a:txBody>
                        <a:bodyPr/>
                        <a:lstStyle/>
                        <a:p>
                          <a:endParaRPr lang="zh-CN"/>
                        </a:p>
                      </a:txBody>
                      <a:tcPr marL="68580" marR="68580" marT="0" marB="0" anchor="ctr">
                        <a:lnL>
                          <a:noFill/>
                        </a:lnL>
                        <a:lnR>
                          <a:noFill/>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rotWithShape="0">
                          <a:blip r:embed="rId5"/>
                          <a:stretch>
                            <a:fillRect l="-199329" t="-3704" r="-1342" b="-111111"/>
                          </a:stretch>
                        </a:blipFill>
                      </a:tcPr>
                    </a:tc>
                  </a:tr>
                  <a:tr h="243840">
                    <a:tc>
                      <a:txBody>
                        <a:bodyPr/>
                        <a:lstStyle/>
                        <a:p>
                          <a:pPr algn="ctr" eaLnBrk="0">
                            <a:spcBef>
                              <a:spcPts val="300"/>
                            </a:spcBef>
                            <a:spcAft>
                              <a:spcPts val="300"/>
                            </a:spcAft>
                          </a:pPr>
                          <a:r>
                            <a:rPr lang="en-US" sz="1600" b="0" kern="100">
                              <a:effectLst/>
                              <a:latin typeface="Times New Roman" panose="02020603050405020304" pitchFamily="18" charset="0"/>
                              <a:ea typeface="宋体" panose="02010600030101010101" pitchFamily="2" charset="-122"/>
                              <a:cs typeface="Times New Roman" panose="02020603050405020304" pitchFamily="18" charset="0"/>
                            </a:rPr>
                            <a:t>2700</a:t>
                          </a:r>
                          <a:endParaRPr lang="zh-CN" sz="16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ctr" eaLnBrk="0">
                            <a:spcBef>
                              <a:spcPts val="300"/>
                            </a:spcBef>
                            <a:spcAft>
                              <a:spcPts val="300"/>
                            </a:spcAft>
                          </a:pPr>
                          <a:r>
                            <a:rPr lang="en-US" sz="1600" b="0" kern="100" dirty="0">
                              <a:effectLst/>
                              <a:latin typeface="Times New Roman" panose="02020603050405020304" pitchFamily="18" charset="0"/>
                              <a:ea typeface="宋体" panose="02010600030101010101" pitchFamily="2" charset="-122"/>
                              <a:cs typeface="Times New Roman" panose="02020603050405020304" pitchFamily="18" charset="0"/>
                            </a:rPr>
                            <a:t>71</a:t>
                          </a:r>
                          <a:endParaRPr lang="zh-CN" sz="1600" b="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ctr" eaLnBrk="0">
                            <a:spcBef>
                              <a:spcPts val="300"/>
                            </a:spcBef>
                            <a:spcAft>
                              <a:spcPts val="300"/>
                            </a:spcAft>
                          </a:pPr>
                          <a:r>
                            <a:rPr lang="en-US" sz="1600" b="0" kern="100" dirty="0">
                              <a:effectLst/>
                              <a:latin typeface="Times New Roman" panose="02020603050405020304" pitchFamily="18" charset="0"/>
                              <a:ea typeface="宋体" panose="02010600030101010101" pitchFamily="2" charset="-122"/>
                              <a:cs typeface="Times New Roman" panose="02020603050405020304" pitchFamily="18" charset="0"/>
                            </a:rPr>
                            <a:t>0.3</a:t>
                          </a:r>
                          <a:endParaRPr lang="zh-CN" sz="1600" b="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r>
                </a:tbl>
              </a:graphicData>
            </a:graphic>
          </p:graphicFrame>
        </mc:Fallback>
      </mc:AlternateContent>
      <p:cxnSp>
        <p:nvCxnSpPr>
          <p:cNvPr id="123" name="直接连接符 122"/>
          <p:cNvCxnSpPr/>
          <p:nvPr/>
        </p:nvCxnSpPr>
        <p:spPr bwMode="auto">
          <a:xfrm>
            <a:off x="3563888" y="1150256"/>
            <a:ext cx="0" cy="5400000"/>
          </a:xfrm>
          <a:prstGeom prst="line">
            <a:avLst/>
          </a:prstGeom>
          <a:solidFill>
            <a:schemeClr val="accent1"/>
          </a:solidFill>
          <a:ln w="22225" cap="flat" cmpd="sng" algn="ctr">
            <a:solidFill>
              <a:srgbClr val="00B050"/>
            </a:solidFill>
            <a:prstDash val="sysDash"/>
            <a:round/>
            <a:headEnd type="none" w="med" len="med"/>
            <a:tailEnd type="none" w="med" len="med"/>
          </a:ln>
          <a:effectLst/>
        </p:spPr>
      </p:cxnSp>
      <p:cxnSp>
        <p:nvCxnSpPr>
          <p:cNvPr id="7" name="直接箭头连接符 6"/>
          <p:cNvCxnSpPr/>
          <p:nvPr/>
        </p:nvCxnSpPr>
        <p:spPr bwMode="auto">
          <a:xfrm>
            <a:off x="1331640" y="2296800"/>
            <a:ext cx="0" cy="990000"/>
          </a:xfrm>
          <a:prstGeom prst="straightConnector1">
            <a:avLst/>
          </a:prstGeom>
          <a:solidFill>
            <a:schemeClr val="accent1"/>
          </a:solidFill>
          <a:ln w="9525" cap="flat" cmpd="sng" algn="ctr">
            <a:solidFill>
              <a:schemeClr val="tx1"/>
            </a:solidFill>
            <a:prstDash val="solid"/>
            <a:round/>
            <a:headEnd type="triangle"/>
            <a:tailEnd type="triangle"/>
          </a:ln>
          <a:effectLst/>
        </p:spPr>
      </p:cxnSp>
      <p:cxnSp>
        <p:nvCxnSpPr>
          <p:cNvPr id="9" name="直接连接符 8"/>
          <p:cNvCxnSpPr/>
          <p:nvPr/>
        </p:nvCxnSpPr>
        <p:spPr bwMode="auto">
          <a:xfrm>
            <a:off x="1260000" y="2296800"/>
            <a:ext cx="144016"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25" name="直接连接符 124"/>
          <p:cNvCxnSpPr/>
          <p:nvPr/>
        </p:nvCxnSpPr>
        <p:spPr bwMode="auto">
          <a:xfrm>
            <a:off x="1259632" y="3276000"/>
            <a:ext cx="144016"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126" name="TextBox 4"/>
          <p:cNvSpPr txBox="1"/>
          <p:nvPr/>
        </p:nvSpPr>
        <p:spPr>
          <a:xfrm>
            <a:off x="1056717" y="2650478"/>
            <a:ext cx="475104" cy="276999"/>
          </a:xfrm>
          <a:prstGeom prst="rect">
            <a:avLst/>
          </a:prstGeom>
          <a:noFill/>
        </p:spPr>
        <p:txBody>
          <a:bodyPr wrap="square" rtlCol="0">
            <a:spAutoFit/>
          </a:bodyPr>
          <a:lstStyle/>
          <a:p>
            <a:r>
              <a:rPr lang="en-US" altLang="zh-CN" sz="1200" dirty="0" smtClean="0">
                <a:latin typeface="Times New Roman" panose="02020603050405020304" pitchFamily="18" charset="0"/>
                <a:ea typeface="宋体" pitchFamily="2" charset="-122"/>
                <a:cs typeface="Times New Roman" panose="02020603050405020304" pitchFamily="18" charset="0"/>
              </a:rPr>
              <a:t>2d</a:t>
            </a:r>
            <a:endParaRPr lang="zh-CN" altLang="en-US" sz="1200" dirty="0">
              <a:latin typeface="Times New Roman" panose="02020603050405020304" pitchFamily="18" charset="0"/>
              <a:ea typeface="宋体" pitchFamily="2" charset="-122"/>
              <a:cs typeface="Times New Roman" panose="02020603050405020304" pitchFamily="18" charset="0"/>
            </a:endParaRPr>
          </a:p>
        </p:txBody>
      </p:sp>
    </p:spTree>
    <p:extLst>
      <p:ext uri="{BB962C8B-B14F-4D97-AF65-F5344CB8AC3E}">
        <p14:creationId xmlns:p14="http://schemas.microsoft.com/office/powerpoint/2010/main" val="6999211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06C88229-2361-4A3F-BA53-4D47DBEF09B6}" type="slidenum">
              <a:rPr lang="en-US" altLang="zh-CN" smtClean="0"/>
              <a:pPr>
                <a:defRPr/>
              </a:pPr>
              <a:t>19</a:t>
            </a:fld>
            <a:endParaRPr lang="en-US" altLang="zh-CN"/>
          </a:p>
        </p:txBody>
      </p:sp>
      <p:sp>
        <p:nvSpPr>
          <p:cNvPr id="23" name="Rectangle 21"/>
          <p:cNvSpPr>
            <a:spLocks noChangeArrowheads="1"/>
          </p:cNvSpPr>
          <p:nvPr/>
        </p:nvSpPr>
        <p:spPr bwMode="auto">
          <a:xfrm>
            <a:off x="3635896" y="307430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6" name="Rectangle 23"/>
          <p:cNvSpPr>
            <a:spLocks noChangeArrowheads="1"/>
          </p:cNvSpPr>
          <p:nvPr/>
        </p:nvSpPr>
        <p:spPr bwMode="auto">
          <a:xfrm>
            <a:off x="5219700" y="429809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2" name="Rectangle 29"/>
          <p:cNvSpPr>
            <a:spLocks noChangeArrowheads="1"/>
          </p:cNvSpPr>
          <p:nvPr/>
        </p:nvSpPr>
        <p:spPr bwMode="auto">
          <a:xfrm>
            <a:off x="5319255" y="5960009"/>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2" name="Rectangle 2"/>
          <p:cNvSpPr>
            <a:spLocks noGrp="1" noChangeArrowheads="1"/>
          </p:cNvSpPr>
          <p:nvPr>
            <p:ph type="title"/>
          </p:nvPr>
        </p:nvSpPr>
        <p:spPr>
          <a:xfrm>
            <a:off x="357188" y="548680"/>
            <a:ext cx="6807100" cy="560611"/>
          </a:xfrm>
        </p:spPr>
        <p:txBody>
          <a:bodyPr/>
          <a:lstStyle/>
          <a:p>
            <a:pPr eaLnBrk="1" hangingPunct="1">
              <a:lnSpc>
                <a:spcPct val="130000"/>
              </a:lnSpc>
              <a:defRPr/>
            </a:pPr>
            <a:r>
              <a:rPr lang="en-US" altLang="zh-CN" sz="2400" dirty="0" smtClean="0">
                <a:latin typeface="Arial" panose="020B0604020202020204" pitchFamily="34" charset="0"/>
                <a:ea typeface="黑体" pitchFamily="2" charset="-122"/>
                <a:cs typeface="Arial" panose="020B0604020202020204" pitchFamily="34" charset="0"/>
              </a:rPr>
              <a:t>3.1</a:t>
            </a:r>
            <a:r>
              <a:rPr lang="zh-CN" altLang="zh-CN" sz="2400" dirty="0">
                <a:latin typeface="Arial" panose="020B0604020202020204" pitchFamily="34" charset="0"/>
                <a:ea typeface="黑体" pitchFamily="2" charset="-122"/>
                <a:cs typeface="Arial" panose="020B0604020202020204" pitchFamily="34" charset="0"/>
              </a:rPr>
              <a:t>不同检测区域下多级方法检测精度</a:t>
            </a:r>
            <a:r>
              <a:rPr lang="zh-CN" altLang="zh-CN" sz="2400" dirty="0" smtClean="0">
                <a:latin typeface="Arial" panose="020B0604020202020204" pitchFamily="34" charset="0"/>
                <a:ea typeface="黑体" pitchFamily="2" charset="-122"/>
                <a:cs typeface="Arial" panose="020B0604020202020204" pitchFamily="34" charset="0"/>
              </a:rPr>
              <a:t>分析</a:t>
            </a:r>
            <a:r>
              <a:rPr lang="en-US" altLang="zh-CN" sz="2400" dirty="0" smtClean="0">
                <a:latin typeface="Times New Roman" panose="02020603050405020304" pitchFamily="18" charset="0"/>
                <a:ea typeface="黑体" pitchFamily="2" charset="-122"/>
                <a:cs typeface="Times New Roman" panose="02020603050405020304" pitchFamily="18" charset="0"/>
              </a:rPr>
              <a:t>(</a:t>
            </a:r>
            <a:r>
              <a:rPr lang="en-US" altLang="zh-CN" sz="2400" dirty="0">
                <a:latin typeface="Times New Roman" panose="02020603050405020304" pitchFamily="18" charset="0"/>
                <a:ea typeface="黑体" pitchFamily="2" charset="-122"/>
                <a:cs typeface="Times New Roman" panose="02020603050405020304" pitchFamily="18" charset="0"/>
              </a:rPr>
              <a:t>Ⅱ</a:t>
            </a:r>
            <a:r>
              <a:rPr lang="en-US" altLang="zh-CN" sz="2400" dirty="0" smtClean="0">
                <a:latin typeface="Times New Roman" panose="02020603050405020304" pitchFamily="18" charset="0"/>
                <a:ea typeface="黑体" pitchFamily="2" charset="-122"/>
                <a:cs typeface="Times New Roman" panose="02020603050405020304" pitchFamily="18" charset="0"/>
              </a:rPr>
              <a:t>)</a:t>
            </a:r>
            <a:endParaRPr lang="en-US" altLang="zh-CN" sz="2400" dirty="0">
              <a:latin typeface="Arial" panose="020B0604020202020204" pitchFamily="34" charset="0"/>
              <a:ea typeface="黑体" pitchFamily="2" charset="-122"/>
              <a:cs typeface="Arial" panose="020B0604020202020204" pitchFamily="34" charset="0"/>
            </a:endParaRPr>
          </a:p>
        </p:txBody>
      </p:sp>
      <p:pic>
        <p:nvPicPr>
          <p:cNvPr id="10" name="图片 9"/>
          <p:cNvPicPr/>
          <p:nvPr/>
        </p:nvPicPr>
        <p:blipFill rotWithShape="1">
          <a:blip r:embed="rId3">
            <a:extLst>
              <a:ext uri="{28A0092B-C50C-407E-A947-70E740481C1C}">
                <a14:useLocalDpi xmlns:a14="http://schemas.microsoft.com/office/drawing/2010/main" val="0"/>
              </a:ext>
            </a:extLst>
          </a:blip>
          <a:srcRect t="2792" b="1360"/>
          <a:stretch/>
        </p:blipFill>
        <p:spPr bwMode="auto">
          <a:xfrm>
            <a:off x="3347864" y="1483469"/>
            <a:ext cx="5399405" cy="4618355"/>
          </a:xfrm>
          <a:prstGeom prst="rect">
            <a:avLst/>
          </a:prstGeom>
          <a:ln>
            <a:noFill/>
          </a:ln>
          <a:extLst>
            <a:ext uri="{53640926-AAD7-44D8-BBD7-CCE9431645EC}">
              <a14:shadowObscured xmlns:a14="http://schemas.microsoft.com/office/drawing/2010/main"/>
            </a:ext>
          </a:extLst>
        </p:spPr>
      </p:pic>
      <p:grpSp>
        <p:nvGrpSpPr>
          <p:cNvPr id="2" name="组合 1"/>
          <p:cNvGrpSpPr/>
          <p:nvPr/>
        </p:nvGrpSpPr>
        <p:grpSpPr>
          <a:xfrm>
            <a:off x="3458609" y="1365319"/>
            <a:ext cx="1679172" cy="632649"/>
            <a:chOff x="2051720" y="1333699"/>
            <a:chExt cx="1679172" cy="632649"/>
          </a:xfrm>
        </p:grpSpPr>
        <p:sp>
          <p:nvSpPr>
            <p:cNvPr id="12" name="矩形 11"/>
            <p:cNvSpPr/>
            <p:nvPr/>
          </p:nvSpPr>
          <p:spPr>
            <a:xfrm>
              <a:off x="2051720" y="1333699"/>
              <a:ext cx="1679172" cy="632649"/>
            </a:xfrm>
            <a:prstGeom prst="rect">
              <a:avLst/>
            </a:prstGeom>
            <a:noFill/>
            <a:ln>
              <a:noFill/>
            </a:ln>
          </p:spPr>
          <p:style>
            <a:lnRef idx="2">
              <a:schemeClr val="dk1">
                <a:shade val="50000"/>
              </a:schemeClr>
            </a:lnRef>
            <a:fillRef idx="1">
              <a:schemeClr val="dk1"/>
            </a:fillRef>
            <a:effectRef idx="0">
              <a:schemeClr val="dk1"/>
            </a:effectRef>
            <a:fontRef idx="minor">
              <a:schemeClr val="lt1"/>
            </a:fontRef>
          </p:style>
          <p:txBody>
            <a:bodyPr anchor="ctr"/>
            <a:lstStyle/>
            <a:p>
              <a:pPr>
                <a:defRPr/>
              </a:pPr>
              <a:endParaRPr lang="en-US" altLang="zh-CN" sz="1000" dirty="0" smtClean="0">
                <a:solidFill>
                  <a:schemeClr val="tx1"/>
                </a:solidFill>
                <a:latin typeface="宋体" panose="02010600030101010101" pitchFamily="2" charset="-122"/>
                <a:ea typeface="宋体" panose="02010600030101010101" pitchFamily="2" charset="-122"/>
              </a:endParaRPr>
            </a:p>
            <a:p>
              <a:pPr>
                <a:defRPr/>
              </a:pPr>
              <a:r>
                <a:rPr lang="en-US" altLang="zh-CN" sz="1000" dirty="0">
                  <a:solidFill>
                    <a:schemeClr val="tx1"/>
                  </a:solidFill>
                  <a:latin typeface="宋体" panose="02010600030101010101" pitchFamily="2" charset="-122"/>
                  <a:ea typeface="宋体" panose="02010600030101010101" pitchFamily="2" charset="-122"/>
                </a:rPr>
                <a:t> </a:t>
              </a:r>
              <a:r>
                <a:rPr lang="en-US" altLang="zh-CN" sz="1000" dirty="0" smtClean="0">
                  <a:solidFill>
                    <a:schemeClr val="tx1"/>
                  </a:solidFill>
                  <a:latin typeface="宋体" panose="02010600030101010101" pitchFamily="2" charset="-122"/>
                  <a:ea typeface="宋体" panose="02010600030101010101" pitchFamily="2" charset="-122"/>
                </a:rPr>
                <a:t>   </a:t>
              </a:r>
              <a:r>
                <a:rPr lang="zh-CN" altLang="en-US" sz="900" dirty="0" smtClean="0">
                  <a:solidFill>
                    <a:schemeClr val="tx1"/>
                  </a:solidFill>
                  <a:latin typeface="宋体" panose="02010600030101010101" pitchFamily="2" charset="-122"/>
                  <a:ea typeface="宋体" panose="02010600030101010101" pitchFamily="2" charset="-122"/>
                </a:rPr>
                <a:t>真实损伤</a:t>
              </a:r>
              <a:endParaRPr lang="en-US" altLang="zh-CN" sz="900" dirty="0" smtClean="0">
                <a:solidFill>
                  <a:schemeClr val="tx1"/>
                </a:solidFill>
                <a:latin typeface="宋体" panose="02010600030101010101" pitchFamily="2" charset="-122"/>
                <a:ea typeface="宋体" panose="02010600030101010101" pitchFamily="2" charset="-122"/>
              </a:endParaRPr>
            </a:p>
            <a:p>
              <a:pPr>
                <a:defRPr/>
              </a:pPr>
              <a:r>
                <a:rPr lang="zh-CN" altLang="en-US" sz="1000" dirty="0" smtClean="0">
                  <a:solidFill>
                    <a:schemeClr val="tx1"/>
                  </a:solidFill>
                  <a:latin typeface="宋体" panose="02010600030101010101" pitchFamily="2" charset="-122"/>
                  <a:ea typeface="宋体" panose="02010600030101010101" pitchFamily="2" charset="-122"/>
                </a:rPr>
                <a:t>    </a:t>
              </a:r>
              <a:r>
                <a:rPr lang="zh-CN" altLang="en-US" sz="900" dirty="0">
                  <a:solidFill>
                    <a:schemeClr val="tx1"/>
                  </a:solidFill>
                  <a:latin typeface="宋体" panose="02010600030101010101" pitchFamily="2" charset="-122"/>
                  <a:ea typeface="宋体" panose="02010600030101010101" pitchFamily="2" charset="-122"/>
                </a:rPr>
                <a:t>单</a:t>
              </a:r>
              <a:r>
                <a:rPr lang="zh-CN" altLang="en-US" sz="900" dirty="0" smtClean="0">
                  <a:solidFill>
                    <a:schemeClr val="tx1"/>
                  </a:solidFill>
                  <a:latin typeface="宋体" panose="02010600030101010101" pitchFamily="2" charset="-122"/>
                  <a:ea typeface="宋体" panose="02010600030101010101" pitchFamily="2" charset="-122"/>
                </a:rPr>
                <a:t>级</a:t>
              </a:r>
              <a:r>
                <a:rPr lang="zh-CN" altLang="en-US" sz="900" dirty="0">
                  <a:solidFill>
                    <a:schemeClr val="tx1"/>
                  </a:solidFill>
                  <a:latin typeface="宋体" panose="02010600030101010101" pitchFamily="2" charset="-122"/>
                  <a:ea typeface="宋体" panose="02010600030101010101" pitchFamily="2" charset="-122"/>
                </a:rPr>
                <a:t>检测</a:t>
              </a:r>
              <a:r>
                <a:rPr lang="zh-CN" altLang="en-US" sz="900" dirty="0" smtClean="0">
                  <a:solidFill>
                    <a:schemeClr val="tx1"/>
                  </a:solidFill>
                  <a:latin typeface="宋体" panose="02010600030101010101" pitchFamily="2" charset="-122"/>
                  <a:ea typeface="宋体" panose="02010600030101010101" pitchFamily="2" charset="-122"/>
                </a:rPr>
                <a:t>结果</a:t>
              </a:r>
              <a:endParaRPr lang="en-US" altLang="zh-CN" sz="900" dirty="0" smtClean="0">
                <a:solidFill>
                  <a:schemeClr val="tx1"/>
                </a:solidFill>
                <a:latin typeface="宋体" panose="02010600030101010101" pitchFamily="2" charset="-122"/>
                <a:ea typeface="宋体" panose="02010600030101010101" pitchFamily="2" charset="-122"/>
              </a:endParaRPr>
            </a:p>
            <a:p>
              <a:pPr>
                <a:defRPr/>
              </a:pPr>
              <a:r>
                <a:rPr lang="zh-CN" altLang="en-US" sz="1000" dirty="0" smtClean="0">
                  <a:solidFill>
                    <a:schemeClr val="tx1"/>
                  </a:solidFill>
                  <a:latin typeface="宋体" panose="02010600030101010101" pitchFamily="2" charset="-122"/>
                  <a:ea typeface="宋体" panose="02010600030101010101" pitchFamily="2" charset="-122"/>
                </a:rPr>
                <a:t>    多级</a:t>
              </a:r>
              <a:r>
                <a:rPr lang="zh-CN" altLang="en-US" sz="900" dirty="0" smtClean="0">
                  <a:solidFill>
                    <a:schemeClr val="tx1"/>
                  </a:solidFill>
                  <a:latin typeface="宋体" panose="02010600030101010101" pitchFamily="2" charset="-122"/>
                  <a:ea typeface="宋体" panose="02010600030101010101" pitchFamily="2" charset="-122"/>
                </a:rPr>
                <a:t>检测结果</a:t>
              </a:r>
              <a:endParaRPr lang="en-US" altLang="zh-CN" sz="900" dirty="0">
                <a:solidFill>
                  <a:schemeClr val="tx1"/>
                </a:solidFill>
                <a:latin typeface="宋体" panose="02010600030101010101" pitchFamily="2" charset="-122"/>
                <a:ea typeface="宋体" panose="02010600030101010101" pitchFamily="2" charset="-122"/>
              </a:endParaRPr>
            </a:p>
          </p:txBody>
        </p:sp>
        <p:cxnSp>
          <p:nvCxnSpPr>
            <p:cNvPr id="13" name="直接连接符 12"/>
            <p:cNvCxnSpPr/>
            <p:nvPr/>
          </p:nvCxnSpPr>
          <p:spPr>
            <a:xfrm>
              <a:off x="2132892" y="1877619"/>
              <a:ext cx="204461" cy="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2132566" y="1589587"/>
              <a:ext cx="204461"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2132565" y="1742459"/>
              <a:ext cx="204461" cy="0"/>
            </a:xfrm>
            <a:prstGeom prst="line">
              <a:avLst/>
            </a:prstGeom>
            <a:ln w="19050">
              <a:solidFill>
                <a:srgbClr val="92D050"/>
              </a:solidFill>
            </a:ln>
          </p:spPr>
          <p:style>
            <a:lnRef idx="1">
              <a:schemeClr val="accent1"/>
            </a:lnRef>
            <a:fillRef idx="0">
              <a:schemeClr val="accent1"/>
            </a:fillRef>
            <a:effectRef idx="0">
              <a:schemeClr val="accent1"/>
            </a:effectRef>
            <a:fontRef idx="minor">
              <a:schemeClr val="tx1"/>
            </a:fontRef>
          </p:style>
        </p:cxnSp>
      </p:grpSp>
      <p:grpSp>
        <p:nvGrpSpPr>
          <p:cNvPr id="17" name="组合 16"/>
          <p:cNvGrpSpPr/>
          <p:nvPr/>
        </p:nvGrpSpPr>
        <p:grpSpPr>
          <a:xfrm>
            <a:off x="6165022" y="1380939"/>
            <a:ext cx="1679172" cy="632649"/>
            <a:chOff x="2051720" y="1333699"/>
            <a:chExt cx="1679172" cy="632649"/>
          </a:xfrm>
        </p:grpSpPr>
        <p:sp>
          <p:nvSpPr>
            <p:cNvPr id="18" name="矩形 17"/>
            <p:cNvSpPr/>
            <p:nvPr/>
          </p:nvSpPr>
          <p:spPr>
            <a:xfrm>
              <a:off x="2051720" y="1333699"/>
              <a:ext cx="1679172" cy="632649"/>
            </a:xfrm>
            <a:prstGeom prst="rect">
              <a:avLst/>
            </a:prstGeom>
            <a:noFill/>
            <a:ln>
              <a:noFill/>
            </a:ln>
          </p:spPr>
          <p:style>
            <a:lnRef idx="2">
              <a:schemeClr val="dk1">
                <a:shade val="50000"/>
              </a:schemeClr>
            </a:lnRef>
            <a:fillRef idx="1">
              <a:schemeClr val="dk1"/>
            </a:fillRef>
            <a:effectRef idx="0">
              <a:schemeClr val="dk1"/>
            </a:effectRef>
            <a:fontRef idx="minor">
              <a:schemeClr val="lt1"/>
            </a:fontRef>
          </p:style>
          <p:txBody>
            <a:bodyPr anchor="ctr"/>
            <a:lstStyle/>
            <a:p>
              <a:pPr>
                <a:defRPr/>
              </a:pPr>
              <a:endParaRPr lang="en-US" altLang="zh-CN" sz="1000" dirty="0" smtClean="0">
                <a:solidFill>
                  <a:schemeClr val="tx1"/>
                </a:solidFill>
                <a:latin typeface="宋体" panose="02010600030101010101" pitchFamily="2" charset="-122"/>
                <a:ea typeface="宋体" panose="02010600030101010101" pitchFamily="2" charset="-122"/>
              </a:endParaRPr>
            </a:p>
            <a:p>
              <a:pPr>
                <a:defRPr/>
              </a:pPr>
              <a:r>
                <a:rPr lang="en-US" altLang="zh-CN" sz="1000" dirty="0">
                  <a:solidFill>
                    <a:schemeClr val="tx1"/>
                  </a:solidFill>
                  <a:latin typeface="宋体" panose="02010600030101010101" pitchFamily="2" charset="-122"/>
                  <a:ea typeface="宋体" panose="02010600030101010101" pitchFamily="2" charset="-122"/>
                </a:rPr>
                <a:t> </a:t>
              </a:r>
              <a:r>
                <a:rPr lang="en-US" altLang="zh-CN" sz="1000" dirty="0" smtClean="0">
                  <a:solidFill>
                    <a:schemeClr val="tx1"/>
                  </a:solidFill>
                  <a:latin typeface="宋体" panose="02010600030101010101" pitchFamily="2" charset="-122"/>
                  <a:ea typeface="宋体" panose="02010600030101010101" pitchFamily="2" charset="-122"/>
                </a:rPr>
                <a:t>   </a:t>
              </a:r>
              <a:r>
                <a:rPr lang="zh-CN" altLang="en-US" sz="900" dirty="0" smtClean="0">
                  <a:solidFill>
                    <a:schemeClr val="tx1"/>
                  </a:solidFill>
                  <a:latin typeface="宋体" panose="02010600030101010101" pitchFamily="2" charset="-122"/>
                  <a:ea typeface="宋体" panose="02010600030101010101" pitchFamily="2" charset="-122"/>
                </a:rPr>
                <a:t>真实损伤</a:t>
              </a:r>
              <a:endParaRPr lang="en-US" altLang="zh-CN" sz="900" dirty="0" smtClean="0">
                <a:solidFill>
                  <a:schemeClr val="tx1"/>
                </a:solidFill>
                <a:latin typeface="宋体" panose="02010600030101010101" pitchFamily="2" charset="-122"/>
                <a:ea typeface="宋体" panose="02010600030101010101" pitchFamily="2" charset="-122"/>
              </a:endParaRPr>
            </a:p>
            <a:p>
              <a:pPr>
                <a:defRPr/>
              </a:pPr>
              <a:r>
                <a:rPr lang="zh-CN" altLang="en-US" sz="1000" dirty="0" smtClean="0">
                  <a:solidFill>
                    <a:schemeClr val="tx1"/>
                  </a:solidFill>
                  <a:latin typeface="宋体" panose="02010600030101010101" pitchFamily="2" charset="-122"/>
                  <a:ea typeface="宋体" panose="02010600030101010101" pitchFamily="2" charset="-122"/>
                </a:rPr>
                <a:t>    </a:t>
              </a:r>
              <a:r>
                <a:rPr lang="zh-CN" altLang="en-US" sz="900" dirty="0">
                  <a:solidFill>
                    <a:schemeClr val="tx1"/>
                  </a:solidFill>
                  <a:latin typeface="宋体" panose="02010600030101010101" pitchFamily="2" charset="-122"/>
                  <a:ea typeface="宋体" panose="02010600030101010101" pitchFamily="2" charset="-122"/>
                </a:rPr>
                <a:t>单</a:t>
              </a:r>
              <a:r>
                <a:rPr lang="zh-CN" altLang="en-US" sz="900" dirty="0" smtClean="0">
                  <a:solidFill>
                    <a:schemeClr val="tx1"/>
                  </a:solidFill>
                  <a:latin typeface="宋体" panose="02010600030101010101" pitchFamily="2" charset="-122"/>
                  <a:ea typeface="宋体" panose="02010600030101010101" pitchFamily="2" charset="-122"/>
                </a:rPr>
                <a:t>级</a:t>
              </a:r>
              <a:r>
                <a:rPr lang="zh-CN" altLang="en-US" sz="900" dirty="0">
                  <a:solidFill>
                    <a:schemeClr val="tx1"/>
                  </a:solidFill>
                  <a:latin typeface="宋体" panose="02010600030101010101" pitchFamily="2" charset="-122"/>
                  <a:ea typeface="宋体" panose="02010600030101010101" pitchFamily="2" charset="-122"/>
                </a:rPr>
                <a:t>检测</a:t>
              </a:r>
              <a:r>
                <a:rPr lang="zh-CN" altLang="en-US" sz="900" dirty="0" smtClean="0">
                  <a:solidFill>
                    <a:schemeClr val="tx1"/>
                  </a:solidFill>
                  <a:latin typeface="宋体" panose="02010600030101010101" pitchFamily="2" charset="-122"/>
                  <a:ea typeface="宋体" panose="02010600030101010101" pitchFamily="2" charset="-122"/>
                </a:rPr>
                <a:t>结果</a:t>
              </a:r>
              <a:endParaRPr lang="en-US" altLang="zh-CN" sz="900" dirty="0" smtClean="0">
                <a:solidFill>
                  <a:schemeClr val="tx1"/>
                </a:solidFill>
                <a:latin typeface="宋体" panose="02010600030101010101" pitchFamily="2" charset="-122"/>
                <a:ea typeface="宋体" panose="02010600030101010101" pitchFamily="2" charset="-122"/>
              </a:endParaRPr>
            </a:p>
            <a:p>
              <a:pPr>
                <a:defRPr/>
              </a:pPr>
              <a:r>
                <a:rPr lang="zh-CN" altLang="en-US" sz="1000" dirty="0" smtClean="0">
                  <a:solidFill>
                    <a:schemeClr val="tx1"/>
                  </a:solidFill>
                  <a:latin typeface="宋体" panose="02010600030101010101" pitchFamily="2" charset="-122"/>
                  <a:ea typeface="宋体" panose="02010600030101010101" pitchFamily="2" charset="-122"/>
                </a:rPr>
                <a:t>    多级</a:t>
              </a:r>
              <a:r>
                <a:rPr lang="zh-CN" altLang="en-US" sz="900" dirty="0" smtClean="0">
                  <a:solidFill>
                    <a:schemeClr val="tx1"/>
                  </a:solidFill>
                  <a:latin typeface="宋体" panose="02010600030101010101" pitchFamily="2" charset="-122"/>
                  <a:ea typeface="宋体" panose="02010600030101010101" pitchFamily="2" charset="-122"/>
                </a:rPr>
                <a:t>检测结果</a:t>
              </a:r>
              <a:endParaRPr lang="en-US" altLang="zh-CN" sz="900" dirty="0">
                <a:solidFill>
                  <a:schemeClr val="tx1"/>
                </a:solidFill>
                <a:latin typeface="宋体" panose="02010600030101010101" pitchFamily="2" charset="-122"/>
                <a:ea typeface="宋体" panose="02010600030101010101" pitchFamily="2" charset="-122"/>
              </a:endParaRPr>
            </a:p>
          </p:txBody>
        </p:sp>
        <p:cxnSp>
          <p:nvCxnSpPr>
            <p:cNvPr id="20" name="直接连接符 19"/>
            <p:cNvCxnSpPr/>
            <p:nvPr/>
          </p:nvCxnSpPr>
          <p:spPr>
            <a:xfrm>
              <a:off x="2132892" y="1877619"/>
              <a:ext cx="204461" cy="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2132566" y="1589587"/>
              <a:ext cx="204461"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2132565" y="1742459"/>
              <a:ext cx="204461" cy="0"/>
            </a:xfrm>
            <a:prstGeom prst="line">
              <a:avLst/>
            </a:prstGeom>
            <a:ln w="19050">
              <a:solidFill>
                <a:srgbClr val="92D050"/>
              </a:solidFill>
            </a:ln>
          </p:spPr>
          <p:style>
            <a:lnRef idx="1">
              <a:schemeClr val="accent1"/>
            </a:lnRef>
            <a:fillRef idx="0">
              <a:schemeClr val="accent1"/>
            </a:fillRef>
            <a:effectRef idx="0">
              <a:schemeClr val="accent1"/>
            </a:effectRef>
            <a:fontRef idx="minor">
              <a:schemeClr val="tx1"/>
            </a:fontRef>
          </p:style>
        </p:cxnSp>
      </p:grpSp>
      <p:grpSp>
        <p:nvGrpSpPr>
          <p:cNvPr id="24" name="组合 23"/>
          <p:cNvGrpSpPr/>
          <p:nvPr/>
        </p:nvGrpSpPr>
        <p:grpSpPr>
          <a:xfrm>
            <a:off x="3458609" y="3650567"/>
            <a:ext cx="1679172" cy="632649"/>
            <a:chOff x="2051720" y="1333699"/>
            <a:chExt cx="1679172" cy="632649"/>
          </a:xfrm>
        </p:grpSpPr>
        <p:sp>
          <p:nvSpPr>
            <p:cNvPr id="25" name="矩形 24"/>
            <p:cNvSpPr/>
            <p:nvPr/>
          </p:nvSpPr>
          <p:spPr>
            <a:xfrm>
              <a:off x="2051720" y="1333699"/>
              <a:ext cx="1679172" cy="632649"/>
            </a:xfrm>
            <a:prstGeom prst="rect">
              <a:avLst/>
            </a:prstGeom>
            <a:noFill/>
            <a:ln>
              <a:noFill/>
            </a:ln>
          </p:spPr>
          <p:style>
            <a:lnRef idx="2">
              <a:schemeClr val="dk1">
                <a:shade val="50000"/>
              </a:schemeClr>
            </a:lnRef>
            <a:fillRef idx="1">
              <a:schemeClr val="dk1"/>
            </a:fillRef>
            <a:effectRef idx="0">
              <a:schemeClr val="dk1"/>
            </a:effectRef>
            <a:fontRef idx="minor">
              <a:schemeClr val="lt1"/>
            </a:fontRef>
          </p:style>
          <p:txBody>
            <a:bodyPr anchor="ctr"/>
            <a:lstStyle/>
            <a:p>
              <a:pPr>
                <a:defRPr/>
              </a:pPr>
              <a:endParaRPr lang="en-US" altLang="zh-CN" sz="1000" dirty="0" smtClean="0">
                <a:solidFill>
                  <a:schemeClr val="tx1"/>
                </a:solidFill>
                <a:latin typeface="宋体" panose="02010600030101010101" pitchFamily="2" charset="-122"/>
                <a:ea typeface="宋体" panose="02010600030101010101" pitchFamily="2" charset="-122"/>
              </a:endParaRPr>
            </a:p>
            <a:p>
              <a:pPr>
                <a:defRPr/>
              </a:pPr>
              <a:r>
                <a:rPr lang="en-US" altLang="zh-CN" sz="1000" dirty="0">
                  <a:solidFill>
                    <a:schemeClr val="tx1"/>
                  </a:solidFill>
                  <a:latin typeface="宋体" panose="02010600030101010101" pitchFamily="2" charset="-122"/>
                  <a:ea typeface="宋体" panose="02010600030101010101" pitchFamily="2" charset="-122"/>
                </a:rPr>
                <a:t> </a:t>
              </a:r>
              <a:r>
                <a:rPr lang="en-US" altLang="zh-CN" sz="1000" dirty="0" smtClean="0">
                  <a:solidFill>
                    <a:schemeClr val="tx1"/>
                  </a:solidFill>
                  <a:latin typeface="宋体" panose="02010600030101010101" pitchFamily="2" charset="-122"/>
                  <a:ea typeface="宋体" panose="02010600030101010101" pitchFamily="2" charset="-122"/>
                </a:rPr>
                <a:t>   </a:t>
              </a:r>
              <a:r>
                <a:rPr lang="zh-CN" altLang="en-US" sz="900" dirty="0" smtClean="0">
                  <a:solidFill>
                    <a:schemeClr val="tx1"/>
                  </a:solidFill>
                  <a:latin typeface="宋体" panose="02010600030101010101" pitchFamily="2" charset="-122"/>
                  <a:ea typeface="宋体" panose="02010600030101010101" pitchFamily="2" charset="-122"/>
                </a:rPr>
                <a:t>真实损伤</a:t>
              </a:r>
              <a:endParaRPr lang="en-US" altLang="zh-CN" sz="900" dirty="0" smtClean="0">
                <a:solidFill>
                  <a:schemeClr val="tx1"/>
                </a:solidFill>
                <a:latin typeface="宋体" panose="02010600030101010101" pitchFamily="2" charset="-122"/>
                <a:ea typeface="宋体" panose="02010600030101010101" pitchFamily="2" charset="-122"/>
              </a:endParaRPr>
            </a:p>
            <a:p>
              <a:pPr>
                <a:defRPr/>
              </a:pPr>
              <a:r>
                <a:rPr lang="zh-CN" altLang="en-US" sz="1000" dirty="0" smtClean="0">
                  <a:solidFill>
                    <a:schemeClr val="tx1"/>
                  </a:solidFill>
                  <a:latin typeface="宋体" panose="02010600030101010101" pitchFamily="2" charset="-122"/>
                  <a:ea typeface="宋体" panose="02010600030101010101" pitchFamily="2" charset="-122"/>
                </a:rPr>
                <a:t>    </a:t>
              </a:r>
              <a:r>
                <a:rPr lang="zh-CN" altLang="en-US" sz="900" dirty="0">
                  <a:solidFill>
                    <a:schemeClr val="tx1"/>
                  </a:solidFill>
                  <a:latin typeface="宋体" panose="02010600030101010101" pitchFamily="2" charset="-122"/>
                  <a:ea typeface="宋体" panose="02010600030101010101" pitchFamily="2" charset="-122"/>
                </a:rPr>
                <a:t>单</a:t>
              </a:r>
              <a:r>
                <a:rPr lang="zh-CN" altLang="en-US" sz="900" dirty="0" smtClean="0">
                  <a:solidFill>
                    <a:schemeClr val="tx1"/>
                  </a:solidFill>
                  <a:latin typeface="宋体" panose="02010600030101010101" pitchFamily="2" charset="-122"/>
                  <a:ea typeface="宋体" panose="02010600030101010101" pitchFamily="2" charset="-122"/>
                </a:rPr>
                <a:t>级</a:t>
              </a:r>
              <a:r>
                <a:rPr lang="zh-CN" altLang="en-US" sz="900" dirty="0">
                  <a:solidFill>
                    <a:schemeClr val="tx1"/>
                  </a:solidFill>
                  <a:latin typeface="宋体" panose="02010600030101010101" pitchFamily="2" charset="-122"/>
                  <a:ea typeface="宋体" panose="02010600030101010101" pitchFamily="2" charset="-122"/>
                </a:rPr>
                <a:t>检测</a:t>
              </a:r>
              <a:r>
                <a:rPr lang="zh-CN" altLang="en-US" sz="900" dirty="0" smtClean="0">
                  <a:solidFill>
                    <a:schemeClr val="tx1"/>
                  </a:solidFill>
                  <a:latin typeface="宋体" panose="02010600030101010101" pitchFamily="2" charset="-122"/>
                  <a:ea typeface="宋体" panose="02010600030101010101" pitchFamily="2" charset="-122"/>
                </a:rPr>
                <a:t>结果</a:t>
              </a:r>
              <a:endParaRPr lang="en-US" altLang="zh-CN" sz="900" dirty="0" smtClean="0">
                <a:solidFill>
                  <a:schemeClr val="tx1"/>
                </a:solidFill>
                <a:latin typeface="宋体" panose="02010600030101010101" pitchFamily="2" charset="-122"/>
                <a:ea typeface="宋体" panose="02010600030101010101" pitchFamily="2" charset="-122"/>
              </a:endParaRPr>
            </a:p>
            <a:p>
              <a:pPr>
                <a:defRPr/>
              </a:pPr>
              <a:r>
                <a:rPr lang="zh-CN" altLang="en-US" sz="1000" dirty="0" smtClean="0">
                  <a:solidFill>
                    <a:schemeClr val="tx1"/>
                  </a:solidFill>
                  <a:latin typeface="宋体" panose="02010600030101010101" pitchFamily="2" charset="-122"/>
                  <a:ea typeface="宋体" panose="02010600030101010101" pitchFamily="2" charset="-122"/>
                </a:rPr>
                <a:t>    多级</a:t>
              </a:r>
              <a:r>
                <a:rPr lang="zh-CN" altLang="en-US" sz="900" dirty="0" smtClean="0">
                  <a:solidFill>
                    <a:schemeClr val="tx1"/>
                  </a:solidFill>
                  <a:latin typeface="宋体" panose="02010600030101010101" pitchFamily="2" charset="-122"/>
                  <a:ea typeface="宋体" panose="02010600030101010101" pitchFamily="2" charset="-122"/>
                </a:rPr>
                <a:t>检测结果</a:t>
              </a:r>
              <a:endParaRPr lang="en-US" altLang="zh-CN" sz="900" dirty="0">
                <a:solidFill>
                  <a:schemeClr val="tx1"/>
                </a:solidFill>
                <a:latin typeface="宋体" panose="02010600030101010101" pitchFamily="2" charset="-122"/>
                <a:ea typeface="宋体" panose="02010600030101010101" pitchFamily="2" charset="-122"/>
              </a:endParaRPr>
            </a:p>
          </p:txBody>
        </p:sp>
        <p:cxnSp>
          <p:nvCxnSpPr>
            <p:cNvPr id="27" name="直接连接符 26"/>
            <p:cNvCxnSpPr/>
            <p:nvPr/>
          </p:nvCxnSpPr>
          <p:spPr>
            <a:xfrm>
              <a:off x="2132892" y="1877619"/>
              <a:ext cx="204461" cy="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a:off x="2132566" y="1589587"/>
              <a:ext cx="204461"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a:off x="2132565" y="1742459"/>
              <a:ext cx="204461" cy="0"/>
            </a:xfrm>
            <a:prstGeom prst="line">
              <a:avLst/>
            </a:prstGeom>
            <a:ln w="19050">
              <a:solidFill>
                <a:srgbClr val="92D050"/>
              </a:solidFill>
            </a:ln>
          </p:spPr>
          <p:style>
            <a:lnRef idx="1">
              <a:schemeClr val="accent1"/>
            </a:lnRef>
            <a:fillRef idx="0">
              <a:schemeClr val="accent1"/>
            </a:fillRef>
            <a:effectRef idx="0">
              <a:schemeClr val="accent1"/>
            </a:effectRef>
            <a:fontRef idx="minor">
              <a:schemeClr val="tx1"/>
            </a:fontRef>
          </p:style>
        </p:cxnSp>
      </p:grpSp>
      <p:grpSp>
        <p:nvGrpSpPr>
          <p:cNvPr id="31" name="组合 30"/>
          <p:cNvGrpSpPr/>
          <p:nvPr/>
        </p:nvGrpSpPr>
        <p:grpSpPr>
          <a:xfrm>
            <a:off x="6165022" y="3675506"/>
            <a:ext cx="1679172" cy="632649"/>
            <a:chOff x="2051720" y="1333699"/>
            <a:chExt cx="1679172" cy="632649"/>
          </a:xfrm>
        </p:grpSpPr>
        <p:sp>
          <p:nvSpPr>
            <p:cNvPr id="33" name="矩形 32"/>
            <p:cNvSpPr/>
            <p:nvPr/>
          </p:nvSpPr>
          <p:spPr>
            <a:xfrm>
              <a:off x="2051720" y="1333699"/>
              <a:ext cx="1679172" cy="632649"/>
            </a:xfrm>
            <a:prstGeom prst="rect">
              <a:avLst/>
            </a:prstGeom>
            <a:noFill/>
            <a:ln>
              <a:noFill/>
            </a:ln>
          </p:spPr>
          <p:style>
            <a:lnRef idx="2">
              <a:schemeClr val="dk1">
                <a:shade val="50000"/>
              </a:schemeClr>
            </a:lnRef>
            <a:fillRef idx="1">
              <a:schemeClr val="dk1"/>
            </a:fillRef>
            <a:effectRef idx="0">
              <a:schemeClr val="dk1"/>
            </a:effectRef>
            <a:fontRef idx="minor">
              <a:schemeClr val="lt1"/>
            </a:fontRef>
          </p:style>
          <p:txBody>
            <a:bodyPr anchor="ctr"/>
            <a:lstStyle/>
            <a:p>
              <a:pPr>
                <a:defRPr/>
              </a:pPr>
              <a:endParaRPr lang="en-US" altLang="zh-CN" sz="1000" dirty="0" smtClean="0">
                <a:solidFill>
                  <a:schemeClr val="tx1"/>
                </a:solidFill>
                <a:latin typeface="宋体" panose="02010600030101010101" pitchFamily="2" charset="-122"/>
                <a:ea typeface="宋体" panose="02010600030101010101" pitchFamily="2" charset="-122"/>
              </a:endParaRPr>
            </a:p>
            <a:p>
              <a:pPr>
                <a:defRPr/>
              </a:pPr>
              <a:r>
                <a:rPr lang="en-US" altLang="zh-CN" sz="1000" dirty="0">
                  <a:solidFill>
                    <a:schemeClr val="tx1"/>
                  </a:solidFill>
                  <a:latin typeface="宋体" panose="02010600030101010101" pitchFamily="2" charset="-122"/>
                  <a:ea typeface="宋体" panose="02010600030101010101" pitchFamily="2" charset="-122"/>
                </a:rPr>
                <a:t> </a:t>
              </a:r>
              <a:r>
                <a:rPr lang="en-US" altLang="zh-CN" sz="1000" dirty="0" smtClean="0">
                  <a:solidFill>
                    <a:schemeClr val="tx1"/>
                  </a:solidFill>
                  <a:latin typeface="宋体" panose="02010600030101010101" pitchFamily="2" charset="-122"/>
                  <a:ea typeface="宋体" panose="02010600030101010101" pitchFamily="2" charset="-122"/>
                </a:rPr>
                <a:t>   </a:t>
              </a:r>
              <a:r>
                <a:rPr lang="zh-CN" altLang="en-US" sz="900" dirty="0" smtClean="0">
                  <a:solidFill>
                    <a:schemeClr val="tx1"/>
                  </a:solidFill>
                  <a:latin typeface="宋体" panose="02010600030101010101" pitchFamily="2" charset="-122"/>
                  <a:ea typeface="宋体" panose="02010600030101010101" pitchFamily="2" charset="-122"/>
                </a:rPr>
                <a:t>真实损伤</a:t>
              </a:r>
              <a:endParaRPr lang="en-US" altLang="zh-CN" sz="900" dirty="0" smtClean="0">
                <a:solidFill>
                  <a:schemeClr val="tx1"/>
                </a:solidFill>
                <a:latin typeface="宋体" panose="02010600030101010101" pitchFamily="2" charset="-122"/>
                <a:ea typeface="宋体" panose="02010600030101010101" pitchFamily="2" charset="-122"/>
              </a:endParaRPr>
            </a:p>
            <a:p>
              <a:pPr>
                <a:defRPr/>
              </a:pPr>
              <a:r>
                <a:rPr lang="zh-CN" altLang="en-US" sz="1000" dirty="0" smtClean="0">
                  <a:solidFill>
                    <a:schemeClr val="tx1"/>
                  </a:solidFill>
                  <a:latin typeface="宋体" panose="02010600030101010101" pitchFamily="2" charset="-122"/>
                  <a:ea typeface="宋体" panose="02010600030101010101" pitchFamily="2" charset="-122"/>
                </a:rPr>
                <a:t>    </a:t>
              </a:r>
              <a:r>
                <a:rPr lang="zh-CN" altLang="en-US" sz="900" dirty="0">
                  <a:solidFill>
                    <a:schemeClr val="tx1"/>
                  </a:solidFill>
                  <a:latin typeface="宋体" panose="02010600030101010101" pitchFamily="2" charset="-122"/>
                  <a:ea typeface="宋体" panose="02010600030101010101" pitchFamily="2" charset="-122"/>
                </a:rPr>
                <a:t>单</a:t>
              </a:r>
              <a:r>
                <a:rPr lang="zh-CN" altLang="en-US" sz="900" dirty="0" smtClean="0">
                  <a:solidFill>
                    <a:schemeClr val="tx1"/>
                  </a:solidFill>
                  <a:latin typeface="宋体" panose="02010600030101010101" pitchFamily="2" charset="-122"/>
                  <a:ea typeface="宋体" panose="02010600030101010101" pitchFamily="2" charset="-122"/>
                </a:rPr>
                <a:t>级</a:t>
              </a:r>
              <a:r>
                <a:rPr lang="zh-CN" altLang="en-US" sz="900" dirty="0">
                  <a:solidFill>
                    <a:schemeClr val="tx1"/>
                  </a:solidFill>
                  <a:latin typeface="宋体" panose="02010600030101010101" pitchFamily="2" charset="-122"/>
                  <a:ea typeface="宋体" panose="02010600030101010101" pitchFamily="2" charset="-122"/>
                </a:rPr>
                <a:t>检测</a:t>
              </a:r>
              <a:r>
                <a:rPr lang="zh-CN" altLang="en-US" sz="900" dirty="0" smtClean="0">
                  <a:solidFill>
                    <a:schemeClr val="tx1"/>
                  </a:solidFill>
                  <a:latin typeface="宋体" panose="02010600030101010101" pitchFamily="2" charset="-122"/>
                  <a:ea typeface="宋体" panose="02010600030101010101" pitchFamily="2" charset="-122"/>
                </a:rPr>
                <a:t>结果</a:t>
              </a:r>
              <a:endParaRPr lang="en-US" altLang="zh-CN" sz="900" dirty="0" smtClean="0">
                <a:solidFill>
                  <a:schemeClr val="tx1"/>
                </a:solidFill>
                <a:latin typeface="宋体" panose="02010600030101010101" pitchFamily="2" charset="-122"/>
                <a:ea typeface="宋体" panose="02010600030101010101" pitchFamily="2" charset="-122"/>
              </a:endParaRPr>
            </a:p>
            <a:p>
              <a:pPr>
                <a:defRPr/>
              </a:pPr>
              <a:r>
                <a:rPr lang="zh-CN" altLang="en-US" sz="1000" dirty="0" smtClean="0">
                  <a:solidFill>
                    <a:schemeClr val="tx1"/>
                  </a:solidFill>
                  <a:latin typeface="宋体" panose="02010600030101010101" pitchFamily="2" charset="-122"/>
                  <a:ea typeface="宋体" panose="02010600030101010101" pitchFamily="2" charset="-122"/>
                </a:rPr>
                <a:t>    多级</a:t>
              </a:r>
              <a:r>
                <a:rPr lang="zh-CN" altLang="en-US" sz="900" dirty="0" smtClean="0">
                  <a:solidFill>
                    <a:schemeClr val="tx1"/>
                  </a:solidFill>
                  <a:latin typeface="宋体" panose="02010600030101010101" pitchFamily="2" charset="-122"/>
                  <a:ea typeface="宋体" panose="02010600030101010101" pitchFamily="2" charset="-122"/>
                </a:rPr>
                <a:t>检测结果</a:t>
              </a:r>
              <a:endParaRPr lang="en-US" altLang="zh-CN" sz="900" dirty="0">
                <a:solidFill>
                  <a:schemeClr val="tx1"/>
                </a:solidFill>
                <a:latin typeface="宋体" panose="02010600030101010101" pitchFamily="2" charset="-122"/>
                <a:ea typeface="宋体" panose="02010600030101010101" pitchFamily="2" charset="-122"/>
              </a:endParaRPr>
            </a:p>
          </p:txBody>
        </p:sp>
        <p:cxnSp>
          <p:nvCxnSpPr>
            <p:cNvPr id="34" name="直接连接符 33"/>
            <p:cNvCxnSpPr/>
            <p:nvPr/>
          </p:nvCxnSpPr>
          <p:spPr>
            <a:xfrm>
              <a:off x="2132892" y="1877619"/>
              <a:ext cx="204461" cy="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a:off x="2132566" y="1589587"/>
              <a:ext cx="204461"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a:off x="2132565" y="1742459"/>
              <a:ext cx="204461" cy="0"/>
            </a:xfrm>
            <a:prstGeom prst="line">
              <a:avLst/>
            </a:prstGeom>
            <a:ln w="19050">
              <a:solidFill>
                <a:srgbClr val="92D050"/>
              </a:solidFill>
            </a:ln>
          </p:spPr>
          <p:style>
            <a:lnRef idx="1">
              <a:schemeClr val="accent1"/>
            </a:lnRef>
            <a:fillRef idx="0">
              <a:schemeClr val="accent1"/>
            </a:fillRef>
            <a:effectRef idx="0">
              <a:schemeClr val="accent1"/>
            </a:effectRef>
            <a:fontRef idx="minor">
              <a:schemeClr val="tx1"/>
            </a:fontRef>
          </p:style>
        </p:cxnSp>
      </p:grpSp>
      <p:grpSp>
        <p:nvGrpSpPr>
          <p:cNvPr id="38" name="组合 37"/>
          <p:cNvGrpSpPr/>
          <p:nvPr/>
        </p:nvGrpSpPr>
        <p:grpSpPr>
          <a:xfrm>
            <a:off x="515068" y="1124744"/>
            <a:ext cx="2510766" cy="2462489"/>
            <a:chOff x="638817" y="1109136"/>
            <a:chExt cx="2510766" cy="2462489"/>
          </a:xfrm>
        </p:grpSpPr>
        <p:grpSp>
          <p:nvGrpSpPr>
            <p:cNvPr id="39" name="组合 38"/>
            <p:cNvGrpSpPr/>
            <p:nvPr/>
          </p:nvGrpSpPr>
          <p:grpSpPr>
            <a:xfrm>
              <a:off x="638817" y="1109136"/>
              <a:ext cx="2510766" cy="2462489"/>
              <a:chOff x="5179194" y="3758218"/>
              <a:chExt cx="2510766" cy="2462489"/>
            </a:xfrm>
          </p:grpSpPr>
          <p:grpSp>
            <p:nvGrpSpPr>
              <p:cNvPr id="44" name="组合 43"/>
              <p:cNvGrpSpPr/>
              <p:nvPr/>
            </p:nvGrpSpPr>
            <p:grpSpPr>
              <a:xfrm>
                <a:off x="5179194" y="3758218"/>
                <a:ext cx="2510766" cy="2462489"/>
                <a:chOff x="6918541" y="1127570"/>
                <a:chExt cx="2510766" cy="2462489"/>
              </a:xfrm>
            </p:grpSpPr>
            <p:grpSp>
              <p:nvGrpSpPr>
                <p:cNvPr id="49" name="组合 48"/>
                <p:cNvGrpSpPr/>
                <p:nvPr/>
              </p:nvGrpSpPr>
              <p:grpSpPr>
                <a:xfrm>
                  <a:off x="6918541" y="1127570"/>
                  <a:ext cx="2510766" cy="2462489"/>
                  <a:chOff x="2461738" y="1305014"/>
                  <a:chExt cx="2510766" cy="2462489"/>
                </a:xfrm>
              </p:grpSpPr>
              <p:grpSp>
                <p:nvGrpSpPr>
                  <p:cNvPr id="54" name="组合 53"/>
                  <p:cNvGrpSpPr/>
                  <p:nvPr/>
                </p:nvGrpSpPr>
                <p:grpSpPr>
                  <a:xfrm>
                    <a:off x="2461738" y="1606916"/>
                    <a:ext cx="2160588" cy="2160587"/>
                    <a:chOff x="414150" y="1526871"/>
                    <a:chExt cx="2160588" cy="2160587"/>
                  </a:xfrm>
                </p:grpSpPr>
                <p:grpSp>
                  <p:nvGrpSpPr>
                    <p:cNvPr id="59" name="组合 64"/>
                    <p:cNvGrpSpPr>
                      <a:grpSpLocks/>
                    </p:cNvGrpSpPr>
                    <p:nvPr/>
                  </p:nvGrpSpPr>
                  <p:grpSpPr bwMode="auto">
                    <a:xfrm>
                      <a:off x="414150" y="1526871"/>
                      <a:ext cx="2160588" cy="2160587"/>
                      <a:chOff x="969234" y="1354474"/>
                      <a:chExt cx="2880000" cy="2880000"/>
                    </a:xfrm>
                  </p:grpSpPr>
                  <p:sp>
                    <p:nvSpPr>
                      <p:cNvPr id="61" name="矩形 60"/>
                      <p:cNvSpPr/>
                      <p:nvPr/>
                    </p:nvSpPr>
                    <p:spPr>
                      <a:xfrm>
                        <a:off x="969234" y="1354474"/>
                        <a:ext cx="2880000" cy="2880000"/>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dirty="0"/>
                      </a:p>
                    </p:txBody>
                  </p:sp>
                  <p:sp>
                    <p:nvSpPr>
                      <p:cNvPr id="63" name="矩形 62"/>
                      <p:cNvSpPr/>
                      <p:nvPr/>
                    </p:nvSpPr>
                    <p:spPr>
                      <a:xfrm>
                        <a:off x="1813804" y="2269029"/>
                        <a:ext cx="1103699" cy="1103700"/>
                      </a:xfrm>
                      <a:prstGeom prst="rect">
                        <a:avLst/>
                      </a:prstGeom>
                      <a:noFill/>
                      <a:ln w="127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64" name="椭圆 63"/>
                      <p:cNvSpPr/>
                      <p:nvPr/>
                    </p:nvSpPr>
                    <p:spPr>
                      <a:xfrm>
                        <a:off x="1752438" y="2214012"/>
                        <a:ext cx="120616" cy="120618"/>
                      </a:xfrm>
                      <a:prstGeom prst="ellipse">
                        <a:avLst/>
                      </a:prstGeom>
                      <a:solidFill>
                        <a:schemeClr val="tx1">
                          <a:lumMod val="65000"/>
                          <a:lumOff val="35000"/>
                        </a:schemeClr>
                      </a:solidFill>
                      <a:ln>
                        <a:noFill/>
                      </a:ln>
                    </p:spPr>
                    <p:style>
                      <a:lnRef idx="2">
                        <a:schemeClr val="dk1">
                          <a:shade val="50000"/>
                        </a:schemeClr>
                      </a:lnRef>
                      <a:fillRef idx="1">
                        <a:schemeClr val="dk1"/>
                      </a:fillRef>
                      <a:effectRef idx="0">
                        <a:schemeClr val="dk1"/>
                      </a:effectRef>
                      <a:fontRef idx="minor">
                        <a:schemeClr val="lt1"/>
                      </a:fontRef>
                    </p:style>
                    <p:txBody>
                      <a:bodyPr anchor="ctr"/>
                      <a:lstStyle/>
                      <a:p>
                        <a:pPr algn="ctr" eaLnBrk="1" hangingPunct="1">
                          <a:defRPr/>
                        </a:pPr>
                        <a:endParaRPr lang="zh-CN" altLang="en-US"/>
                      </a:p>
                    </p:txBody>
                  </p:sp>
                  <p:sp>
                    <p:nvSpPr>
                      <p:cNvPr id="65" name="椭圆 64"/>
                      <p:cNvSpPr/>
                      <p:nvPr/>
                    </p:nvSpPr>
                    <p:spPr>
                      <a:xfrm>
                        <a:off x="1752438" y="3301594"/>
                        <a:ext cx="120616" cy="118501"/>
                      </a:xfrm>
                      <a:prstGeom prst="ellipse">
                        <a:avLst/>
                      </a:prstGeom>
                      <a:solidFill>
                        <a:schemeClr val="tx1">
                          <a:lumMod val="65000"/>
                          <a:lumOff val="35000"/>
                        </a:schemeClr>
                      </a:solidFill>
                      <a:ln>
                        <a:noFill/>
                      </a:ln>
                    </p:spPr>
                    <p:style>
                      <a:lnRef idx="2">
                        <a:schemeClr val="dk1">
                          <a:shade val="50000"/>
                        </a:schemeClr>
                      </a:lnRef>
                      <a:fillRef idx="1">
                        <a:schemeClr val="dk1"/>
                      </a:fillRef>
                      <a:effectRef idx="0">
                        <a:schemeClr val="dk1"/>
                      </a:effectRef>
                      <a:fontRef idx="minor">
                        <a:schemeClr val="lt1"/>
                      </a:fontRef>
                    </p:style>
                    <p:txBody>
                      <a:bodyPr anchor="ctr"/>
                      <a:lstStyle/>
                      <a:p>
                        <a:pPr algn="ctr" eaLnBrk="1" hangingPunct="1">
                          <a:defRPr/>
                        </a:pPr>
                        <a:endParaRPr lang="zh-CN" altLang="en-US"/>
                      </a:p>
                    </p:txBody>
                  </p:sp>
                  <p:sp>
                    <p:nvSpPr>
                      <p:cNvPr id="66" name="椭圆 65"/>
                      <p:cNvSpPr/>
                      <p:nvPr/>
                    </p:nvSpPr>
                    <p:spPr>
                      <a:xfrm>
                        <a:off x="2866812" y="2211966"/>
                        <a:ext cx="120618" cy="120618"/>
                      </a:xfrm>
                      <a:prstGeom prst="ellipse">
                        <a:avLst/>
                      </a:prstGeom>
                      <a:solidFill>
                        <a:schemeClr val="tx1">
                          <a:lumMod val="65000"/>
                          <a:lumOff val="35000"/>
                        </a:schemeClr>
                      </a:solidFill>
                      <a:ln>
                        <a:noFill/>
                      </a:ln>
                    </p:spPr>
                    <p:style>
                      <a:lnRef idx="2">
                        <a:schemeClr val="dk1">
                          <a:shade val="50000"/>
                        </a:schemeClr>
                      </a:lnRef>
                      <a:fillRef idx="1">
                        <a:schemeClr val="dk1"/>
                      </a:fillRef>
                      <a:effectRef idx="0">
                        <a:schemeClr val="dk1"/>
                      </a:effectRef>
                      <a:fontRef idx="minor">
                        <a:schemeClr val="lt1"/>
                      </a:fontRef>
                    </p:style>
                    <p:txBody>
                      <a:bodyPr anchor="ctr"/>
                      <a:lstStyle/>
                      <a:p>
                        <a:pPr algn="ctr" eaLnBrk="1" hangingPunct="1">
                          <a:defRPr/>
                        </a:pPr>
                        <a:endParaRPr lang="zh-CN" altLang="en-US"/>
                      </a:p>
                    </p:txBody>
                  </p:sp>
                  <p:sp>
                    <p:nvSpPr>
                      <p:cNvPr id="67" name="椭圆 66"/>
                      <p:cNvSpPr/>
                      <p:nvPr/>
                    </p:nvSpPr>
                    <p:spPr>
                      <a:xfrm>
                        <a:off x="2871544" y="3301594"/>
                        <a:ext cx="120618" cy="118501"/>
                      </a:xfrm>
                      <a:prstGeom prst="ellipse">
                        <a:avLst/>
                      </a:prstGeom>
                      <a:solidFill>
                        <a:schemeClr val="tx1">
                          <a:lumMod val="65000"/>
                          <a:lumOff val="35000"/>
                        </a:schemeClr>
                      </a:solidFill>
                      <a:ln>
                        <a:noFill/>
                      </a:ln>
                    </p:spPr>
                    <p:style>
                      <a:lnRef idx="2">
                        <a:schemeClr val="dk1">
                          <a:shade val="50000"/>
                        </a:schemeClr>
                      </a:lnRef>
                      <a:fillRef idx="1">
                        <a:schemeClr val="dk1"/>
                      </a:fillRef>
                      <a:effectRef idx="0">
                        <a:schemeClr val="dk1"/>
                      </a:effectRef>
                      <a:fontRef idx="minor">
                        <a:schemeClr val="lt1"/>
                      </a:fontRef>
                    </p:style>
                    <p:txBody>
                      <a:bodyPr anchor="ctr"/>
                      <a:lstStyle/>
                      <a:p>
                        <a:pPr algn="ctr" eaLnBrk="1" hangingPunct="1">
                          <a:defRPr/>
                        </a:pPr>
                        <a:endParaRPr lang="zh-CN" altLang="en-US"/>
                      </a:p>
                    </p:txBody>
                  </p:sp>
                  <p:sp>
                    <p:nvSpPr>
                      <p:cNvPr id="68" name="椭圆 67"/>
                      <p:cNvSpPr/>
                      <p:nvPr/>
                    </p:nvSpPr>
                    <p:spPr>
                      <a:xfrm>
                        <a:off x="2361872" y="2734571"/>
                        <a:ext cx="118501" cy="120618"/>
                      </a:xfrm>
                      <a:prstGeom prst="ellipse">
                        <a:avLst/>
                      </a:prstGeom>
                      <a:solidFill>
                        <a:schemeClr val="tx1">
                          <a:lumMod val="65000"/>
                          <a:lumOff val="35000"/>
                        </a:schemeClr>
                      </a:solidFill>
                      <a:ln>
                        <a:noFill/>
                      </a:ln>
                    </p:spPr>
                    <p:style>
                      <a:lnRef idx="2">
                        <a:schemeClr val="dk1">
                          <a:shade val="50000"/>
                        </a:schemeClr>
                      </a:lnRef>
                      <a:fillRef idx="1">
                        <a:schemeClr val="dk1"/>
                      </a:fillRef>
                      <a:effectRef idx="0">
                        <a:schemeClr val="dk1"/>
                      </a:effectRef>
                      <a:fontRef idx="minor">
                        <a:schemeClr val="lt1"/>
                      </a:fontRef>
                    </p:style>
                    <p:txBody>
                      <a:bodyPr anchor="ctr"/>
                      <a:lstStyle/>
                      <a:p>
                        <a:pPr algn="ctr" eaLnBrk="1" hangingPunct="1">
                          <a:defRPr/>
                        </a:pPr>
                        <a:endParaRPr lang="zh-CN" altLang="en-US"/>
                      </a:p>
                    </p:txBody>
                  </p:sp>
                </p:grpSp>
                <p:sp>
                  <p:nvSpPr>
                    <p:cNvPr id="60" name="椭圆 59"/>
                    <p:cNvSpPr/>
                    <p:nvPr/>
                  </p:nvSpPr>
                  <p:spPr>
                    <a:xfrm>
                      <a:off x="1703415" y="2652713"/>
                      <a:ext cx="72000" cy="72000"/>
                    </a:xfrm>
                    <a:prstGeom prst="ellipse">
                      <a:avLst/>
                    </a:prstGeom>
                    <a:solidFill>
                      <a:schemeClr val="bg1"/>
                    </a:solidFill>
                    <a:ln w="12700" cmpd="sng">
                      <a:solidFill>
                        <a:schemeClr val="tx1"/>
                      </a:solidFill>
                    </a:ln>
                  </p:spPr>
                  <p:style>
                    <a:lnRef idx="2">
                      <a:schemeClr val="dk1">
                        <a:shade val="50000"/>
                      </a:schemeClr>
                    </a:lnRef>
                    <a:fillRef idx="1">
                      <a:schemeClr val="dk1"/>
                    </a:fillRef>
                    <a:effectRef idx="0">
                      <a:schemeClr val="dk1"/>
                    </a:effectRef>
                    <a:fontRef idx="minor">
                      <a:schemeClr val="lt1"/>
                    </a:fontRef>
                  </p:style>
                  <p:txBody>
                    <a:bodyPr anchor="ctr"/>
                    <a:lstStyle/>
                    <a:p>
                      <a:pPr algn="ctr" eaLnBrk="1" hangingPunct="1">
                        <a:defRPr/>
                      </a:pPr>
                      <a:endParaRPr lang="zh-CN" altLang="en-US"/>
                    </a:p>
                  </p:txBody>
                </p:sp>
              </p:grpSp>
              <p:cxnSp>
                <p:nvCxnSpPr>
                  <p:cNvPr id="55" name="直接箭头连接符 54"/>
                  <p:cNvCxnSpPr/>
                  <p:nvPr/>
                </p:nvCxnSpPr>
                <p:spPr>
                  <a:xfrm>
                    <a:off x="3549263" y="2695348"/>
                    <a:ext cx="1228565"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56" name="直接箭头连接符 55"/>
                  <p:cNvCxnSpPr/>
                  <p:nvPr/>
                </p:nvCxnSpPr>
                <p:spPr>
                  <a:xfrm flipH="1" flipV="1">
                    <a:off x="3549263" y="1461433"/>
                    <a:ext cx="6350" cy="1237154"/>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57" name="矩形 56"/>
                  <p:cNvSpPr/>
                  <p:nvPr/>
                </p:nvSpPr>
                <p:spPr>
                  <a:xfrm>
                    <a:off x="4729640" y="2537699"/>
                    <a:ext cx="242864" cy="246221"/>
                  </a:xfrm>
                  <a:prstGeom prst="rect">
                    <a:avLst/>
                  </a:prstGeom>
                </p:spPr>
                <p:txBody>
                  <a:bodyPr wrap="square">
                    <a:spAutoFit/>
                  </a:bodyPr>
                  <a:lstStyle/>
                  <a:p>
                    <a:r>
                      <a:rPr lang="en-US" altLang="zh-CN" sz="1000" dirty="0" smtClean="0">
                        <a:latin typeface="Times New Roman" panose="02020603050405020304" pitchFamily="18" charset="0"/>
                        <a:cs typeface="Times New Roman" panose="02020603050405020304" pitchFamily="18" charset="0"/>
                      </a:rPr>
                      <a:t>x</a:t>
                    </a:r>
                    <a:endParaRPr lang="zh-CN" altLang="en-US" sz="1000" dirty="0">
                      <a:latin typeface="Times New Roman" panose="02020603050405020304" pitchFamily="18" charset="0"/>
                      <a:cs typeface="Times New Roman" panose="02020603050405020304" pitchFamily="18" charset="0"/>
                    </a:endParaRPr>
                  </a:p>
                </p:txBody>
              </p:sp>
              <p:sp>
                <p:nvSpPr>
                  <p:cNvPr id="58" name="矩形 57"/>
                  <p:cNvSpPr/>
                  <p:nvPr/>
                </p:nvSpPr>
                <p:spPr>
                  <a:xfrm>
                    <a:off x="3518871" y="1305014"/>
                    <a:ext cx="242864" cy="246221"/>
                  </a:xfrm>
                  <a:prstGeom prst="rect">
                    <a:avLst/>
                  </a:prstGeom>
                </p:spPr>
                <p:txBody>
                  <a:bodyPr wrap="square">
                    <a:spAutoFit/>
                  </a:bodyPr>
                  <a:lstStyle/>
                  <a:p>
                    <a:r>
                      <a:rPr lang="en-US" altLang="zh-CN" sz="1000" dirty="0" smtClean="0">
                        <a:latin typeface="Times New Roman" panose="02020603050405020304" pitchFamily="18" charset="0"/>
                        <a:cs typeface="Times New Roman" panose="02020603050405020304" pitchFamily="18" charset="0"/>
                      </a:rPr>
                      <a:t>y</a:t>
                    </a:r>
                    <a:endParaRPr lang="zh-CN" altLang="en-US" sz="1000" dirty="0">
                      <a:latin typeface="Times New Roman" panose="02020603050405020304" pitchFamily="18" charset="0"/>
                      <a:cs typeface="Times New Roman" panose="02020603050405020304" pitchFamily="18" charset="0"/>
                    </a:endParaRPr>
                  </a:p>
                </p:txBody>
              </p:sp>
            </p:grpSp>
            <p:sp>
              <p:nvSpPr>
                <p:cNvPr id="50" name="椭圆 49"/>
                <p:cNvSpPr/>
                <p:nvPr/>
              </p:nvSpPr>
              <p:spPr>
                <a:xfrm rot="19054551">
                  <a:off x="8119870" y="2310254"/>
                  <a:ext cx="160971" cy="823482"/>
                </a:xfrm>
                <a:prstGeom prst="ellipse">
                  <a:avLst/>
                </a:prstGeom>
                <a:noFill/>
                <a:ln w="9525" cmpd="sng">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rot="13414819">
                  <a:off x="7996238" y="1893855"/>
                  <a:ext cx="417906" cy="823482"/>
                </a:xfrm>
                <a:prstGeom prst="ellipse">
                  <a:avLst/>
                </a:prstGeom>
                <a:noFill/>
                <a:ln w="9525" cmpd="sng">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rot="13494602">
                  <a:off x="7433846" y="2229196"/>
                  <a:ext cx="702595" cy="969366"/>
                </a:xfrm>
                <a:prstGeom prst="ellipse">
                  <a:avLst/>
                </a:prstGeom>
                <a:noFill/>
                <a:ln w="9525" cmpd="sng">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p:cNvSpPr/>
                <p:nvPr/>
              </p:nvSpPr>
              <p:spPr>
                <a:xfrm rot="18689309">
                  <a:off x="7464332" y="1749516"/>
                  <a:ext cx="605444" cy="1096776"/>
                </a:xfrm>
                <a:prstGeom prst="ellipse">
                  <a:avLst/>
                </a:prstGeom>
                <a:noFill/>
                <a:ln w="9525" cmpd="sng">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45" name="直接连接符 44"/>
              <p:cNvCxnSpPr>
                <a:stCxn id="64" idx="5"/>
                <a:endCxn id="68" idx="1"/>
              </p:cNvCxnSpPr>
              <p:nvPr/>
            </p:nvCxnSpPr>
            <p:spPr>
              <a:xfrm>
                <a:off x="5843992" y="4782185"/>
                <a:ext cx="392984" cy="326541"/>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6" name="直接连接符 45"/>
              <p:cNvCxnSpPr>
                <a:stCxn id="66" idx="3"/>
                <a:endCxn id="68" idx="7"/>
              </p:cNvCxnSpPr>
              <p:nvPr/>
            </p:nvCxnSpPr>
            <p:spPr>
              <a:xfrm flipH="1">
                <a:off x="6299838" y="4780650"/>
                <a:ext cx="316179" cy="328076"/>
              </a:xfrm>
              <a:prstGeom prst="line">
                <a:avLst/>
              </a:prstGeom>
              <a:ln w="12700" cmpd="sng">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7" name="直接连接符 46"/>
              <p:cNvCxnSpPr>
                <a:stCxn id="68" idx="5"/>
                <a:endCxn id="67" idx="1"/>
              </p:cNvCxnSpPr>
              <p:nvPr/>
            </p:nvCxnSpPr>
            <p:spPr>
              <a:xfrm>
                <a:off x="6299838" y="5172710"/>
                <a:ext cx="319729" cy="361166"/>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8" name="直接连接符 47"/>
              <p:cNvCxnSpPr>
                <a:stCxn id="68" idx="3"/>
                <a:endCxn id="65" idx="7"/>
              </p:cNvCxnSpPr>
              <p:nvPr/>
            </p:nvCxnSpPr>
            <p:spPr>
              <a:xfrm flipH="1">
                <a:off x="5843992" y="5172710"/>
                <a:ext cx="392984" cy="361166"/>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sp>
          <p:nvSpPr>
            <p:cNvPr id="40" name="TextBox 4"/>
            <p:cNvSpPr txBox="1"/>
            <p:nvPr/>
          </p:nvSpPr>
          <p:spPr>
            <a:xfrm>
              <a:off x="1047433" y="1877312"/>
              <a:ext cx="718892" cy="246221"/>
            </a:xfrm>
            <a:prstGeom prst="rect">
              <a:avLst/>
            </a:prstGeom>
            <a:noFill/>
          </p:spPr>
          <p:txBody>
            <a:bodyPr wrap="square" rtlCol="0">
              <a:spAutoFit/>
            </a:bodyPr>
            <a:lstStyle/>
            <a:p>
              <a:r>
                <a:rPr lang="en-US" altLang="zh-CN" sz="1000" dirty="0" smtClean="0">
                  <a:latin typeface="Times New Roman" panose="02020603050405020304" pitchFamily="18" charset="0"/>
                  <a:ea typeface="宋体" pitchFamily="2" charset="-122"/>
                  <a:cs typeface="Times New Roman" panose="02020603050405020304" pitchFamily="18" charset="0"/>
                </a:rPr>
                <a:t>PZT2</a:t>
              </a:r>
              <a:endParaRPr lang="zh-CN" altLang="en-US" sz="1000" dirty="0">
                <a:latin typeface="Times New Roman" panose="02020603050405020304" pitchFamily="18" charset="0"/>
                <a:ea typeface="宋体" pitchFamily="2" charset="-122"/>
                <a:cs typeface="Times New Roman" panose="02020603050405020304" pitchFamily="18" charset="0"/>
              </a:endParaRPr>
            </a:p>
          </p:txBody>
        </p:sp>
        <p:sp>
          <p:nvSpPr>
            <p:cNvPr id="41" name="TextBox 4"/>
            <p:cNvSpPr txBox="1"/>
            <p:nvPr/>
          </p:nvSpPr>
          <p:spPr>
            <a:xfrm>
              <a:off x="1858231" y="1872149"/>
              <a:ext cx="513791" cy="246221"/>
            </a:xfrm>
            <a:prstGeom prst="rect">
              <a:avLst/>
            </a:prstGeom>
            <a:noFill/>
          </p:spPr>
          <p:txBody>
            <a:bodyPr wrap="square" rtlCol="0">
              <a:spAutoFit/>
            </a:bodyPr>
            <a:lstStyle/>
            <a:p>
              <a:r>
                <a:rPr lang="en-US" altLang="zh-CN" sz="1000" dirty="0">
                  <a:latin typeface="Times New Roman" panose="02020603050405020304" pitchFamily="18" charset="0"/>
                  <a:ea typeface="宋体" pitchFamily="2" charset="-122"/>
                  <a:cs typeface="Times New Roman" panose="02020603050405020304" pitchFamily="18" charset="0"/>
                </a:rPr>
                <a:t>PZT1</a:t>
              </a:r>
              <a:endParaRPr lang="zh-CN" altLang="en-US" sz="1000" dirty="0">
                <a:latin typeface="Times New Roman" panose="02020603050405020304" pitchFamily="18" charset="0"/>
                <a:ea typeface="宋体" pitchFamily="2" charset="-122"/>
                <a:cs typeface="Times New Roman" panose="02020603050405020304" pitchFamily="18" charset="0"/>
              </a:endParaRPr>
            </a:p>
          </p:txBody>
        </p:sp>
        <p:sp>
          <p:nvSpPr>
            <p:cNvPr id="42" name="TextBox 4"/>
            <p:cNvSpPr txBox="1"/>
            <p:nvPr/>
          </p:nvSpPr>
          <p:spPr>
            <a:xfrm>
              <a:off x="1063893" y="2915593"/>
              <a:ext cx="515542" cy="246221"/>
            </a:xfrm>
            <a:prstGeom prst="rect">
              <a:avLst/>
            </a:prstGeom>
            <a:noFill/>
          </p:spPr>
          <p:txBody>
            <a:bodyPr wrap="square" rtlCol="0">
              <a:spAutoFit/>
            </a:bodyPr>
            <a:lstStyle/>
            <a:p>
              <a:r>
                <a:rPr lang="en-US" altLang="zh-CN" sz="1000" dirty="0">
                  <a:latin typeface="Times New Roman" panose="02020603050405020304" pitchFamily="18" charset="0"/>
                  <a:ea typeface="宋体" pitchFamily="2" charset="-122"/>
                  <a:cs typeface="Times New Roman" panose="02020603050405020304" pitchFamily="18" charset="0"/>
                </a:rPr>
                <a:t>PZT3</a:t>
              </a:r>
              <a:endParaRPr lang="zh-CN" altLang="en-US" sz="1000" dirty="0">
                <a:latin typeface="Times New Roman" panose="02020603050405020304" pitchFamily="18" charset="0"/>
                <a:ea typeface="宋体" pitchFamily="2" charset="-122"/>
                <a:cs typeface="Times New Roman" panose="02020603050405020304" pitchFamily="18" charset="0"/>
              </a:endParaRPr>
            </a:p>
          </p:txBody>
        </p:sp>
        <p:sp>
          <p:nvSpPr>
            <p:cNvPr id="43" name="TextBox 4"/>
            <p:cNvSpPr txBox="1"/>
            <p:nvPr/>
          </p:nvSpPr>
          <p:spPr>
            <a:xfrm>
              <a:off x="1931089" y="2915593"/>
              <a:ext cx="475104" cy="246221"/>
            </a:xfrm>
            <a:prstGeom prst="rect">
              <a:avLst/>
            </a:prstGeom>
            <a:noFill/>
          </p:spPr>
          <p:txBody>
            <a:bodyPr wrap="square" rtlCol="0">
              <a:spAutoFit/>
            </a:bodyPr>
            <a:lstStyle/>
            <a:p>
              <a:r>
                <a:rPr lang="en-US" altLang="zh-CN" sz="1000" dirty="0">
                  <a:latin typeface="Times New Roman" panose="02020603050405020304" pitchFamily="18" charset="0"/>
                  <a:ea typeface="宋体" pitchFamily="2" charset="-122"/>
                  <a:cs typeface="Times New Roman" panose="02020603050405020304" pitchFamily="18" charset="0"/>
                </a:rPr>
                <a:t>PZT4</a:t>
              </a:r>
              <a:endParaRPr lang="zh-CN" altLang="en-US" sz="1000" dirty="0">
                <a:latin typeface="Times New Roman" panose="02020603050405020304" pitchFamily="18" charset="0"/>
                <a:ea typeface="宋体" pitchFamily="2" charset="-122"/>
                <a:cs typeface="Times New Roman" panose="02020603050405020304" pitchFamily="18" charset="0"/>
              </a:endParaRPr>
            </a:p>
          </p:txBody>
        </p:sp>
      </p:grpSp>
      <p:grpSp>
        <p:nvGrpSpPr>
          <p:cNvPr id="69" name="组合 68"/>
          <p:cNvGrpSpPr/>
          <p:nvPr/>
        </p:nvGrpSpPr>
        <p:grpSpPr>
          <a:xfrm>
            <a:off x="515068" y="3650866"/>
            <a:ext cx="2510766" cy="2462489"/>
            <a:chOff x="249619" y="3774823"/>
            <a:chExt cx="2510766" cy="2462489"/>
          </a:xfrm>
        </p:grpSpPr>
        <p:grpSp>
          <p:nvGrpSpPr>
            <p:cNvPr id="70" name="组合 69"/>
            <p:cNvGrpSpPr/>
            <p:nvPr/>
          </p:nvGrpSpPr>
          <p:grpSpPr>
            <a:xfrm>
              <a:off x="249619" y="3774823"/>
              <a:ext cx="2510766" cy="2462489"/>
              <a:chOff x="255384" y="1130477"/>
              <a:chExt cx="2510766" cy="2462489"/>
            </a:xfrm>
          </p:grpSpPr>
          <p:grpSp>
            <p:nvGrpSpPr>
              <p:cNvPr id="72" name="组合 71"/>
              <p:cNvGrpSpPr/>
              <p:nvPr/>
            </p:nvGrpSpPr>
            <p:grpSpPr>
              <a:xfrm>
                <a:off x="255384" y="1130477"/>
                <a:ext cx="2510766" cy="2462489"/>
                <a:chOff x="638817" y="1109136"/>
                <a:chExt cx="2510766" cy="2462489"/>
              </a:xfrm>
            </p:grpSpPr>
            <p:grpSp>
              <p:nvGrpSpPr>
                <p:cNvPr id="74" name="组合 73"/>
                <p:cNvGrpSpPr/>
                <p:nvPr/>
              </p:nvGrpSpPr>
              <p:grpSpPr>
                <a:xfrm>
                  <a:off x="638817" y="1109136"/>
                  <a:ext cx="2510766" cy="2462489"/>
                  <a:chOff x="5179194" y="3758218"/>
                  <a:chExt cx="2510766" cy="2462489"/>
                </a:xfrm>
              </p:grpSpPr>
              <p:grpSp>
                <p:nvGrpSpPr>
                  <p:cNvPr id="79" name="组合 78"/>
                  <p:cNvGrpSpPr/>
                  <p:nvPr/>
                </p:nvGrpSpPr>
                <p:grpSpPr>
                  <a:xfrm>
                    <a:off x="5179194" y="3758218"/>
                    <a:ext cx="2510766" cy="2462489"/>
                    <a:chOff x="6918541" y="1127570"/>
                    <a:chExt cx="2510766" cy="2462489"/>
                  </a:xfrm>
                </p:grpSpPr>
                <p:grpSp>
                  <p:nvGrpSpPr>
                    <p:cNvPr id="84" name="组合 83"/>
                    <p:cNvGrpSpPr/>
                    <p:nvPr/>
                  </p:nvGrpSpPr>
                  <p:grpSpPr>
                    <a:xfrm>
                      <a:off x="6918541" y="1127570"/>
                      <a:ext cx="2510766" cy="2462489"/>
                      <a:chOff x="2461738" y="1305014"/>
                      <a:chExt cx="2510766" cy="2462489"/>
                    </a:xfrm>
                  </p:grpSpPr>
                  <p:grpSp>
                    <p:nvGrpSpPr>
                      <p:cNvPr id="87" name="组合 86"/>
                      <p:cNvGrpSpPr/>
                      <p:nvPr/>
                    </p:nvGrpSpPr>
                    <p:grpSpPr>
                      <a:xfrm>
                        <a:off x="2461738" y="1606916"/>
                        <a:ext cx="2160588" cy="2160587"/>
                        <a:chOff x="414150" y="1526871"/>
                        <a:chExt cx="2160588" cy="2160587"/>
                      </a:xfrm>
                    </p:grpSpPr>
                    <p:grpSp>
                      <p:nvGrpSpPr>
                        <p:cNvPr id="92" name="组合 64"/>
                        <p:cNvGrpSpPr>
                          <a:grpSpLocks/>
                        </p:cNvGrpSpPr>
                        <p:nvPr/>
                      </p:nvGrpSpPr>
                      <p:grpSpPr bwMode="auto">
                        <a:xfrm>
                          <a:off x="414150" y="1526871"/>
                          <a:ext cx="2160588" cy="2160587"/>
                          <a:chOff x="969234" y="1354474"/>
                          <a:chExt cx="2880000" cy="2880000"/>
                        </a:xfrm>
                      </p:grpSpPr>
                      <p:sp>
                        <p:nvSpPr>
                          <p:cNvPr id="94" name="矩形 93"/>
                          <p:cNvSpPr/>
                          <p:nvPr/>
                        </p:nvSpPr>
                        <p:spPr>
                          <a:xfrm>
                            <a:off x="969234" y="1354474"/>
                            <a:ext cx="2880000" cy="2880000"/>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dirty="0"/>
                          </a:p>
                        </p:txBody>
                      </p:sp>
                      <p:sp>
                        <p:nvSpPr>
                          <p:cNvPr id="95" name="矩形 94"/>
                          <p:cNvSpPr/>
                          <p:nvPr/>
                        </p:nvSpPr>
                        <p:spPr>
                          <a:xfrm>
                            <a:off x="1813804" y="2269029"/>
                            <a:ext cx="1103699" cy="1103700"/>
                          </a:xfrm>
                          <a:prstGeom prst="rect">
                            <a:avLst/>
                          </a:prstGeom>
                          <a:noFill/>
                          <a:ln w="127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96" name="椭圆 95"/>
                          <p:cNvSpPr/>
                          <p:nvPr/>
                        </p:nvSpPr>
                        <p:spPr>
                          <a:xfrm>
                            <a:off x="1752438" y="2214012"/>
                            <a:ext cx="120616" cy="120618"/>
                          </a:xfrm>
                          <a:prstGeom prst="ellipse">
                            <a:avLst/>
                          </a:prstGeom>
                          <a:solidFill>
                            <a:schemeClr val="tx1">
                              <a:lumMod val="65000"/>
                              <a:lumOff val="35000"/>
                            </a:schemeClr>
                          </a:solidFill>
                          <a:ln>
                            <a:noFill/>
                          </a:ln>
                        </p:spPr>
                        <p:style>
                          <a:lnRef idx="2">
                            <a:schemeClr val="dk1">
                              <a:shade val="50000"/>
                            </a:schemeClr>
                          </a:lnRef>
                          <a:fillRef idx="1">
                            <a:schemeClr val="dk1"/>
                          </a:fillRef>
                          <a:effectRef idx="0">
                            <a:schemeClr val="dk1"/>
                          </a:effectRef>
                          <a:fontRef idx="minor">
                            <a:schemeClr val="lt1"/>
                          </a:fontRef>
                        </p:style>
                        <p:txBody>
                          <a:bodyPr anchor="ctr"/>
                          <a:lstStyle/>
                          <a:p>
                            <a:pPr algn="ctr" eaLnBrk="1" hangingPunct="1">
                              <a:defRPr/>
                            </a:pPr>
                            <a:endParaRPr lang="zh-CN" altLang="en-US"/>
                          </a:p>
                        </p:txBody>
                      </p:sp>
                      <p:sp>
                        <p:nvSpPr>
                          <p:cNvPr id="97" name="椭圆 96"/>
                          <p:cNvSpPr/>
                          <p:nvPr/>
                        </p:nvSpPr>
                        <p:spPr>
                          <a:xfrm>
                            <a:off x="1752438" y="3301594"/>
                            <a:ext cx="120616" cy="118501"/>
                          </a:xfrm>
                          <a:prstGeom prst="ellipse">
                            <a:avLst/>
                          </a:prstGeom>
                          <a:solidFill>
                            <a:schemeClr val="tx1">
                              <a:lumMod val="65000"/>
                              <a:lumOff val="35000"/>
                            </a:schemeClr>
                          </a:solidFill>
                          <a:ln>
                            <a:noFill/>
                          </a:ln>
                        </p:spPr>
                        <p:style>
                          <a:lnRef idx="2">
                            <a:schemeClr val="dk1">
                              <a:shade val="50000"/>
                            </a:schemeClr>
                          </a:lnRef>
                          <a:fillRef idx="1">
                            <a:schemeClr val="dk1"/>
                          </a:fillRef>
                          <a:effectRef idx="0">
                            <a:schemeClr val="dk1"/>
                          </a:effectRef>
                          <a:fontRef idx="minor">
                            <a:schemeClr val="lt1"/>
                          </a:fontRef>
                        </p:style>
                        <p:txBody>
                          <a:bodyPr anchor="ctr"/>
                          <a:lstStyle/>
                          <a:p>
                            <a:pPr algn="ctr" eaLnBrk="1" hangingPunct="1">
                              <a:defRPr/>
                            </a:pPr>
                            <a:endParaRPr lang="zh-CN" altLang="en-US"/>
                          </a:p>
                        </p:txBody>
                      </p:sp>
                      <p:sp>
                        <p:nvSpPr>
                          <p:cNvPr id="98" name="椭圆 97"/>
                          <p:cNvSpPr/>
                          <p:nvPr/>
                        </p:nvSpPr>
                        <p:spPr>
                          <a:xfrm>
                            <a:off x="2866812" y="2211966"/>
                            <a:ext cx="120618" cy="120618"/>
                          </a:xfrm>
                          <a:prstGeom prst="ellipse">
                            <a:avLst/>
                          </a:prstGeom>
                          <a:solidFill>
                            <a:schemeClr val="tx1">
                              <a:lumMod val="65000"/>
                              <a:lumOff val="35000"/>
                            </a:schemeClr>
                          </a:solidFill>
                          <a:ln>
                            <a:noFill/>
                          </a:ln>
                        </p:spPr>
                        <p:style>
                          <a:lnRef idx="2">
                            <a:schemeClr val="dk1">
                              <a:shade val="50000"/>
                            </a:schemeClr>
                          </a:lnRef>
                          <a:fillRef idx="1">
                            <a:schemeClr val="dk1"/>
                          </a:fillRef>
                          <a:effectRef idx="0">
                            <a:schemeClr val="dk1"/>
                          </a:effectRef>
                          <a:fontRef idx="minor">
                            <a:schemeClr val="lt1"/>
                          </a:fontRef>
                        </p:style>
                        <p:txBody>
                          <a:bodyPr anchor="ctr"/>
                          <a:lstStyle/>
                          <a:p>
                            <a:pPr algn="ctr" eaLnBrk="1" hangingPunct="1">
                              <a:defRPr/>
                            </a:pPr>
                            <a:endParaRPr lang="zh-CN" altLang="en-US"/>
                          </a:p>
                        </p:txBody>
                      </p:sp>
                      <p:sp>
                        <p:nvSpPr>
                          <p:cNvPr id="99" name="椭圆 98"/>
                          <p:cNvSpPr/>
                          <p:nvPr/>
                        </p:nvSpPr>
                        <p:spPr>
                          <a:xfrm>
                            <a:off x="2871544" y="3301594"/>
                            <a:ext cx="120618" cy="118501"/>
                          </a:xfrm>
                          <a:prstGeom prst="ellipse">
                            <a:avLst/>
                          </a:prstGeom>
                          <a:solidFill>
                            <a:schemeClr val="tx1">
                              <a:lumMod val="65000"/>
                              <a:lumOff val="35000"/>
                            </a:schemeClr>
                          </a:solidFill>
                          <a:ln>
                            <a:noFill/>
                          </a:ln>
                        </p:spPr>
                        <p:style>
                          <a:lnRef idx="2">
                            <a:schemeClr val="dk1">
                              <a:shade val="50000"/>
                            </a:schemeClr>
                          </a:lnRef>
                          <a:fillRef idx="1">
                            <a:schemeClr val="dk1"/>
                          </a:fillRef>
                          <a:effectRef idx="0">
                            <a:schemeClr val="dk1"/>
                          </a:effectRef>
                          <a:fontRef idx="minor">
                            <a:schemeClr val="lt1"/>
                          </a:fontRef>
                        </p:style>
                        <p:txBody>
                          <a:bodyPr anchor="ctr"/>
                          <a:lstStyle/>
                          <a:p>
                            <a:pPr algn="ctr" eaLnBrk="1" hangingPunct="1">
                              <a:defRPr/>
                            </a:pPr>
                            <a:endParaRPr lang="zh-CN" altLang="en-US"/>
                          </a:p>
                        </p:txBody>
                      </p:sp>
                      <p:sp>
                        <p:nvSpPr>
                          <p:cNvPr id="100" name="椭圆 99"/>
                          <p:cNvSpPr/>
                          <p:nvPr/>
                        </p:nvSpPr>
                        <p:spPr>
                          <a:xfrm>
                            <a:off x="2361872" y="2734571"/>
                            <a:ext cx="118501" cy="120618"/>
                          </a:xfrm>
                          <a:prstGeom prst="ellipse">
                            <a:avLst/>
                          </a:prstGeom>
                          <a:solidFill>
                            <a:schemeClr val="tx1">
                              <a:lumMod val="65000"/>
                              <a:lumOff val="35000"/>
                            </a:schemeClr>
                          </a:solidFill>
                          <a:ln>
                            <a:noFill/>
                          </a:ln>
                        </p:spPr>
                        <p:style>
                          <a:lnRef idx="2">
                            <a:schemeClr val="dk1">
                              <a:shade val="50000"/>
                            </a:schemeClr>
                          </a:lnRef>
                          <a:fillRef idx="1">
                            <a:schemeClr val="dk1"/>
                          </a:fillRef>
                          <a:effectRef idx="0">
                            <a:schemeClr val="dk1"/>
                          </a:effectRef>
                          <a:fontRef idx="minor">
                            <a:schemeClr val="lt1"/>
                          </a:fontRef>
                        </p:style>
                        <p:txBody>
                          <a:bodyPr anchor="ctr"/>
                          <a:lstStyle/>
                          <a:p>
                            <a:pPr algn="ctr" eaLnBrk="1" hangingPunct="1">
                              <a:defRPr/>
                            </a:pPr>
                            <a:endParaRPr lang="zh-CN" altLang="en-US"/>
                          </a:p>
                        </p:txBody>
                      </p:sp>
                    </p:grpSp>
                    <p:sp>
                      <p:nvSpPr>
                        <p:cNvPr id="93" name="椭圆 92"/>
                        <p:cNvSpPr/>
                        <p:nvPr/>
                      </p:nvSpPr>
                      <p:spPr>
                        <a:xfrm>
                          <a:off x="1703415" y="2652713"/>
                          <a:ext cx="72000" cy="72000"/>
                        </a:xfrm>
                        <a:prstGeom prst="ellipse">
                          <a:avLst/>
                        </a:prstGeom>
                        <a:solidFill>
                          <a:schemeClr val="bg1"/>
                        </a:solidFill>
                        <a:ln w="12700" cmpd="sng">
                          <a:solidFill>
                            <a:schemeClr val="tx1"/>
                          </a:solidFill>
                        </a:ln>
                      </p:spPr>
                      <p:style>
                        <a:lnRef idx="2">
                          <a:schemeClr val="dk1">
                            <a:shade val="50000"/>
                          </a:schemeClr>
                        </a:lnRef>
                        <a:fillRef idx="1">
                          <a:schemeClr val="dk1"/>
                        </a:fillRef>
                        <a:effectRef idx="0">
                          <a:schemeClr val="dk1"/>
                        </a:effectRef>
                        <a:fontRef idx="minor">
                          <a:schemeClr val="lt1"/>
                        </a:fontRef>
                      </p:style>
                      <p:txBody>
                        <a:bodyPr anchor="ctr"/>
                        <a:lstStyle/>
                        <a:p>
                          <a:pPr algn="ctr" eaLnBrk="1" hangingPunct="1">
                            <a:defRPr/>
                          </a:pPr>
                          <a:endParaRPr lang="zh-CN" altLang="en-US"/>
                        </a:p>
                      </p:txBody>
                    </p:sp>
                  </p:grpSp>
                  <p:cxnSp>
                    <p:nvCxnSpPr>
                      <p:cNvPr id="88" name="直接箭头连接符 87"/>
                      <p:cNvCxnSpPr/>
                      <p:nvPr/>
                    </p:nvCxnSpPr>
                    <p:spPr>
                      <a:xfrm>
                        <a:off x="3549263" y="2695348"/>
                        <a:ext cx="1228565"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89" name="直接箭头连接符 88"/>
                      <p:cNvCxnSpPr/>
                      <p:nvPr/>
                    </p:nvCxnSpPr>
                    <p:spPr>
                      <a:xfrm flipH="1" flipV="1">
                        <a:off x="3549263" y="1461433"/>
                        <a:ext cx="6350" cy="1237154"/>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90" name="矩形 89"/>
                      <p:cNvSpPr/>
                      <p:nvPr/>
                    </p:nvSpPr>
                    <p:spPr>
                      <a:xfrm>
                        <a:off x="4729640" y="2537699"/>
                        <a:ext cx="242864" cy="246221"/>
                      </a:xfrm>
                      <a:prstGeom prst="rect">
                        <a:avLst/>
                      </a:prstGeom>
                    </p:spPr>
                    <p:txBody>
                      <a:bodyPr wrap="square">
                        <a:spAutoFit/>
                      </a:bodyPr>
                      <a:lstStyle/>
                      <a:p>
                        <a:r>
                          <a:rPr lang="en-US" altLang="zh-CN" sz="1000" dirty="0" smtClean="0">
                            <a:latin typeface="Times New Roman" panose="02020603050405020304" pitchFamily="18" charset="0"/>
                            <a:cs typeface="Times New Roman" panose="02020603050405020304" pitchFamily="18" charset="0"/>
                          </a:rPr>
                          <a:t>x</a:t>
                        </a:r>
                        <a:endParaRPr lang="zh-CN" altLang="en-US" sz="1000" dirty="0">
                          <a:latin typeface="Times New Roman" panose="02020603050405020304" pitchFamily="18" charset="0"/>
                          <a:cs typeface="Times New Roman" panose="02020603050405020304" pitchFamily="18" charset="0"/>
                        </a:endParaRPr>
                      </a:p>
                    </p:txBody>
                  </p:sp>
                  <p:sp>
                    <p:nvSpPr>
                      <p:cNvPr id="91" name="矩形 90"/>
                      <p:cNvSpPr/>
                      <p:nvPr/>
                    </p:nvSpPr>
                    <p:spPr>
                      <a:xfrm>
                        <a:off x="3518871" y="1305014"/>
                        <a:ext cx="242864" cy="246221"/>
                      </a:xfrm>
                      <a:prstGeom prst="rect">
                        <a:avLst/>
                      </a:prstGeom>
                    </p:spPr>
                    <p:txBody>
                      <a:bodyPr wrap="square">
                        <a:spAutoFit/>
                      </a:bodyPr>
                      <a:lstStyle/>
                      <a:p>
                        <a:r>
                          <a:rPr lang="en-US" altLang="zh-CN" sz="1000" dirty="0" smtClean="0">
                            <a:latin typeface="Times New Roman" panose="02020603050405020304" pitchFamily="18" charset="0"/>
                            <a:cs typeface="Times New Roman" panose="02020603050405020304" pitchFamily="18" charset="0"/>
                          </a:rPr>
                          <a:t>y</a:t>
                        </a:r>
                        <a:endParaRPr lang="zh-CN" altLang="en-US" sz="1000" dirty="0">
                          <a:latin typeface="Times New Roman" panose="02020603050405020304" pitchFamily="18" charset="0"/>
                          <a:cs typeface="Times New Roman" panose="02020603050405020304" pitchFamily="18" charset="0"/>
                        </a:endParaRPr>
                      </a:p>
                    </p:txBody>
                  </p:sp>
                </p:grpSp>
                <p:sp>
                  <p:nvSpPr>
                    <p:cNvPr id="85" name="椭圆 84"/>
                    <p:cNvSpPr/>
                    <p:nvPr/>
                  </p:nvSpPr>
                  <p:spPr>
                    <a:xfrm rot="19054551">
                      <a:off x="8119870" y="2310254"/>
                      <a:ext cx="160971" cy="823482"/>
                    </a:xfrm>
                    <a:prstGeom prst="ellipse">
                      <a:avLst/>
                    </a:prstGeom>
                    <a:noFill/>
                    <a:ln w="9525" cmpd="sng">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椭圆 85"/>
                    <p:cNvSpPr/>
                    <p:nvPr/>
                  </p:nvSpPr>
                  <p:spPr>
                    <a:xfrm rot="13414819">
                      <a:off x="7996238" y="1893855"/>
                      <a:ext cx="417906" cy="823482"/>
                    </a:xfrm>
                    <a:prstGeom prst="ellipse">
                      <a:avLst/>
                    </a:prstGeom>
                    <a:noFill/>
                    <a:ln w="9525" cmpd="sng">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80" name="直接连接符 79"/>
                  <p:cNvCxnSpPr>
                    <a:stCxn id="96" idx="5"/>
                    <a:endCxn id="100" idx="1"/>
                  </p:cNvCxnSpPr>
                  <p:nvPr/>
                </p:nvCxnSpPr>
                <p:spPr>
                  <a:xfrm>
                    <a:off x="5843992" y="4782185"/>
                    <a:ext cx="392984" cy="326541"/>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81" name="直接连接符 80"/>
                  <p:cNvCxnSpPr>
                    <a:stCxn id="98" idx="3"/>
                    <a:endCxn id="100" idx="7"/>
                  </p:cNvCxnSpPr>
                  <p:nvPr/>
                </p:nvCxnSpPr>
                <p:spPr>
                  <a:xfrm flipH="1">
                    <a:off x="6299838" y="4780650"/>
                    <a:ext cx="316179" cy="328076"/>
                  </a:xfrm>
                  <a:prstGeom prst="line">
                    <a:avLst/>
                  </a:prstGeom>
                  <a:ln w="12700" cmpd="sng">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82" name="直接连接符 81"/>
                  <p:cNvCxnSpPr>
                    <a:stCxn id="100" idx="5"/>
                    <a:endCxn id="99" idx="1"/>
                  </p:cNvCxnSpPr>
                  <p:nvPr/>
                </p:nvCxnSpPr>
                <p:spPr>
                  <a:xfrm>
                    <a:off x="6299838" y="5172710"/>
                    <a:ext cx="319729" cy="361166"/>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83" name="直接连接符 82"/>
                  <p:cNvCxnSpPr>
                    <a:stCxn id="100" idx="3"/>
                    <a:endCxn id="97" idx="7"/>
                  </p:cNvCxnSpPr>
                  <p:nvPr/>
                </p:nvCxnSpPr>
                <p:spPr>
                  <a:xfrm flipH="1">
                    <a:off x="5843992" y="5172710"/>
                    <a:ext cx="392984" cy="361166"/>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sp>
              <p:nvSpPr>
                <p:cNvPr id="75" name="TextBox 4"/>
                <p:cNvSpPr txBox="1"/>
                <p:nvPr/>
              </p:nvSpPr>
              <p:spPr>
                <a:xfrm>
                  <a:off x="1047433" y="1877312"/>
                  <a:ext cx="718892" cy="246221"/>
                </a:xfrm>
                <a:prstGeom prst="rect">
                  <a:avLst/>
                </a:prstGeom>
                <a:noFill/>
              </p:spPr>
              <p:txBody>
                <a:bodyPr wrap="square" rtlCol="0">
                  <a:spAutoFit/>
                </a:bodyPr>
                <a:lstStyle/>
                <a:p>
                  <a:r>
                    <a:rPr lang="en-US" altLang="zh-CN" sz="1000" dirty="0" smtClean="0">
                      <a:latin typeface="Times New Roman" panose="02020603050405020304" pitchFamily="18" charset="0"/>
                      <a:ea typeface="宋体" pitchFamily="2" charset="-122"/>
                      <a:cs typeface="Times New Roman" panose="02020603050405020304" pitchFamily="18" charset="0"/>
                    </a:rPr>
                    <a:t>PZT2</a:t>
                  </a:r>
                  <a:endParaRPr lang="zh-CN" altLang="en-US" sz="1000" dirty="0">
                    <a:latin typeface="Times New Roman" panose="02020603050405020304" pitchFamily="18" charset="0"/>
                    <a:ea typeface="宋体" pitchFamily="2" charset="-122"/>
                    <a:cs typeface="Times New Roman" panose="02020603050405020304" pitchFamily="18" charset="0"/>
                  </a:endParaRPr>
                </a:p>
              </p:txBody>
            </p:sp>
            <p:sp>
              <p:nvSpPr>
                <p:cNvPr id="76" name="TextBox 4"/>
                <p:cNvSpPr txBox="1"/>
                <p:nvPr/>
              </p:nvSpPr>
              <p:spPr>
                <a:xfrm>
                  <a:off x="1858231" y="1872149"/>
                  <a:ext cx="488724" cy="246221"/>
                </a:xfrm>
                <a:prstGeom prst="rect">
                  <a:avLst/>
                </a:prstGeom>
                <a:noFill/>
              </p:spPr>
              <p:txBody>
                <a:bodyPr wrap="square" rtlCol="0">
                  <a:spAutoFit/>
                </a:bodyPr>
                <a:lstStyle/>
                <a:p>
                  <a:r>
                    <a:rPr lang="en-US" altLang="zh-CN" sz="1000" dirty="0">
                      <a:latin typeface="Times New Roman" panose="02020603050405020304" pitchFamily="18" charset="0"/>
                      <a:ea typeface="宋体" pitchFamily="2" charset="-122"/>
                      <a:cs typeface="Times New Roman" panose="02020603050405020304" pitchFamily="18" charset="0"/>
                    </a:rPr>
                    <a:t>PZT1</a:t>
                  </a:r>
                  <a:endParaRPr lang="zh-CN" altLang="en-US" sz="1000" dirty="0">
                    <a:latin typeface="Times New Roman" panose="02020603050405020304" pitchFamily="18" charset="0"/>
                    <a:ea typeface="宋体" pitchFamily="2" charset="-122"/>
                    <a:cs typeface="Times New Roman" panose="02020603050405020304" pitchFamily="18" charset="0"/>
                  </a:endParaRPr>
                </a:p>
              </p:txBody>
            </p:sp>
            <p:sp>
              <p:nvSpPr>
                <p:cNvPr id="77" name="TextBox 4"/>
                <p:cNvSpPr txBox="1"/>
                <p:nvPr/>
              </p:nvSpPr>
              <p:spPr>
                <a:xfrm>
                  <a:off x="1063893" y="2915593"/>
                  <a:ext cx="506306" cy="246221"/>
                </a:xfrm>
                <a:prstGeom prst="rect">
                  <a:avLst/>
                </a:prstGeom>
                <a:noFill/>
              </p:spPr>
              <p:txBody>
                <a:bodyPr wrap="square" rtlCol="0">
                  <a:spAutoFit/>
                </a:bodyPr>
                <a:lstStyle/>
                <a:p>
                  <a:r>
                    <a:rPr lang="en-US" altLang="zh-CN" sz="1000" dirty="0">
                      <a:latin typeface="Times New Roman" panose="02020603050405020304" pitchFamily="18" charset="0"/>
                      <a:ea typeface="宋体" pitchFamily="2" charset="-122"/>
                      <a:cs typeface="Times New Roman" panose="02020603050405020304" pitchFamily="18" charset="0"/>
                    </a:rPr>
                    <a:t>PZT3</a:t>
                  </a:r>
                  <a:endParaRPr lang="zh-CN" altLang="en-US" sz="1000" dirty="0">
                    <a:latin typeface="Times New Roman" panose="02020603050405020304" pitchFamily="18" charset="0"/>
                    <a:ea typeface="宋体" pitchFamily="2" charset="-122"/>
                    <a:cs typeface="Times New Roman" panose="02020603050405020304" pitchFamily="18" charset="0"/>
                  </a:endParaRPr>
                </a:p>
              </p:txBody>
            </p:sp>
            <p:sp>
              <p:nvSpPr>
                <p:cNvPr id="78" name="TextBox 4"/>
                <p:cNvSpPr txBox="1"/>
                <p:nvPr/>
              </p:nvSpPr>
              <p:spPr>
                <a:xfrm>
                  <a:off x="1931089" y="2915593"/>
                  <a:ext cx="548281" cy="246221"/>
                </a:xfrm>
                <a:prstGeom prst="rect">
                  <a:avLst/>
                </a:prstGeom>
                <a:noFill/>
              </p:spPr>
              <p:txBody>
                <a:bodyPr wrap="square" rtlCol="0">
                  <a:spAutoFit/>
                </a:bodyPr>
                <a:lstStyle/>
                <a:p>
                  <a:r>
                    <a:rPr lang="en-US" altLang="zh-CN" sz="1000" dirty="0">
                      <a:latin typeface="Times New Roman" panose="02020603050405020304" pitchFamily="18" charset="0"/>
                      <a:ea typeface="宋体" pitchFamily="2" charset="-122"/>
                      <a:cs typeface="Times New Roman" panose="02020603050405020304" pitchFamily="18" charset="0"/>
                    </a:rPr>
                    <a:t>PZT4</a:t>
                  </a:r>
                  <a:endParaRPr lang="zh-CN" altLang="en-US" sz="1000" dirty="0">
                    <a:latin typeface="Times New Roman" panose="02020603050405020304" pitchFamily="18" charset="0"/>
                    <a:ea typeface="宋体" pitchFamily="2" charset="-122"/>
                    <a:cs typeface="Times New Roman" panose="02020603050405020304" pitchFamily="18" charset="0"/>
                  </a:endParaRPr>
                </a:p>
              </p:txBody>
            </p:sp>
          </p:grpSp>
          <p:sp>
            <p:nvSpPr>
              <p:cNvPr id="73" name="TextBox 4"/>
              <p:cNvSpPr txBox="1"/>
              <p:nvPr/>
            </p:nvSpPr>
            <p:spPr>
              <a:xfrm>
                <a:off x="1101388" y="2521747"/>
                <a:ext cx="718892" cy="246221"/>
              </a:xfrm>
              <a:prstGeom prst="rect">
                <a:avLst/>
              </a:prstGeom>
              <a:noFill/>
            </p:spPr>
            <p:txBody>
              <a:bodyPr wrap="square" rtlCol="0">
                <a:spAutoFit/>
              </a:bodyPr>
              <a:lstStyle/>
              <a:p>
                <a:r>
                  <a:rPr lang="en-US" altLang="zh-CN" sz="1000" dirty="0">
                    <a:latin typeface="Times New Roman" panose="02020603050405020304" pitchFamily="18" charset="0"/>
                    <a:ea typeface="宋体" pitchFamily="2" charset="-122"/>
                    <a:cs typeface="Times New Roman" panose="02020603050405020304" pitchFamily="18" charset="0"/>
                  </a:rPr>
                  <a:t>PZT0</a:t>
                </a:r>
                <a:endParaRPr lang="zh-CN" altLang="en-US" sz="1000" dirty="0">
                  <a:latin typeface="Times New Roman" panose="02020603050405020304" pitchFamily="18" charset="0"/>
                  <a:ea typeface="宋体" pitchFamily="2" charset="-122"/>
                  <a:cs typeface="Times New Roman" panose="02020603050405020304" pitchFamily="18" charset="0"/>
                </a:endParaRPr>
              </a:p>
            </p:txBody>
          </p:sp>
        </p:grpSp>
        <p:sp>
          <p:nvSpPr>
            <p:cNvPr id="71" name="椭圆 70"/>
            <p:cNvSpPr/>
            <p:nvPr/>
          </p:nvSpPr>
          <p:spPr>
            <a:xfrm>
              <a:off x="1608418" y="4656996"/>
              <a:ext cx="219351" cy="969366"/>
            </a:xfrm>
            <a:prstGeom prst="ellipse">
              <a:avLst/>
            </a:prstGeom>
            <a:noFill/>
            <a:ln w="9525" cmpd="sng">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14729229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pPr>
              <a:defRPr/>
            </a:pPr>
            <a:fld id="{9297586B-EA7E-4A47-8E76-41EE61A1DF1D}" type="slidenum">
              <a:rPr lang="en-US" altLang="zh-CN" smtClean="0"/>
              <a:pPr>
                <a:defRPr/>
              </a:pPr>
              <a:t>2</a:t>
            </a:fld>
            <a:endParaRPr lang="en-US" altLang="zh-CN" dirty="0"/>
          </a:p>
        </p:txBody>
      </p:sp>
      <p:sp>
        <p:nvSpPr>
          <p:cNvPr id="4098" name="Rectangle 2"/>
          <p:cNvSpPr>
            <a:spLocks noGrp="1" noChangeArrowheads="1"/>
          </p:cNvSpPr>
          <p:nvPr>
            <p:ph type="title" idx="4294967295"/>
          </p:nvPr>
        </p:nvSpPr>
        <p:spPr>
          <a:xfrm>
            <a:off x="414300" y="332656"/>
            <a:ext cx="2627784" cy="555625"/>
          </a:xfrm>
        </p:spPr>
        <p:txBody>
          <a:bodyPr/>
          <a:lstStyle/>
          <a:p>
            <a:pPr eaLnBrk="1" hangingPunct="1">
              <a:defRPr/>
            </a:pPr>
            <a:r>
              <a:rPr lang="zh-CN" altLang="en-US" sz="3600" dirty="0" smtClean="0">
                <a:latin typeface="Arial" panose="020B0604020202020204" pitchFamily="34" charset="0"/>
                <a:ea typeface="黑体" pitchFamily="49" charset="-122"/>
                <a:cs typeface="Arial" panose="020B0604020202020204" pitchFamily="34" charset="0"/>
              </a:rPr>
              <a:t>目录</a:t>
            </a:r>
          </a:p>
        </p:txBody>
      </p:sp>
      <p:grpSp>
        <p:nvGrpSpPr>
          <p:cNvPr id="94" name="Group 2"/>
          <p:cNvGrpSpPr>
            <a:grpSpLocks/>
          </p:cNvGrpSpPr>
          <p:nvPr/>
        </p:nvGrpSpPr>
        <p:grpSpPr bwMode="auto">
          <a:xfrm>
            <a:off x="698076" y="1746269"/>
            <a:ext cx="606086" cy="529062"/>
            <a:chOff x="1110" y="2656"/>
            <a:chExt cx="1549" cy="1351"/>
          </a:xfrm>
          <a:solidFill>
            <a:srgbClr val="0070C0"/>
          </a:solidFill>
        </p:grpSpPr>
        <p:sp>
          <p:nvSpPr>
            <p:cNvPr id="95" name="AutoShape 3"/>
            <p:cNvSpPr>
              <a:spLocks noChangeArrowheads="1"/>
            </p:cNvSpPr>
            <p:nvPr/>
          </p:nvSpPr>
          <p:spPr bwMode="gray">
            <a:xfrm>
              <a:off x="1123" y="2679"/>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96" name="AutoShape 4"/>
            <p:cNvSpPr>
              <a:spLocks noChangeArrowheads="1"/>
            </p:cNvSpPr>
            <p:nvPr/>
          </p:nvSpPr>
          <p:spPr bwMode="gray">
            <a:xfrm>
              <a:off x="1110" y="2656"/>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97" name="AutoShape 5"/>
            <p:cNvSpPr>
              <a:spLocks noChangeArrowheads="1"/>
            </p:cNvSpPr>
            <p:nvPr/>
          </p:nvSpPr>
          <p:spPr bwMode="gray">
            <a:xfrm>
              <a:off x="1200" y="2737"/>
              <a:ext cx="1349" cy="1167"/>
            </a:xfrm>
            <a:prstGeom prst="hexagon">
              <a:avLst>
                <a:gd name="adj" fmla="val 28896"/>
                <a:gd name="vf" fmla="val 115470"/>
              </a:avLst>
            </a:prstGeom>
            <a:solidFill>
              <a:srgbClr val="00B050"/>
            </a:solid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102" name="Text Box 11"/>
          <p:cNvSpPr txBox="1">
            <a:spLocks noChangeArrowheads="1"/>
          </p:cNvSpPr>
          <p:nvPr/>
        </p:nvSpPr>
        <p:spPr bwMode="auto">
          <a:xfrm>
            <a:off x="1441092" y="1797859"/>
            <a:ext cx="7115150" cy="523220"/>
          </a:xfrm>
          <a:prstGeom prst="rect">
            <a:avLst/>
          </a:prstGeom>
          <a:noFill/>
          <a:ln w="9525" algn="ctr">
            <a:noFill/>
            <a:miter lim="800000"/>
            <a:headEnd/>
            <a:tailEnd/>
          </a:ln>
        </p:spPr>
        <p:txBody>
          <a:bodyPr wrap="square">
            <a:spAutoFit/>
          </a:bodyPr>
          <a:lstStyle/>
          <a:p>
            <a:pPr lvl="0" fontAlgn="auto">
              <a:spcBef>
                <a:spcPts val="0"/>
              </a:spcBef>
              <a:spcAft>
                <a:spcPts val="0"/>
              </a:spcAft>
            </a:pPr>
            <a:r>
              <a:rPr lang="zh-CN" altLang="en-US" sz="2800" kern="0" dirty="0" smtClean="0">
                <a:latin typeface="黑体" panose="02010609060101010101" pitchFamily="49" charset="-122"/>
                <a:ea typeface="黑体" panose="02010609060101010101" pitchFamily="49" charset="-122"/>
                <a:cs typeface="Times New Roman" pitchFamily="18" charset="0"/>
              </a:rPr>
              <a:t> 绪论</a:t>
            </a:r>
            <a:endParaRPr lang="zh-CN" altLang="en-US" sz="2800" kern="0" dirty="0">
              <a:latin typeface="黑体" panose="02010609060101010101" pitchFamily="49" charset="-122"/>
              <a:ea typeface="黑体" panose="02010609060101010101" pitchFamily="49" charset="-122"/>
              <a:cs typeface="Times New Roman" pitchFamily="18" charset="0"/>
            </a:endParaRPr>
          </a:p>
        </p:txBody>
      </p:sp>
      <p:sp>
        <p:nvSpPr>
          <p:cNvPr id="103" name="Text Box 12"/>
          <p:cNvSpPr txBox="1">
            <a:spLocks noChangeArrowheads="1"/>
          </p:cNvSpPr>
          <p:nvPr/>
        </p:nvSpPr>
        <p:spPr bwMode="gray">
          <a:xfrm>
            <a:off x="845180" y="1796043"/>
            <a:ext cx="316963" cy="461665"/>
          </a:xfrm>
          <a:prstGeom prst="rect">
            <a:avLst/>
          </a:prstGeom>
          <a:no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rPr>
              <a:t>1</a:t>
            </a:r>
          </a:p>
        </p:txBody>
      </p:sp>
      <p:sp>
        <p:nvSpPr>
          <p:cNvPr id="129" name="Line 27"/>
          <p:cNvSpPr>
            <a:spLocks noChangeShapeType="1"/>
          </p:cNvSpPr>
          <p:nvPr/>
        </p:nvSpPr>
        <p:spPr bwMode="auto">
          <a:xfrm>
            <a:off x="1288521" y="2321079"/>
            <a:ext cx="7065339" cy="0"/>
          </a:xfrm>
          <a:prstGeom prst="line">
            <a:avLst/>
          </a:prstGeom>
          <a:ln>
            <a:prstDash val="dashDot"/>
            <a:headEnd/>
            <a:tailEnd type="oval" w="med" len="med"/>
          </a:ln>
        </p:spPr>
        <p:style>
          <a:lnRef idx="1">
            <a:schemeClr val="accent2"/>
          </a:lnRef>
          <a:fillRef idx="0">
            <a:schemeClr val="accent2"/>
          </a:fillRef>
          <a:effectRef idx="0">
            <a:schemeClr val="accent2"/>
          </a:effectRef>
          <a:fontRef idx="minor">
            <a:schemeClr val="tx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nvGrpSpPr>
          <p:cNvPr id="212" name="Group 2"/>
          <p:cNvGrpSpPr>
            <a:grpSpLocks/>
          </p:cNvGrpSpPr>
          <p:nvPr/>
        </p:nvGrpSpPr>
        <p:grpSpPr bwMode="auto">
          <a:xfrm>
            <a:off x="698076" y="2486767"/>
            <a:ext cx="606086" cy="529062"/>
            <a:chOff x="1110" y="2656"/>
            <a:chExt cx="1549" cy="1351"/>
          </a:xfrm>
          <a:solidFill>
            <a:srgbClr val="00B050"/>
          </a:solidFill>
        </p:grpSpPr>
        <p:sp>
          <p:nvSpPr>
            <p:cNvPr id="213" name="AutoShape 3"/>
            <p:cNvSpPr>
              <a:spLocks noChangeArrowheads="1"/>
            </p:cNvSpPr>
            <p:nvPr/>
          </p:nvSpPr>
          <p:spPr bwMode="gray">
            <a:xfrm>
              <a:off x="1123" y="2679"/>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14" name="AutoShape 4"/>
            <p:cNvSpPr>
              <a:spLocks noChangeArrowheads="1"/>
            </p:cNvSpPr>
            <p:nvPr/>
          </p:nvSpPr>
          <p:spPr bwMode="gray">
            <a:xfrm>
              <a:off x="1110" y="2656"/>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15" name="AutoShape 5"/>
            <p:cNvSpPr>
              <a:spLocks noChangeArrowheads="1"/>
            </p:cNvSpPr>
            <p:nvPr/>
          </p:nvSpPr>
          <p:spPr bwMode="gray">
            <a:xfrm>
              <a:off x="1200" y="2737"/>
              <a:ext cx="1349" cy="1167"/>
            </a:xfrm>
            <a:prstGeom prst="hexagon">
              <a:avLst>
                <a:gd name="adj" fmla="val 2889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216" name="Text Box 11"/>
          <p:cNvSpPr txBox="1">
            <a:spLocks noChangeArrowheads="1"/>
          </p:cNvSpPr>
          <p:nvPr/>
        </p:nvSpPr>
        <p:spPr bwMode="auto">
          <a:xfrm>
            <a:off x="1441092" y="2538357"/>
            <a:ext cx="7115150" cy="523220"/>
          </a:xfrm>
          <a:prstGeom prst="rect">
            <a:avLst/>
          </a:prstGeom>
          <a:noFill/>
          <a:ln w="9525" algn="ctr">
            <a:noFill/>
            <a:miter lim="800000"/>
            <a:headEnd/>
            <a:tailEnd/>
          </a:ln>
        </p:spPr>
        <p:txBody>
          <a:bodyPr wrap="square">
            <a:spAutoFit/>
          </a:bodyPr>
          <a:lstStyle/>
          <a:p>
            <a:pPr fontAlgn="auto">
              <a:spcBef>
                <a:spcPts val="0"/>
              </a:spcBef>
              <a:spcAft>
                <a:spcPts val="0"/>
              </a:spcAft>
            </a:pPr>
            <a:r>
              <a:rPr lang="en-US" altLang="zh-CN" sz="2800" kern="0" dirty="0" smtClean="0">
                <a:latin typeface="黑体" panose="02010609060101010101" pitchFamily="49" charset="-122"/>
                <a:ea typeface="黑体" panose="02010609060101010101" pitchFamily="49" charset="-122"/>
                <a:cs typeface="Times New Roman" pitchFamily="18" charset="0"/>
              </a:rPr>
              <a:t> </a:t>
            </a:r>
            <a:r>
              <a:rPr lang="zh-CN" altLang="zh-CN" sz="2800" kern="0" dirty="0" smtClean="0">
                <a:latin typeface="黑体" panose="02010609060101010101" pitchFamily="49" charset="-122"/>
                <a:ea typeface="黑体" panose="02010609060101010101" pitchFamily="49" charset="-122"/>
                <a:cs typeface="Times New Roman" pitchFamily="18" charset="0"/>
              </a:rPr>
              <a:t>二</a:t>
            </a:r>
            <a:r>
              <a:rPr lang="zh-CN" altLang="zh-CN" sz="2800" kern="0" dirty="0">
                <a:latin typeface="黑体" panose="02010609060101010101" pitchFamily="49" charset="-122"/>
                <a:ea typeface="黑体" panose="02010609060101010101" pitchFamily="49" charset="-122"/>
                <a:cs typeface="Times New Roman" pitchFamily="18" charset="0"/>
              </a:rPr>
              <a:t>维板状结构损伤评估的多级方法</a:t>
            </a:r>
            <a:endParaRPr lang="zh-CN" altLang="en-US" sz="2800" kern="0" dirty="0">
              <a:latin typeface="黑体" panose="02010609060101010101" pitchFamily="49" charset="-122"/>
              <a:ea typeface="黑体" panose="02010609060101010101" pitchFamily="49" charset="-122"/>
              <a:cs typeface="Times New Roman" pitchFamily="18" charset="0"/>
            </a:endParaRPr>
          </a:p>
        </p:txBody>
      </p:sp>
      <p:sp>
        <p:nvSpPr>
          <p:cNvPr id="217" name="Text Box 12"/>
          <p:cNvSpPr txBox="1">
            <a:spLocks noChangeArrowheads="1"/>
          </p:cNvSpPr>
          <p:nvPr/>
        </p:nvSpPr>
        <p:spPr bwMode="gray">
          <a:xfrm>
            <a:off x="845180" y="2536541"/>
            <a:ext cx="316963" cy="461665"/>
          </a:xfrm>
          <a:prstGeom prst="rect">
            <a:avLst/>
          </a:prstGeom>
          <a:no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rPr>
              <a:t>2</a:t>
            </a:r>
          </a:p>
        </p:txBody>
      </p:sp>
      <p:sp>
        <p:nvSpPr>
          <p:cNvPr id="218" name="Line 27"/>
          <p:cNvSpPr>
            <a:spLocks noChangeShapeType="1"/>
          </p:cNvSpPr>
          <p:nvPr/>
        </p:nvSpPr>
        <p:spPr bwMode="auto">
          <a:xfrm>
            <a:off x="1288521" y="3061577"/>
            <a:ext cx="7065339" cy="0"/>
          </a:xfrm>
          <a:prstGeom prst="line">
            <a:avLst/>
          </a:prstGeom>
          <a:ln>
            <a:prstDash val="dashDot"/>
            <a:headEnd/>
            <a:tailEnd type="oval" w="med" len="med"/>
          </a:ln>
        </p:spPr>
        <p:style>
          <a:lnRef idx="1">
            <a:schemeClr val="accent2"/>
          </a:lnRef>
          <a:fillRef idx="0">
            <a:schemeClr val="accent2"/>
          </a:fillRef>
          <a:effectRef idx="0">
            <a:schemeClr val="accent2"/>
          </a:effectRef>
          <a:fontRef idx="minor">
            <a:schemeClr val="tx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nvGrpSpPr>
          <p:cNvPr id="219" name="Group 2"/>
          <p:cNvGrpSpPr>
            <a:grpSpLocks/>
          </p:cNvGrpSpPr>
          <p:nvPr/>
        </p:nvGrpSpPr>
        <p:grpSpPr bwMode="auto">
          <a:xfrm>
            <a:off x="698076" y="3208101"/>
            <a:ext cx="606086" cy="529062"/>
            <a:chOff x="1110" y="2656"/>
            <a:chExt cx="1549" cy="1351"/>
          </a:xfrm>
          <a:solidFill>
            <a:srgbClr val="00B050"/>
          </a:solidFill>
        </p:grpSpPr>
        <p:sp>
          <p:nvSpPr>
            <p:cNvPr id="220" name="AutoShape 3"/>
            <p:cNvSpPr>
              <a:spLocks noChangeArrowheads="1"/>
            </p:cNvSpPr>
            <p:nvPr/>
          </p:nvSpPr>
          <p:spPr bwMode="gray">
            <a:xfrm>
              <a:off x="1123" y="2679"/>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21" name="AutoShape 4"/>
            <p:cNvSpPr>
              <a:spLocks noChangeArrowheads="1"/>
            </p:cNvSpPr>
            <p:nvPr/>
          </p:nvSpPr>
          <p:spPr bwMode="gray">
            <a:xfrm>
              <a:off x="1110" y="2656"/>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22" name="AutoShape 5"/>
            <p:cNvSpPr>
              <a:spLocks noChangeArrowheads="1"/>
            </p:cNvSpPr>
            <p:nvPr/>
          </p:nvSpPr>
          <p:spPr bwMode="gray">
            <a:xfrm>
              <a:off x="1200" y="2737"/>
              <a:ext cx="1349" cy="1167"/>
            </a:xfrm>
            <a:prstGeom prst="hexagon">
              <a:avLst>
                <a:gd name="adj" fmla="val 2889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223" name="Text Box 11"/>
          <p:cNvSpPr txBox="1">
            <a:spLocks noChangeArrowheads="1"/>
          </p:cNvSpPr>
          <p:nvPr/>
        </p:nvSpPr>
        <p:spPr bwMode="auto">
          <a:xfrm>
            <a:off x="1441092" y="3259691"/>
            <a:ext cx="7115150" cy="523220"/>
          </a:xfrm>
          <a:prstGeom prst="rect">
            <a:avLst/>
          </a:prstGeom>
          <a:noFill/>
          <a:ln w="9525" algn="ctr">
            <a:noFill/>
            <a:miter lim="800000"/>
            <a:headEnd/>
            <a:tailEnd/>
          </a:ln>
        </p:spPr>
        <p:txBody>
          <a:bodyPr wrap="square">
            <a:spAutoFit/>
          </a:bodyPr>
          <a:lstStyle/>
          <a:p>
            <a:pPr lvl="0" fontAlgn="auto">
              <a:spcBef>
                <a:spcPts val="0"/>
              </a:spcBef>
              <a:spcAft>
                <a:spcPts val="0"/>
              </a:spcAft>
            </a:pPr>
            <a:r>
              <a:rPr lang="en-US" altLang="zh-CN" sz="2800" dirty="0" smtClean="0"/>
              <a:t>  </a:t>
            </a:r>
            <a:r>
              <a:rPr lang="zh-CN" altLang="zh-CN" sz="2800" kern="0" dirty="0" smtClean="0">
                <a:latin typeface="黑体" panose="02010609060101010101" pitchFamily="49" charset="-122"/>
                <a:ea typeface="黑体" panose="02010609060101010101" pitchFamily="49" charset="-122"/>
                <a:cs typeface="Times New Roman" pitchFamily="18" charset="0"/>
              </a:rPr>
              <a:t>多级</a:t>
            </a:r>
            <a:r>
              <a:rPr lang="zh-CN" altLang="zh-CN" sz="2800" kern="0" dirty="0">
                <a:latin typeface="黑体" panose="02010609060101010101" pitchFamily="49" charset="-122"/>
                <a:ea typeface="黑体" panose="02010609060101010101" pitchFamily="49" charset="-122"/>
                <a:cs typeface="Times New Roman" pitchFamily="18" charset="0"/>
              </a:rPr>
              <a:t>损伤检测方法的检测精度分析</a:t>
            </a:r>
            <a:endParaRPr lang="zh-CN" altLang="en-US" sz="2800" kern="0" dirty="0">
              <a:latin typeface="黑体" panose="02010609060101010101" pitchFamily="49" charset="-122"/>
              <a:ea typeface="黑体" panose="02010609060101010101" pitchFamily="49" charset="-122"/>
              <a:cs typeface="Times New Roman" pitchFamily="18" charset="0"/>
            </a:endParaRPr>
          </a:p>
        </p:txBody>
      </p:sp>
      <p:sp>
        <p:nvSpPr>
          <p:cNvPr id="224" name="Text Box 12"/>
          <p:cNvSpPr txBox="1">
            <a:spLocks noChangeArrowheads="1"/>
          </p:cNvSpPr>
          <p:nvPr/>
        </p:nvSpPr>
        <p:spPr bwMode="gray">
          <a:xfrm>
            <a:off x="845180" y="3257875"/>
            <a:ext cx="316963" cy="461665"/>
          </a:xfrm>
          <a:prstGeom prst="rect">
            <a:avLst/>
          </a:prstGeom>
          <a:no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rPr>
              <a:t>3</a:t>
            </a:r>
          </a:p>
        </p:txBody>
      </p:sp>
      <p:sp>
        <p:nvSpPr>
          <p:cNvPr id="225" name="Line 27"/>
          <p:cNvSpPr>
            <a:spLocks noChangeShapeType="1"/>
          </p:cNvSpPr>
          <p:nvPr/>
        </p:nvSpPr>
        <p:spPr bwMode="auto">
          <a:xfrm>
            <a:off x="1288521" y="3782911"/>
            <a:ext cx="7065339" cy="0"/>
          </a:xfrm>
          <a:prstGeom prst="line">
            <a:avLst/>
          </a:prstGeom>
          <a:ln>
            <a:prstDash val="dashDot"/>
            <a:headEnd/>
            <a:tailEnd type="oval" w="med" len="med"/>
          </a:ln>
        </p:spPr>
        <p:style>
          <a:lnRef idx="1">
            <a:schemeClr val="accent2"/>
          </a:lnRef>
          <a:fillRef idx="0">
            <a:schemeClr val="accent2"/>
          </a:fillRef>
          <a:effectRef idx="0">
            <a:schemeClr val="accent2"/>
          </a:effectRef>
          <a:fontRef idx="minor">
            <a:schemeClr val="tx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nvGrpSpPr>
          <p:cNvPr id="226" name="Group 2"/>
          <p:cNvGrpSpPr>
            <a:grpSpLocks/>
          </p:cNvGrpSpPr>
          <p:nvPr/>
        </p:nvGrpSpPr>
        <p:grpSpPr bwMode="auto">
          <a:xfrm>
            <a:off x="704764" y="3926927"/>
            <a:ext cx="606086" cy="529062"/>
            <a:chOff x="1110" y="2656"/>
            <a:chExt cx="1549" cy="1351"/>
          </a:xfrm>
          <a:solidFill>
            <a:srgbClr val="00B050"/>
          </a:solidFill>
        </p:grpSpPr>
        <p:sp>
          <p:nvSpPr>
            <p:cNvPr id="227" name="AutoShape 3"/>
            <p:cNvSpPr>
              <a:spLocks noChangeArrowheads="1"/>
            </p:cNvSpPr>
            <p:nvPr/>
          </p:nvSpPr>
          <p:spPr bwMode="gray">
            <a:xfrm>
              <a:off x="1123" y="2679"/>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28" name="AutoShape 4"/>
            <p:cNvSpPr>
              <a:spLocks noChangeArrowheads="1"/>
            </p:cNvSpPr>
            <p:nvPr/>
          </p:nvSpPr>
          <p:spPr bwMode="gray">
            <a:xfrm>
              <a:off x="1110" y="2656"/>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29" name="AutoShape 5"/>
            <p:cNvSpPr>
              <a:spLocks noChangeArrowheads="1"/>
            </p:cNvSpPr>
            <p:nvPr/>
          </p:nvSpPr>
          <p:spPr bwMode="gray">
            <a:xfrm>
              <a:off x="1200" y="2737"/>
              <a:ext cx="1349" cy="1167"/>
            </a:xfrm>
            <a:prstGeom prst="hexagon">
              <a:avLst>
                <a:gd name="adj" fmla="val 2889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230" name="Text Box 11"/>
          <p:cNvSpPr txBox="1">
            <a:spLocks noChangeArrowheads="1"/>
          </p:cNvSpPr>
          <p:nvPr/>
        </p:nvSpPr>
        <p:spPr bwMode="auto">
          <a:xfrm>
            <a:off x="1447780" y="3977263"/>
            <a:ext cx="7444700" cy="523220"/>
          </a:xfrm>
          <a:prstGeom prst="rect">
            <a:avLst/>
          </a:prstGeom>
          <a:noFill/>
          <a:ln w="9525" algn="ctr">
            <a:noFill/>
            <a:miter lim="800000"/>
            <a:headEnd/>
            <a:tailEnd/>
          </a:ln>
        </p:spPr>
        <p:txBody>
          <a:bodyPr wrap="square">
            <a:spAutoFit/>
          </a:bodyPr>
          <a:lstStyle/>
          <a:p>
            <a:pPr lvl="0" fontAlgn="auto">
              <a:spcBef>
                <a:spcPts val="0"/>
              </a:spcBef>
              <a:spcAft>
                <a:spcPts val="0"/>
              </a:spcAft>
            </a:pPr>
            <a:r>
              <a:rPr lang="en-US" altLang="zh-CN" sz="2800" dirty="0" smtClean="0"/>
              <a:t>  </a:t>
            </a:r>
            <a:r>
              <a:rPr lang="zh-CN" altLang="zh-CN" sz="2800" kern="0" dirty="0">
                <a:latin typeface="黑体" panose="02010609060101010101" pitchFamily="49" charset="-122"/>
                <a:ea typeface="黑体" panose="02010609060101010101" pitchFamily="49" charset="-122"/>
                <a:cs typeface="Times New Roman" pitchFamily="18" charset="0"/>
              </a:rPr>
              <a:t>二维板状结构穿孔损伤检测实验</a:t>
            </a:r>
            <a:endParaRPr lang="zh-CN" altLang="en-US" sz="2800" kern="0" dirty="0">
              <a:latin typeface="黑体" panose="02010609060101010101" pitchFamily="49" charset="-122"/>
              <a:ea typeface="黑体" panose="02010609060101010101" pitchFamily="49" charset="-122"/>
              <a:cs typeface="Times New Roman" pitchFamily="18" charset="0"/>
            </a:endParaRPr>
          </a:p>
        </p:txBody>
      </p:sp>
      <p:sp>
        <p:nvSpPr>
          <p:cNvPr id="231" name="Text Box 12"/>
          <p:cNvSpPr txBox="1">
            <a:spLocks noChangeArrowheads="1"/>
          </p:cNvSpPr>
          <p:nvPr/>
        </p:nvSpPr>
        <p:spPr bwMode="gray">
          <a:xfrm>
            <a:off x="851868" y="3976701"/>
            <a:ext cx="316963" cy="461665"/>
          </a:xfrm>
          <a:prstGeom prst="rect">
            <a:avLst/>
          </a:prstGeom>
          <a:no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rPr>
              <a:t>4</a:t>
            </a:r>
          </a:p>
        </p:txBody>
      </p:sp>
      <p:sp>
        <p:nvSpPr>
          <p:cNvPr id="232" name="Line 27"/>
          <p:cNvSpPr>
            <a:spLocks noChangeShapeType="1"/>
          </p:cNvSpPr>
          <p:nvPr/>
        </p:nvSpPr>
        <p:spPr bwMode="auto">
          <a:xfrm>
            <a:off x="1295209" y="4501737"/>
            <a:ext cx="7065339" cy="0"/>
          </a:xfrm>
          <a:prstGeom prst="line">
            <a:avLst/>
          </a:prstGeom>
          <a:ln>
            <a:prstDash val="dashDot"/>
            <a:headEnd/>
            <a:tailEnd type="oval" w="med" len="med"/>
          </a:ln>
        </p:spPr>
        <p:style>
          <a:lnRef idx="1">
            <a:schemeClr val="accent2"/>
          </a:lnRef>
          <a:fillRef idx="0">
            <a:schemeClr val="accent2"/>
          </a:fillRef>
          <a:effectRef idx="0">
            <a:schemeClr val="accent2"/>
          </a:effectRef>
          <a:fontRef idx="minor">
            <a:schemeClr val="tx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nvGrpSpPr>
          <p:cNvPr id="233" name="Group 2"/>
          <p:cNvGrpSpPr>
            <a:grpSpLocks/>
          </p:cNvGrpSpPr>
          <p:nvPr/>
        </p:nvGrpSpPr>
        <p:grpSpPr bwMode="auto">
          <a:xfrm>
            <a:off x="704764" y="4647007"/>
            <a:ext cx="606086" cy="529062"/>
            <a:chOff x="1110" y="2656"/>
            <a:chExt cx="1549" cy="1351"/>
          </a:xfrm>
          <a:solidFill>
            <a:srgbClr val="00B050"/>
          </a:solidFill>
        </p:grpSpPr>
        <p:sp>
          <p:nvSpPr>
            <p:cNvPr id="234" name="AutoShape 3"/>
            <p:cNvSpPr>
              <a:spLocks noChangeArrowheads="1"/>
            </p:cNvSpPr>
            <p:nvPr/>
          </p:nvSpPr>
          <p:spPr bwMode="gray">
            <a:xfrm>
              <a:off x="1123" y="2679"/>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35" name="AutoShape 4"/>
            <p:cNvSpPr>
              <a:spLocks noChangeArrowheads="1"/>
            </p:cNvSpPr>
            <p:nvPr/>
          </p:nvSpPr>
          <p:spPr bwMode="gray">
            <a:xfrm>
              <a:off x="1110" y="2656"/>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36" name="AutoShape 5"/>
            <p:cNvSpPr>
              <a:spLocks noChangeArrowheads="1"/>
            </p:cNvSpPr>
            <p:nvPr/>
          </p:nvSpPr>
          <p:spPr bwMode="gray">
            <a:xfrm>
              <a:off x="1200" y="2737"/>
              <a:ext cx="1349" cy="1167"/>
            </a:xfrm>
            <a:prstGeom prst="hexagon">
              <a:avLst>
                <a:gd name="adj" fmla="val 2889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237" name="Text Box 11"/>
          <p:cNvSpPr txBox="1">
            <a:spLocks noChangeArrowheads="1"/>
          </p:cNvSpPr>
          <p:nvPr/>
        </p:nvSpPr>
        <p:spPr bwMode="auto">
          <a:xfrm>
            <a:off x="1447780" y="4698597"/>
            <a:ext cx="7115150" cy="523220"/>
          </a:xfrm>
          <a:prstGeom prst="rect">
            <a:avLst/>
          </a:prstGeom>
          <a:noFill/>
          <a:ln w="9525" algn="ctr">
            <a:noFill/>
            <a:miter lim="800000"/>
            <a:headEnd/>
            <a:tailEnd/>
          </a:ln>
        </p:spPr>
        <p:txBody>
          <a:bodyPr wrap="square">
            <a:spAutoFit/>
          </a:bodyPr>
          <a:lstStyle/>
          <a:p>
            <a:pPr lvl="0" fontAlgn="auto">
              <a:spcBef>
                <a:spcPts val="0"/>
              </a:spcBef>
              <a:spcAft>
                <a:spcPts val="0"/>
              </a:spcAft>
            </a:pPr>
            <a:r>
              <a:rPr lang="zh-CN" altLang="en-US" sz="2800" kern="0" dirty="0" smtClean="0">
                <a:latin typeface="黑体" panose="02010609060101010101" pitchFamily="49" charset="-122"/>
                <a:ea typeface="黑体" panose="02010609060101010101" pitchFamily="49" charset="-122"/>
                <a:cs typeface="Times New Roman" pitchFamily="18" charset="0"/>
              </a:rPr>
              <a:t> 总结与展望</a:t>
            </a:r>
            <a:endParaRPr lang="zh-CN" altLang="en-US" sz="2800" kern="0" dirty="0">
              <a:latin typeface="黑体" panose="02010609060101010101" pitchFamily="49" charset="-122"/>
              <a:ea typeface="黑体" panose="02010609060101010101" pitchFamily="49" charset="-122"/>
              <a:cs typeface="Times New Roman" pitchFamily="18" charset="0"/>
            </a:endParaRPr>
          </a:p>
        </p:txBody>
      </p:sp>
      <p:sp>
        <p:nvSpPr>
          <p:cNvPr id="238" name="Text Box 12"/>
          <p:cNvSpPr txBox="1">
            <a:spLocks noChangeArrowheads="1"/>
          </p:cNvSpPr>
          <p:nvPr/>
        </p:nvSpPr>
        <p:spPr bwMode="gray">
          <a:xfrm>
            <a:off x="851868" y="4696781"/>
            <a:ext cx="316963" cy="461665"/>
          </a:xfrm>
          <a:prstGeom prst="rect">
            <a:avLst/>
          </a:prstGeom>
          <a:no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rPr>
              <a:t>5</a:t>
            </a:r>
          </a:p>
        </p:txBody>
      </p:sp>
      <p:sp>
        <p:nvSpPr>
          <p:cNvPr id="239" name="Line 27"/>
          <p:cNvSpPr>
            <a:spLocks noChangeShapeType="1"/>
          </p:cNvSpPr>
          <p:nvPr/>
        </p:nvSpPr>
        <p:spPr bwMode="auto">
          <a:xfrm>
            <a:off x="1295209" y="5221817"/>
            <a:ext cx="7065339" cy="0"/>
          </a:xfrm>
          <a:prstGeom prst="line">
            <a:avLst/>
          </a:prstGeom>
          <a:ln>
            <a:prstDash val="dashDot"/>
            <a:headEnd/>
            <a:tailEnd type="oval" w="med" len="med"/>
          </a:ln>
        </p:spPr>
        <p:style>
          <a:lnRef idx="1">
            <a:schemeClr val="accent2"/>
          </a:lnRef>
          <a:fillRef idx="0">
            <a:schemeClr val="accent2"/>
          </a:fillRef>
          <a:effectRef idx="0">
            <a:schemeClr val="accent2"/>
          </a:effectRef>
          <a:fontRef idx="minor">
            <a:schemeClr val="tx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Tree>
    <p:extLst>
      <p:ext uri="{BB962C8B-B14F-4D97-AF65-F5344CB8AC3E}">
        <p14:creationId xmlns:p14="http://schemas.microsoft.com/office/powerpoint/2010/main" val="10456719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40343" y="3746693"/>
            <a:ext cx="2705699" cy="2476800"/>
          </a:xfrm>
          <a:prstGeom prst="rect">
            <a:avLst/>
          </a:prstGeom>
        </p:spPr>
      </p:pic>
      <p:pic>
        <p:nvPicPr>
          <p:cNvPr id="101" name="图片 100"/>
          <p:cNvPicPr/>
          <p:nvPr/>
        </p:nvPicPr>
        <p:blipFill>
          <a:blip r:embed="rId4">
            <a:extLst>
              <a:ext uri="{28A0092B-C50C-407E-A947-70E740481C1C}">
                <a14:useLocalDpi xmlns:a14="http://schemas.microsoft.com/office/drawing/2010/main" val="0"/>
              </a:ext>
            </a:extLst>
          </a:blip>
          <a:stretch>
            <a:fillRect/>
          </a:stretch>
        </p:blipFill>
        <p:spPr>
          <a:xfrm>
            <a:off x="3340342" y="1412776"/>
            <a:ext cx="5420995" cy="2476500"/>
          </a:xfrm>
          <a:prstGeom prst="rect">
            <a:avLst/>
          </a:prstGeom>
        </p:spPr>
      </p:pic>
      <p:sp>
        <p:nvSpPr>
          <p:cNvPr id="4" name="灯片编号占位符 3"/>
          <p:cNvSpPr>
            <a:spLocks noGrp="1"/>
          </p:cNvSpPr>
          <p:nvPr>
            <p:ph type="sldNum" sz="quarter" idx="12"/>
          </p:nvPr>
        </p:nvSpPr>
        <p:spPr/>
        <p:txBody>
          <a:bodyPr/>
          <a:lstStyle/>
          <a:p>
            <a:pPr>
              <a:defRPr/>
            </a:pPr>
            <a:fld id="{06C88229-2361-4A3F-BA53-4D47DBEF09B6}" type="slidenum">
              <a:rPr lang="en-US" altLang="zh-CN" smtClean="0"/>
              <a:pPr>
                <a:defRPr/>
              </a:pPr>
              <a:t>20</a:t>
            </a:fld>
            <a:endParaRPr lang="en-US" altLang="zh-CN"/>
          </a:p>
        </p:txBody>
      </p:sp>
      <p:sp>
        <p:nvSpPr>
          <p:cNvPr id="23" name="Rectangle 21"/>
          <p:cNvSpPr>
            <a:spLocks noChangeArrowheads="1"/>
          </p:cNvSpPr>
          <p:nvPr/>
        </p:nvSpPr>
        <p:spPr bwMode="auto">
          <a:xfrm>
            <a:off x="3635896" y="307430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6" name="Rectangle 23"/>
          <p:cNvSpPr>
            <a:spLocks noChangeArrowheads="1"/>
          </p:cNvSpPr>
          <p:nvPr/>
        </p:nvSpPr>
        <p:spPr bwMode="auto">
          <a:xfrm>
            <a:off x="5219700" y="429809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2" name="Rectangle 29"/>
          <p:cNvSpPr>
            <a:spLocks noChangeArrowheads="1"/>
          </p:cNvSpPr>
          <p:nvPr/>
        </p:nvSpPr>
        <p:spPr bwMode="auto">
          <a:xfrm>
            <a:off x="5319255" y="5960009"/>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2" name="Rectangle 2"/>
          <p:cNvSpPr>
            <a:spLocks noGrp="1" noChangeArrowheads="1"/>
          </p:cNvSpPr>
          <p:nvPr>
            <p:ph type="title"/>
          </p:nvPr>
        </p:nvSpPr>
        <p:spPr>
          <a:xfrm>
            <a:off x="357188" y="548680"/>
            <a:ext cx="6807100" cy="560611"/>
          </a:xfrm>
        </p:spPr>
        <p:txBody>
          <a:bodyPr/>
          <a:lstStyle/>
          <a:p>
            <a:pPr eaLnBrk="1" hangingPunct="1">
              <a:lnSpc>
                <a:spcPct val="130000"/>
              </a:lnSpc>
              <a:defRPr/>
            </a:pPr>
            <a:r>
              <a:rPr lang="en-US" altLang="zh-CN" sz="2400" dirty="0" smtClean="0">
                <a:latin typeface="Arial" panose="020B0604020202020204" pitchFamily="34" charset="0"/>
                <a:ea typeface="黑体" pitchFamily="2" charset="-122"/>
                <a:cs typeface="Arial" panose="020B0604020202020204" pitchFamily="34" charset="0"/>
              </a:rPr>
              <a:t>3.1</a:t>
            </a:r>
            <a:r>
              <a:rPr lang="zh-CN" altLang="zh-CN" sz="2400" dirty="0">
                <a:latin typeface="Arial" panose="020B0604020202020204" pitchFamily="34" charset="0"/>
                <a:ea typeface="黑体" pitchFamily="2" charset="-122"/>
                <a:cs typeface="Arial" panose="020B0604020202020204" pitchFamily="34" charset="0"/>
              </a:rPr>
              <a:t>不同检测区域下多级方法检测精度</a:t>
            </a:r>
            <a:r>
              <a:rPr lang="zh-CN" altLang="zh-CN" sz="2400" dirty="0" smtClean="0">
                <a:latin typeface="Arial" panose="020B0604020202020204" pitchFamily="34" charset="0"/>
                <a:ea typeface="黑体" pitchFamily="2" charset="-122"/>
                <a:cs typeface="Arial" panose="020B0604020202020204" pitchFamily="34" charset="0"/>
              </a:rPr>
              <a:t>分析</a:t>
            </a:r>
            <a:r>
              <a:rPr lang="en-US" altLang="zh-CN" sz="2400" dirty="0">
                <a:latin typeface="Times New Roman" panose="02020603050405020304" pitchFamily="18" charset="0"/>
                <a:ea typeface="黑体" pitchFamily="2" charset="-122"/>
                <a:cs typeface="Times New Roman" panose="02020603050405020304" pitchFamily="18" charset="0"/>
              </a:rPr>
              <a:t>(Ⅲ)</a:t>
            </a:r>
            <a:endParaRPr lang="en-US" altLang="zh-CN" sz="2400" dirty="0">
              <a:latin typeface="Arial" panose="020B0604020202020204" pitchFamily="34" charset="0"/>
              <a:ea typeface="黑体" pitchFamily="2" charset="-122"/>
              <a:cs typeface="Arial" panose="020B0604020202020204" pitchFamily="34" charset="0"/>
            </a:endParaRPr>
          </a:p>
        </p:txBody>
      </p:sp>
      <p:grpSp>
        <p:nvGrpSpPr>
          <p:cNvPr id="2" name="组合 1"/>
          <p:cNvGrpSpPr/>
          <p:nvPr/>
        </p:nvGrpSpPr>
        <p:grpSpPr>
          <a:xfrm>
            <a:off x="3458609" y="1365319"/>
            <a:ext cx="1679172" cy="632649"/>
            <a:chOff x="2051720" y="1333699"/>
            <a:chExt cx="1679172" cy="632649"/>
          </a:xfrm>
        </p:grpSpPr>
        <p:sp>
          <p:nvSpPr>
            <p:cNvPr id="12" name="矩形 11"/>
            <p:cNvSpPr/>
            <p:nvPr/>
          </p:nvSpPr>
          <p:spPr>
            <a:xfrm>
              <a:off x="2051720" y="1333699"/>
              <a:ext cx="1679172" cy="632649"/>
            </a:xfrm>
            <a:prstGeom prst="rect">
              <a:avLst/>
            </a:prstGeom>
            <a:noFill/>
            <a:ln>
              <a:noFill/>
            </a:ln>
          </p:spPr>
          <p:style>
            <a:lnRef idx="2">
              <a:schemeClr val="dk1">
                <a:shade val="50000"/>
              </a:schemeClr>
            </a:lnRef>
            <a:fillRef idx="1">
              <a:schemeClr val="dk1"/>
            </a:fillRef>
            <a:effectRef idx="0">
              <a:schemeClr val="dk1"/>
            </a:effectRef>
            <a:fontRef idx="minor">
              <a:schemeClr val="lt1"/>
            </a:fontRef>
          </p:style>
          <p:txBody>
            <a:bodyPr anchor="ctr"/>
            <a:lstStyle/>
            <a:p>
              <a:pPr>
                <a:defRPr/>
              </a:pPr>
              <a:endParaRPr lang="en-US" altLang="zh-CN" sz="1000" dirty="0" smtClean="0">
                <a:solidFill>
                  <a:schemeClr val="tx1"/>
                </a:solidFill>
                <a:latin typeface="宋体" panose="02010600030101010101" pitchFamily="2" charset="-122"/>
                <a:ea typeface="宋体" panose="02010600030101010101" pitchFamily="2" charset="-122"/>
              </a:endParaRPr>
            </a:p>
            <a:p>
              <a:pPr>
                <a:defRPr/>
              </a:pPr>
              <a:r>
                <a:rPr lang="en-US" altLang="zh-CN" sz="1000" dirty="0">
                  <a:solidFill>
                    <a:schemeClr val="tx1"/>
                  </a:solidFill>
                  <a:latin typeface="宋体" panose="02010600030101010101" pitchFamily="2" charset="-122"/>
                  <a:ea typeface="宋体" panose="02010600030101010101" pitchFamily="2" charset="-122"/>
                </a:rPr>
                <a:t> </a:t>
              </a:r>
              <a:r>
                <a:rPr lang="en-US" altLang="zh-CN" sz="1000" dirty="0" smtClean="0">
                  <a:solidFill>
                    <a:schemeClr val="tx1"/>
                  </a:solidFill>
                  <a:latin typeface="宋体" panose="02010600030101010101" pitchFamily="2" charset="-122"/>
                  <a:ea typeface="宋体" panose="02010600030101010101" pitchFamily="2" charset="-122"/>
                </a:rPr>
                <a:t>   </a:t>
              </a:r>
              <a:r>
                <a:rPr lang="zh-CN" altLang="en-US" sz="900" dirty="0" smtClean="0">
                  <a:solidFill>
                    <a:schemeClr val="tx1"/>
                  </a:solidFill>
                  <a:latin typeface="宋体" panose="02010600030101010101" pitchFamily="2" charset="-122"/>
                  <a:ea typeface="宋体" panose="02010600030101010101" pitchFamily="2" charset="-122"/>
                </a:rPr>
                <a:t>真实损伤</a:t>
              </a:r>
              <a:endParaRPr lang="en-US" altLang="zh-CN" sz="900" dirty="0" smtClean="0">
                <a:solidFill>
                  <a:schemeClr val="tx1"/>
                </a:solidFill>
                <a:latin typeface="宋体" panose="02010600030101010101" pitchFamily="2" charset="-122"/>
                <a:ea typeface="宋体" panose="02010600030101010101" pitchFamily="2" charset="-122"/>
              </a:endParaRPr>
            </a:p>
            <a:p>
              <a:pPr>
                <a:defRPr/>
              </a:pPr>
              <a:r>
                <a:rPr lang="zh-CN" altLang="en-US" sz="1000" dirty="0" smtClean="0">
                  <a:solidFill>
                    <a:schemeClr val="tx1"/>
                  </a:solidFill>
                  <a:latin typeface="宋体" panose="02010600030101010101" pitchFamily="2" charset="-122"/>
                  <a:ea typeface="宋体" panose="02010600030101010101" pitchFamily="2" charset="-122"/>
                </a:rPr>
                <a:t>    </a:t>
              </a:r>
              <a:r>
                <a:rPr lang="zh-CN" altLang="en-US" sz="900" dirty="0">
                  <a:solidFill>
                    <a:schemeClr val="tx1"/>
                  </a:solidFill>
                  <a:latin typeface="宋体" panose="02010600030101010101" pitchFamily="2" charset="-122"/>
                  <a:ea typeface="宋体" panose="02010600030101010101" pitchFamily="2" charset="-122"/>
                </a:rPr>
                <a:t>单</a:t>
              </a:r>
              <a:r>
                <a:rPr lang="zh-CN" altLang="en-US" sz="900" dirty="0" smtClean="0">
                  <a:solidFill>
                    <a:schemeClr val="tx1"/>
                  </a:solidFill>
                  <a:latin typeface="宋体" panose="02010600030101010101" pitchFamily="2" charset="-122"/>
                  <a:ea typeface="宋体" panose="02010600030101010101" pitchFamily="2" charset="-122"/>
                </a:rPr>
                <a:t>级</a:t>
              </a:r>
              <a:r>
                <a:rPr lang="zh-CN" altLang="en-US" sz="900" dirty="0">
                  <a:solidFill>
                    <a:schemeClr val="tx1"/>
                  </a:solidFill>
                  <a:latin typeface="宋体" panose="02010600030101010101" pitchFamily="2" charset="-122"/>
                  <a:ea typeface="宋体" panose="02010600030101010101" pitchFamily="2" charset="-122"/>
                </a:rPr>
                <a:t>检测</a:t>
              </a:r>
              <a:r>
                <a:rPr lang="zh-CN" altLang="en-US" sz="900" dirty="0" smtClean="0">
                  <a:solidFill>
                    <a:schemeClr val="tx1"/>
                  </a:solidFill>
                  <a:latin typeface="宋体" panose="02010600030101010101" pitchFamily="2" charset="-122"/>
                  <a:ea typeface="宋体" panose="02010600030101010101" pitchFamily="2" charset="-122"/>
                </a:rPr>
                <a:t>结果</a:t>
              </a:r>
              <a:endParaRPr lang="en-US" altLang="zh-CN" sz="900" dirty="0" smtClean="0">
                <a:solidFill>
                  <a:schemeClr val="tx1"/>
                </a:solidFill>
                <a:latin typeface="宋体" panose="02010600030101010101" pitchFamily="2" charset="-122"/>
                <a:ea typeface="宋体" panose="02010600030101010101" pitchFamily="2" charset="-122"/>
              </a:endParaRPr>
            </a:p>
            <a:p>
              <a:pPr>
                <a:defRPr/>
              </a:pPr>
              <a:r>
                <a:rPr lang="zh-CN" altLang="en-US" sz="1000" dirty="0" smtClean="0">
                  <a:solidFill>
                    <a:schemeClr val="tx1"/>
                  </a:solidFill>
                  <a:latin typeface="宋体" panose="02010600030101010101" pitchFamily="2" charset="-122"/>
                  <a:ea typeface="宋体" panose="02010600030101010101" pitchFamily="2" charset="-122"/>
                </a:rPr>
                <a:t>    多级</a:t>
              </a:r>
              <a:r>
                <a:rPr lang="zh-CN" altLang="en-US" sz="900" dirty="0" smtClean="0">
                  <a:solidFill>
                    <a:schemeClr val="tx1"/>
                  </a:solidFill>
                  <a:latin typeface="宋体" panose="02010600030101010101" pitchFamily="2" charset="-122"/>
                  <a:ea typeface="宋体" panose="02010600030101010101" pitchFamily="2" charset="-122"/>
                </a:rPr>
                <a:t>检测结果</a:t>
              </a:r>
              <a:endParaRPr lang="en-US" altLang="zh-CN" sz="900" dirty="0">
                <a:solidFill>
                  <a:schemeClr val="tx1"/>
                </a:solidFill>
                <a:latin typeface="宋体" panose="02010600030101010101" pitchFamily="2" charset="-122"/>
                <a:ea typeface="宋体" panose="02010600030101010101" pitchFamily="2" charset="-122"/>
              </a:endParaRPr>
            </a:p>
          </p:txBody>
        </p:sp>
        <p:cxnSp>
          <p:nvCxnSpPr>
            <p:cNvPr id="13" name="直接连接符 12"/>
            <p:cNvCxnSpPr/>
            <p:nvPr/>
          </p:nvCxnSpPr>
          <p:spPr>
            <a:xfrm>
              <a:off x="2132892" y="1877619"/>
              <a:ext cx="204461" cy="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2132566" y="1589587"/>
              <a:ext cx="204461"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2132565" y="1742459"/>
              <a:ext cx="204461" cy="0"/>
            </a:xfrm>
            <a:prstGeom prst="line">
              <a:avLst/>
            </a:prstGeom>
            <a:ln w="19050">
              <a:solidFill>
                <a:srgbClr val="92D050"/>
              </a:solidFill>
            </a:ln>
          </p:spPr>
          <p:style>
            <a:lnRef idx="1">
              <a:schemeClr val="accent1"/>
            </a:lnRef>
            <a:fillRef idx="0">
              <a:schemeClr val="accent1"/>
            </a:fillRef>
            <a:effectRef idx="0">
              <a:schemeClr val="accent1"/>
            </a:effectRef>
            <a:fontRef idx="minor">
              <a:schemeClr val="tx1"/>
            </a:fontRef>
          </p:style>
        </p:cxnSp>
      </p:grpSp>
      <p:grpSp>
        <p:nvGrpSpPr>
          <p:cNvPr id="17" name="组合 16"/>
          <p:cNvGrpSpPr/>
          <p:nvPr/>
        </p:nvGrpSpPr>
        <p:grpSpPr>
          <a:xfrm>
            <a:off x="6165022" y="1380939"/>
            <a:ext cx="1679172" cy="632649"/>
            <a:chOff x="2051720" y="1333699"/>
            <a:chExt cx="1679172" cy="632649"/>
          </a:xfrm>
        </p:grpSpPr>
        <p:sp>
          <p:nvSpPr>
            <p:cNvPr id="18" name="矩形 17"/>
            <p:cNvSpPr/>
            <p:nvPr/>
          </p:nvSpPr>
          <p:spPr>
            <a:xfrm>
              <a:off x="2051720" y="1333699"/>
              <a:ext cx="1679172" cy="632649"/>
            </a:xfrm>
            <a:prstGeom prst="rect">
              <a:avLst/>
            </a:prstGeom>
            <a:noFill/>
            <a:ln>
              <a:noFill/>
            </a:ln>
          </p:spPr>
          <p:style>
            <a:lnRef idx="2">
              <a:schemeClr val="dk1">
                <a:shade val="50000"/>
              </a:schemeClr>
            </a:lnRef>
            <a:fillRef idx="1">
              <a:schemeClr val="dk1"/>
            </a:fillRef>
            <a:effectRef idx="0">
              <a:schemeClr val="dk1"/>
            </a:effectRef>
            <a:fontRef idx="minor">
              <a:schemeClr val="lt1"/>
            </a:fontRef>
          </p:style>
          <p:txBody>
            <a:bodyPr anchor="ctr"/>
            <a:lstStyle/>
            <a:p>
              <a:pPr>
                <a:defRPr/>
              </a:pPr>
              <a:endParaRPr lang="en-US" altLang="zh-CN" sz="1000" dirty="0" smtClean="0">
                <a:solidFill>
                  <a:schemeClr val="tx1"/>
                </a:solidFill>
                <a:latin typeface="宋体" panose="02010600030101010101" pitchFamily="2" charset="-122"/>
                <a:ea typeface="宋体" panose="02010600030101010101" pitchFamily="2" charset="-122"/>
              </a:endParaRPr>
            </a:p>
            <a:p>
              <a:pPr>
                <a:defRPr/>
              </a:pPr>
              <a:r>
                <a:rPr lang="en-US" altLang="zh-CN" sz="1000" dirty="0">
                  <a:solidFill>
                    <a:schemeClr val="tx1"/>
                  </a:solidFill>
                  <a:latin typeface="宋体" panose="02010600030101010101" pitchFamily="2" charset="-122"/>
                  <a:ea typeface="宋体" panose="02010600030101010101" pitchFamily="2" charset="-122"/>
                </a:rPr>
                <a:t> </a:t>
              </a:r>
              <a:r>
                <a:rPr lang="en-US" altLang="zh-CN" sz="1000" dirty="0" smtClean="0">
                  <a:solidFill>
                    <a:schemeClr val="tx1"/>
                  </a:solidFill>
                  <a:latin typeface="宋体" panose="02010600030101010101" pitchFamily="2" charset="-122"/>
                  <a:ea typeface="宋体" panose="02010600030101010101" pitchFamily="2" charset="-122"/>
                </a:rPr>
                <a:t>   </a:t>
              </a:r>
              <a:r>
                <a:rPr lang="zh-CN" altLang="en-US" sz="900" dirty="0" smtClean="0">
                  <a:solidFill>
                    <a:schemeClr val="tx1"/>
                  </a:solidFill>
                  <a:latin typeface="宋体" panose="02010600030101010101" pitchFamily="2" charset="-122"/>
                  <a:ea typeface="宋体" panose="02010600030101010101" pitchFamily="2" charset="-122"/>
                </a:rPr>
                <a:t>真实损伤</a:t>
              </a:r>
              <a:endParaRPr lang="en-US" altLang="zh-CN" sz="900" dirty="0" smtClean="0">
                <a:solidFill>
                  <a:schemeClr val="tx1"/>
                </a:solidFill>
                <a:latin typeface="宋体" panose="02010600030101010101" pitchFamily="2" charset="-122"/>
                <a:ea typeface="宋体" panose="02010600030101010101" pitchFamily="2" charset="-122"/>
              </a:endParaRPr>
            </a:p>
            <a:p>
              <a:pPr>
                <a:defRPr/>
              </a:pPr>
              <a:r>
                <a:rPr lang="zh-CN" altLang="en-US" sz="1000" dirty="0" smtClean="0">
                  <a:solidFill>
                    <a:schemeClr val="tx1"/>
                  </a:solidFill>
                  <a:latin typeface="宋体" panose="02010600030101010101" pitchFamily="2" charset="-122"/>
                  <a:ea typeface="宋体" panose="02010600030101010101" pitchFamily="2" charset="-122"/>
                </a:rPr>
                <a:t>    </a:t>
              </a:r>
              <a:r>
                <a:rPr lang="zh-CN" altLang="en-US" sz="900" dirty="0">
                  <a:solidFill>
                    <a:schemeClr val="tx1"/>
                  </a:solidFill>
                  <a:latin typeface="宋体" panose="02010600030101010101" pitchFamily="2" charset="-122"/>
                  <a:ea typeface="宋体" panose="02010600030101010101" pitchFamily="2" charset="-122"/>
                </a:rPr>
                <a:t>单</a:t>
              </a:r>
              <a:r>
                <a:rPr lang="zh-CN" altLang="en-US" sz="900" dirty="0" smtClean="0">
                  <a:solidFill>
                    <a:schemeClr val="tx1"/>
                  </a:solidFill>
                  <a:latin typeface="宋体" panose="02010600030101010101" pitchFamily="2" charset="-122"/>
                  <a:ea typeface="宋体" panose="02010600030101010101" pitchFamily="2" charset="-122"/>
                </a:rPr>
                <a:t>级</a:t>
              </a:r>
              <a:r>
                <a:rPr lang="zh-CN" altLang="en-US" sz="900" dirty="0">
                  <a:solidFill>
                    <a:schemeClr val="tx1"/>
                  </a:solidFill>
                  <a:latin typeface="宋体" panose="02010600030101010101" pitchFamily="2" charset="-122"/>
                  <a:ea typeface="宋体" panose="02010600030101010101" pitchFamily="2" charset="-122"/>
                </a:rPr>
                <a:t>检测</a:t>
              </a:r>
              <a:r>
                <a:rPr lang="zh-CN" altLang="en-US" sz="900" dirty="0" smtClean="0">
                  <a:solidFill>
                    <a:schemeClr val="tx1"/>
                  </a:solidFill>
                  <a:latin typeface="宋体" panose="02010600030101010101" pitchFamily="2" charset="-122"/>
                  <a:ea typeface="宋体" panose="02010600030101010101" pitchFamily="2" charset="-122"/>
                </a:rPr>
                <a:t>结果</a:t>
              </a:r>
              <a:endParaRPr lang="en-US" altLang="zh-CN" sz="900" dirty="0" smtClean="0">
                <a:solidFill>
                  <a:schemeClr val="tx1"/>
                </a:solidFill>
                <a:latin typeface="宋体" panose="02010600030101010101" pitchFamily="2" charset="-122"/>
                <a:ea typeface="宋体" panose="02010600030101010101" pitchFamily="2" charset="-122"/>
              </a:endParaRPr>
            </a:p>
            <a:p>
              <a:pPr>
                <a:defRPr/>
              </a:pPr>
              <a:r>
                <a:rPr lang="zh-CN" altLang="en-US" sz="1000" dirty="0" smtClean="0">
                  <a:solidFill>
                    <a:schemeClr val="tx1"/>
                  </a:solidFill>
                  <a:latin typeface="宋体" panose="02010600030101010101" pitchFamily="2" charset="-122"/>
                  <a:ea typeface="宋体" panose="02010600030101010101" pitchFamily="2" charset="-122"/>
                </a:rPr>
                <a:t>    多级</a:t>
              </a:r>
              <a:r>
                <a:rPr lang="zh-CN" altLang="en-US" sz="900" dirty="0" smtClean="0">
                  <a:solidFill>
                    <a:schemeClr val="tx1"/>
                  </a:solidFill>
                  <a:latin typeface="宋体" panose="02010600030101010101" pitchFamily="2" charset="-122"/>
                  <a:ea typeface="宋体" panose="02010600030101010101" pitchFamily="2" charset="-122"/>
                </a:rPr>
                <a:t>检测结果</a:t>
              </a:r>
              <a:endParaRPr lang="en-US" altLang="zh-CN" sz="900" dirty="0">
                <a:solidFill>
                  <a:schemeClr val="tx1"/>
                </a:solidFill>
                <a:latin typeface="宋体" panose="02010600030101010101" pitchFamily="2" charset="-122"/>
                <a:ea typeface="宋体" panose="02010600030101010101" pitchFamily="2" charset="-122"/>
              </a:endParaRPr>
            </a:p>
          </p:txBody>
        </p:sp>
        <p:cxnSp>
          <p:nvCxnSpPr>
            <p:cNvPr id="20" name="直接连接符 19"/>
            <p:cNvCxnSpPr/>
            <p:nvPr/>
          </p:nvCxnSpPr>
          <p:spPr>
            <a:xfrm>
              <a:off x="2132892" y="1877619"/>
              <a:ext cx="204461" cy="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2132566" y="1589587"/>
              <a:ext cx="204461"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2132565" y="1742459"/>
              <a:ext cx="204461" cy="0"/>
            </a:xfrm>
            <a:prstGeom prst="line">
              <a:avLst/>
            </a:prstGeom>
            <a:ln w="19050">
              <a:solidFill>
                <a:srgbClr val="92D050"/>
              </a:solidFill>
            </a:ln>
          </p:spPr>
          <p:style>
            <a:lnRef idx="1">
              <a:schemeClr val="accent1"/>
            </a:lnRef>
            <a:fillRef idx="0">
              <a:schemeClr val="accent1"/>
            </a:fillRef>
            <a:effectRef idx="0">
              <a:schemeClr val="accent1"/>
            </a:effectRef>
            <a:fontRef idx="minor">
              <a:schemeClr val="tx1"/>
            </a:fontRef>
          </p:style>
        </p:cxnSp>
      </p:grpSp>
      <p:grpSp>
        <p:nvGrpSpPr>
          <p:cNvPr id="24" name="组合 23"/>
          <p:cNvGrpSpPr/>
          <p:nvPr/>
        </p:nvGrpSpPr>
        <p:grpSpPr>
          <a:xfrm>
            <a:off x="3458609" y="3650567"/>
            <a:ext cx="1679172" cy="632649"/>
            <a:chOff x="2051720" y="1333699"/>
            <a:chExt cx="1679172" cy="632649"/>
          </a:xfrm>
        </p:grpSpPr>
        <p:sp>
          <p:nvSpPr>
            <p:cNvPr id="25" name="矩形 24"/>
            <p:cNvSpPr/>
            <p:nvPr/>
          </p:nvSpPr>
          <p:spPr>
            <a:xfrm>
              <a:off x="2051720" y="1333699"/>
              <a:ext cx="1679172" cy="632649"/>
            </a:xfrm>
            <a:prstGeom prst="rect">
              <a:avLst/>
            </a:prstGeom>
            <a:noFill/>
            <a:ln>
              <a:noFill/>
            </a:ln>
          </p:spPr>
          <p:style>
            <a:lnRef idx="2">
              <a:schemeClr val="dk1">
                <a:shade val="50000"/>
              </a:schemeClr>
            </a:lnRef>
            <a:fillRef idx="1">
              <a:schemeClr val="dk1"/>
            </a:fillRef>
            <a:effectRef idx="0">
              <a:schemeClr val="dk1"/>
            </a:effectRef>
            <a:fontRef idx="minor">
              <a:schemeClr val="lt1"/>
            </a:fontRef>
          </p:style>
          <p:txBody>
            <a:bodyPr anchor="ctr"/>
            <a:lstStyle/>
            <a:p>
              <a:pPr>
                <a:defRPr/>
              </a:pPr>
              <a:endParaRPr lang="en-US" altLang="zh-CN" sz="1000" dirty="0" smtClean="0">
                <a:solidFill>
                  <a:schemeClr val="tx1"/>
                </a:solidFill>
                <a:latin typeface="宋体" panose="02010600030101010101" pitchFamily="2" charset="-122"/>
                <a:ea typeface="宋体" panose="02010600030101010101" pitchFamily="2" charset="-122"/>
              </a:endParaRPr>
            </a:p>
            <a:p>
              <a:pPr>
                <a:defRPr/>
              </a:pPr>
              <a:r>
                <a:rPr lang="en-US" altLang="zh-CN" sz="1000" dirty="0">
                  <a:solidFill>
                    <a:schemeClr val="tx1"/>
                  </a:solidFill>
                  <a:latin typeface="宋体" panose="02010600030101010101" pitchFamily="2" charset="-122"/>
                  <a:ea typeface="宋体" panose="02010600030101010101" pitchFamily="2" charset="-122"/>
                </a:rPr>
                <a:t> </a:t>
              </a:r>
              <a:r>
                <a:rPr lang="en-US" altLang="zh-CN" sz="1000" dirty="0" smtClean="0">
                  <a:solidFill>
                    <a:schemeClr val="tx1"/>
                  </a:solidFill>
                  <a:latin typeface="宋体" panose="02010600030101010101" pitchFamily="2" charset="-122"/>
                  <a:ea typeface="宋体" panose="02010600030101010101" pitchFamily="2" charset="-122"/>
                </a:rPr>
                <a:t>   </a:t>
              </a:r>
              <a:r>
                <a:rPr lang="zh-CN" altLang="en-US" sz="900" dirty="0" smtClean="0">
                  <a:solidFill>
                    <a:schemeClr val="tx1"/>
                  </a:solidFill>
                  <a:latin typeface="宋体" panose="02010600030101010101" pitchFamily="2" charset="-122"/>
                  <a:ea typeface="宋体" panose="02010600030101010101" pitchFamily="2" charset="-122"/>
                </a:rPr>
                <a:t>真实损伤</a:t>
              </a:r>
              <a:endParaRPr lang="en-US" altLang="zh-CN" sz="900" dirty="0" smtClean="0">
                <a:solidFill>
                  <a:schemeClr val="tx1"/>
                </a:solidFill>
                <a:latin typeface="宋体" panose="02010600030101010101" pitchFamily="2" charset="-122"/>
                <a:ea typeface="宋体" panose="02010600030101010101" pitchFamily="2" charset="-122"/>
              </a:endParaRPr>
            </a:p>
            <a:p>
              <a:pPr>
                <a:defRPr/>
              </a:pPr>
              <a:r>
                <a:rPr lang="zh-CN" altLang="en-US" sz="1000" dirty="0" smtClean="0">
                  <a:solidFill>
                    <a:schemeClr val="tx1"/>
                  </a:solidFill>
                  <a:latin typeface="宋体" panose="02010600030101010101" pitchFamily="2" charset="-122"/>
                  <a:ea typeface="宋体" panose="02010600030101010101" pitchFamily="2" charset="-122"/>
                </a:rPr>
                <a:t>    </a:t>
              </a:r>
              <a:r>
                <a:rPr lang="zh-CN" altLang="en-US" sz="900" dirty="0">
                  <a:solidFill>
                    <a:schemeClr val="tx1"/>
                  </a:solidFill>
                  <a:latin typeface="宋体" panose="02010600030101010101" pitchFamily="2" charset="-122"/>
                  <a:ea typeface="宋体" panose="02010600030101010101" pitchFamily="2" charset="-122"/>
                </a:rPr>
                <a:t>单</a:t>
              </a:r>
              <a:r>
                <a:rPr lang="zh-CN" altLang="en-US" sz="900" dirty="0" smtClean="0">
                  <a:solidFill>
                    <a:schemeClr val="tx1"/>
                  </a:solidFill>
                  <a:latin typeface="宋体" panose="02010600030101010101" pitchFamily="2" charset="-122"/>
                  <a:ea typeface="宋体" panose="02010600030101010101" pitchFamily="2" charset="-122"/>
                </a:rPr>
                <a:t>级</a:t>
              </a:r>
              <a:r>
                <a:rPr lang="zh-CN" altLang="en-US" sz="900" dirty="0">
                  <a:solidFill>
                    <a:schemeClr val="tx1"/>
                  </a:solidFill>
                  <a:latin typeface="宋体" panose="02010600030101010101" pitchFamily="2" charset="-122"/>
                  <a:ea typeface="宋体" panose="02010600030101010101" pitchFamily="2" charset="-122"/>
                </a:rPr>
                <a:t>检测</a:t>
              </a:r>
              <a:r>
                <a:rPr lang="zh-CN" altLang="en-US" sz="900" dirty="0" smtClean="0">
                  <a:solidFill>
                    <a:schemeClr val="tx1"/>
                  </a:solidFill>
                  <a:latin typeface="宋体" panose="02010600030101010101" pitchFamily="2" charset="-122"/>
                  <a:ea typeface="宋体" panose="02010600030101010101" pitchFamily="2" charset="-122"/>
                </a:rPr>
                <a:t>结果</a:t>
              </a:r>
              <a:endParaRPr lang="en-US" altLang="zh-CN" sz="900" dirty="0" smtClean="0">
                <a:solidFill>
                  <a:schemeClr val="tx1"/>
                </a:solidFill>
                <a:latin typeface="宋体" panose="02010600030101010101" pitchFamily="2" charset="-122"/>
                <a:ea typeface="宋体" panose="02010600030101010101" pitchFamily="2" charset="-122"/>
              </a:endParaRPr>
            </a:p>
            <a:p>
              <a:pPr>
                <a:defRPr/>
              </a:pPr>
              <a:r>
                <a:rPr lang="zh-CN" altLang="en-US" sz="1000" dirty="0" smtClean="0">
                  <a:solidFill>
                    <a:schemeClr val="tx1"/>
                  </a:solidFill>
                  <a:latin typeface="宋体" panose="02010600030101010101" pitchFamily="2" charset="-122"/>
                  <a:ea typeface="宋体" panose="02010600030101010101" pitchFamily="2" charset="-122"/>
                </a:rPr>
                <a:t>    多级</a:t>
              </a:r>
              <a:r>
                <a:rPr lang="zh-CN" altLang="en-US" sz="900" dirty="0" smtClean="0">
                  <a:solidFill>
                    <a:schemeClr val="tx1"/>
                  </a:solidFill>
                  <a:latin typeface="宋体" panose="02010600030101010101" pitchFamily="2" charset="-122"/>
                  <a:ea typeface="宋体" panose="02010600030101010101" pitchFamily="2" charset="-122"/>
                </a:rPr>
                <a:t>检测结果</a:t>
              </a:r>
              <a:endParaRPr lang="en-US" altLang="zh-CN" sz="900" dirty="0">
                <a:solidFill>
                  <a:schemeClr val="tx1"/>
                </a:solidFill>
                <a:latin typeface="宋体" panose="02010600030101010101" pitchFamily="2" charset="-122"/>
                <a:ea typeface="宋体" panose="02010600030101010101" pitchFamily="2" charset="-122"/>
              </a:endParaRPr>
            </a:p>
          </p:txBody>
        </p:sp>
        <p:cxnSp>
          <p:nvCxnSpPr>
            <p:cNvPr id="27" name="直接连接符 26"/>
            <p:cNvCxnSpPr/>
            <p:nvPr/>
          </p:nvCxnSpPr>
          <p:spPr>
            <a:xfrm>
              <a:off x="2132892" y="1877619"/>
              <a:ext cx="204461" cy="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a:off x="2132566" y="1589587"/>
              <a:ext cx="204461"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a:off x="2132565" y="1742459"/>
              <a:ext cx="204461" cy="0"/>
            </a:xfrm>
            <a:prstGeom prst="line">
              <a:avLst/>
            </a:prstGeom>
            <a:ln w="19050">
              <a:solidFill>
                <a:srgbClr val="92D050"/>
              </a:solidFill>
            </a:ln>
          </p:spPr>
          <p:style>
            <a:lnRef idx="1">
              <a:schemeClr val="accent1"/>
            </a:lnRef>
            <a:fillRef idx="0">
              <a:schemeClr val="accent1"/>
            </a:fillRef>
            <a:effectRef idx="0">
              <a:schemeClr val="accent1"/>
            </a:effectRef>
            <a:fontRef idx="minor">
              <a:schemeClr val="tx1"/>
            </a:fontRef>
          </p:style>
        </p:cxnSp>
      </p:grpSp>
      <p:grpSp>
        <p:nvGrpSpPr>
          <p:cNvPr id="38" name="组合 37"/>
          <p:cNvGrpSpPr/>
          <p:nvPr/>
        </p:nvGrpSpPr>
        <p:grpSpPr>
          <a:xfrm>
            <a:off x="515068" y="1124744"/>
            <a:ext cx="2510766" cy="2462489"/>
            <a:chOff x="638817" y="1109136"/>
            <a:chExt cx="2510766" cy="2462489"/>
          </a:xfrm>
        </p:grpSpPr>
        <p:grpSp>
          <p:nvGrpSpPr>
            <p:cNvPr id="39" name="组合 38"/>
            <p:cNvGrpSpPr/>
            <p:nvPr/>
          </p:nvGrpSpPr>
          <p:grpSpPr>
            <a:xfrm>
              <a:off x="638817" y="1109136"/>
              <a:ext cx="2510766" cy="2462489"/>
              <a:chOff x="5179194" y="3758218"/>
              <a:chExt cx="2510766" cy="2462489"/>
            </a:xfrm>
          </p:grpSpPr>
          <p:grpSp>
            <p:nvGrpSpPr>
              <p:cNvPr id="44" name="组合 43"/>
              <p:cNvGrpSpPr/>
              <p:nvPr/>
            </p:nvGrpSpPr>
            <p:grpSpPr>
              <a:xfrm>
                <a:off x="5179194" y="3758218"/>
                <a:ext cx="2510766" cy="2462489"/>
                <a:chOff x="6918541" y="1127570"/>
                <a:chExt cx="2510766" cy="2462489"/>
              </a:xfrm>
            </p:grpSpPr>
            <p:grpSp>
              <p:nvGrpSpPr>
                <p:cNvPr id="49" name="组合 48"/>
                <p:cNvGrpSpPr/>
                <p:nvPr/>
              </p:nvGrpSpPr>
              <p:grpSpPr>
                <a:xfrm>
                  <a:off x="6918541" y="1127570"/>
                  <a:ext cx="2510766" cy="2462489"/>
                  <a:chOff x="2461738" y="1305014"/>
                  <a:chExt cx="2510766" cy="2462489"/>
                </a:xfrm>
              </p:grpSpPr>
              <p:grpSp>
                <p:nvGrpSpPr>
                  <p:cNvPr id="54" name="组合 53"/>
                  <p:cNvGrpSpPr/>
                  <p:nvPr/>
                </p:nvGrpSpPr>
                <p:grpSpPr>
                  <a:xfrm>
                    <a:off x="2461738" y="1606916"/>
                    <a:ext cx="2160588" cy="2160587"/>
                    <a:chOff x="414150" y="1526871"/>
                    <a:chExt cx="2160588" cy="2160587"/>
                  </a:xfrm>
                </p:grpSpPr>
                <p:grpSp>
                  <p:nvGrpSpPr>
                    <p:cNvPr id="59" name="组合 64"/>
                    <p:cNvGrpSpPr>
                      <a:grpSpLocks/>
                    </p:cNvGrpSpPr>
                    <p:nvPr/>
                  </p:nvGrpSpPr>
                  <p:grpSpPr bwMode="auto">
                    <a:xfrm>
                      <a:off x="414150" y="1526871"/>
                      <a:ext cx="2160588" cy="2160587"/>
                      <a:chOff x="969234" y="1354474"/>
                      <a:chExt cx="2880000" cy="2880000"/>
                    </a:xfrm>
                  </p:grpSpPr>
                  <p:sp>
                    <p:nvSpPr>
                      <p:cNvPr id="61" name="矩形 60"/>
                      <p:cNvSpPr/>
                      <p:nvPr/>
                    </p:nvSpPr>
                    <p:spPr>
                      <a:xfrm>
                        <a:off x="969234" y="1354474"/>
                        <a:ext cx="2880000" cy="2880000"/>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dirty="0"/>
                      </a:p>
                    </p:txBody>
                  </p:sp>
                  <p:sp>
                    <p:nvSpPr>
                      <p:cNvPr id="63" name="矩形 62"/>
                      <p:cNvSpPr/>
                      <p:nvPr/>
                    </p:nvSpPr>
                    <p:spPr>
                      <a:xfrm>
                        <a:off x="1813804" y="2269029"/>
                        <a:ext cx="1103699" cy="1103700"/>
                      </a:xfrm>
                      <a:prstGeom prst="rect">
                        <a:avLst/>
                      </a:prstGeom>
                      <a:noFill/>
                      <a:ln w="127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64" name="椭圆 63"/>
                      <p:cNvSpPr/>
                      <p:nvPr/>
                    </p:nvSpPr>
                    <p:spPr>
                      <a:xfrm>
                        <a:off x="1752438" y="2214012"/>
                        <a:ext cx="120616" cy="120618"/>
                      </a:xfrm>
                      <a:prstGeom prst="ellipse">
                        <a:avLst/>
                      </a:prstGeom>
                      <a:solidFill>
                        <a:schemeClr val="tx1">
                          <a:lumMod val="65000"/>
                          <a:lumOff val="35000"/>
                        </a:schemeClr>
                      </a:solidFill>
                      <a:ln>
                        <a:noFill/>
                      </a:ln>
                    </p:spPr>
                    <p:style>
                      <a:lnRef idx="2">
                        <a:schemeClr val="dk1">
                          <a:shade val="50000"/>
                        </a:schemeClr>
                      </a:lnRef>
                      <a:fillRef idx="1">
                        <a:schemeClr val="dk1"/>
                      </a:fillRef>
                      <a:effectRef idx="0">
                        <a:schemeClr val="dk1"/>
                      </a:effectRef>
                      <a:fontRef idx="minor">
                        <a:schemeClr val="lt1"/>
                      </a:fontRef>
                    </p:style>
                    <p:txBody>
                      <a:bodyPr anchor="ctr"/>
                      <a:lstStyle/>
                      <a:p>
                        <a:pPr algn="ctr" eaLnBrk="1" hangingPunct="1">
                          <a:defRPr/>
                        </a:pPr>
                        <a:endParaRPr lang="zh-CN" altLang="en-US"/>
                      </a:p>
                    </p:txBody>
                  </p:sp>
                  <p:sp>
                    <p:nvSpPr>
                      <p:cNvPr id="65" name="椭圆 64"/>
                      <p:cNvSpPr/>
                      <p:nvPr/>
                    </p:nvSpPr>
                    <p:spPr>
                      <a:xfrm>
                        <a:off x="1752438" y="3301594"/>
                        <a:ext cx="120616" cy="118501"/>
                      </a:xfrm>
                      <a:prstGeom prst="ellipse">
                        <a:avLst/>
                      </a:prstGeom>
                      <a:solidFill>
                        <a:schemeClr val="tx1">
                          <a:lumMod val="65000"/>
                          <a:lumOff val="35000"/>
                        </a:schemeClr>
                      </a:solidFill>
                      <a:ln>
                        <a:noFill/>
                      </a:ln>
                    </p:spPr>
                    <p:style>
                      <a:lnRef idx="2">
                        <a:schemeClr val="dk1">
                          <a:shade val="50000"/>
                        </a:schemeClr>
                      </a:lnRef>
                      <a:fillRef idx="1">
                        <a:schemeClr val="dk1"/>
                      </a:fillRef>
                      <a:effectRef idx="0">
                        <a:schemeClr val="dk1"/>
                      </a:effectRef>
                      <a:fontRef idx="minor">
                        <a:schemeClr val="lt1"/>
                      </a:fontRef>
                    </p:style>
                    <p:txBody>
                      <a:bodyPr anchor="ctr"/>
                      <a:lstStyle/>
                      <a:p>
                        <a:pPr algn="ctr" eaLnBrk="1" hangingPunct="1">
                          <a:defRPr/>
                        </a:pPr>
                        <a:endParaRPr lang="zh-CN" altLang="en-US"/>
                      </a:p>
                    </p:txBody>
                  </p:sp>
                  <p:sp>
                    <p:nvSpPr>
                      <p:cNvPr id="66" name="椭圆 65"/>
                      <p:cNvSpPr/>
                      <p:nvPr/>
                    </p:nvSpPr>
                    <p:spPr>
                      <a:xfrm>
                        <a:off x="2866812" y="2211966"/>
                        <a:ext cx="120618" cy="120618"/>
                      </a:xfrm>
                      <a:prstGeom prst="ellipse">
                        <a:avLst/>
                      </a:prstGeom>
                      <a:solidFill>
                        <a:schemeClr val="tx1">
                          <a:lumMod val="65000"/>
                          <a:lumOff val="35000"/>
                        </a:schemeClr>
                      </a:solidFill>
                      <a:ln>
                        <a:noFill/>
                      </a:ln>
                    </p:spPr>
                    <p:style>
                      <a:lnRef idx="2">
                        <a:schemeClr val="dk1">
                          <a:shade val="50000"/>
                        </a:schemeClr>
                      </a:lnRef>
                      <a:fillRef idx="1">
                        <a:schemeClr val="dk1"/>
                      </a:fillRef>
                      <a:effectRef idx="0">
                        <a:schemeClr val="dk1"/>
                      </a:effectRef>
                      <a:fontRef idx="minor">
                        <a:schemeClr val="lt1"/>
                      </a:fontRef>
                    </p:style>
                    <p:txBody>
                      <a:bodyPr anchor="ctr"/>
                      <a:lstStyle/>
                      <a:p>
                        <a:pPr algn="ctr" eaLnBrk="1" hangingPunct="1">
                          <a:defRPr/>
                        </a:pPr>
                        <a:endParaRPr lang="zh-CN" altLang="en-US"/>
                      </a:p>
                    </p:txBody>
                  </p:sp>
                  <p:sp>
                    <p:nvSpPr>
                      <p:cNvPr id="67" name="椭圆 66"/>
                      <p:cNvSpPr/>
                      <p:nvPr/>
                    </p:nvSpPr>
                    <p:spPr>
                      <a:xfrm>
                        <a:off x="2871544" y="3301594"/>
                        <a:ext cx="120618" cy="118501"/>
                      </a:xfrm>
                      <a:prstGeom prst="ellipse">
                        <a:avLst/>
                      </a:prstGeom>
                      <a:solidFill>
                        <a:schemeClr val="tx1">
                          <a:lumMod val="65000"/>
                          <a:lumOff val="35000"/>
                        </a:schemeClr>
                      </a:solidFill>
                      <a:ln>
                        <a:noFill/>
                      </a:ln>
                    </p:spPr>
                    <p:style>
                      <a:lnRef idx="2">
                        <a:schemeClr val="dk1">
                          <a:shade val="50000"/>
                        </a:schemeClr>
                      </a:lnRef>
                      <a:fillRef idx="1">
                        <a:schemeClr val="dk1"/>
                      </a:fillRef>
                      <a:effectRef idx="0">
                        <a:schemeClr val="dk1"/>
                      </a:effectRef>
                      <a:fontRef idx="minor">
                        <a:schemeClr val="lt1"/>
                      </a:fontRef>
                    </p:style>
                    <p:txBody>
                      <a:bodyPr anchor="ctr"/>
                      <a:lstStyle/>
                      <a:p>
                        <a:pPr algn="ctr" eaLnBrk="1" hangingPunct="1">
                          <a:defRPr/>
                        </a:pPr>
                        <a:endParaRPr lang="zh-CN" altLang="en-US"/>
                      </a:p>
                    </p:txBody>
                  </p:sp>
                  <p:sp>
                    <p:nvSpPr>
                      <p:cNvPr id="68" name="椭圆 67"/>
                      <p:cNvSpPr/>
                      <p:nvPr/>
                    </p:nvSpPr>
                    <p:spPr>
                      <a:xfrm>
                        <a:off x="2361872" y="2734571"/>
                        <a:ext cx="118501" cy="120618"/>
                      </a:xfrm>
                      <a:prstGeom prst="ellipse">
                        <a:avLst/>
                      </a:prstGeom>
                      <a:solidFill>
                        <a:schemeClr val="tx1">
                          <a:lumMod val="65000"/>
                          <a:lumOff val="35000"/>
                        </a:schemeClr>
                      </a:solidFill>
                      <a:ln>
                        <a:noFill/>
                      </a:ln>
                    </p:spPr>
                    <p:style>
                      <a:lnRef idx="2">
                        <a:schemeClr val="dk1">
                          <a:shade val="50000"/>
                        </a:schemeClr>
                      </a:lnRef>
                      <a:fillRef idx="1">
                        <a:schemeClr val="dk1"/>
                      </a:fillRef>
                      <a:effectRef idx="0">
                        <a:schemeClr val="dk1"/>
                      </a:effectRef>
                      <a:fontRef idx="minor">
                        <a:schemeClr val="lt1"/>
                      </a:fontRef>
                    </p:style>
                    <p:txBody>
                      <a:bodyPr anchor="ctr"/>
                      <a:lstStyle/>
                      <a:p>
                        <a:pPr algn="ctr" eaLnBrk="1" hangingPunct="1">
                          <a:defRPr/>
                        </a:pPr>
                        <a:endParaRPr lang="zh-CN" altLang="en-US"/>
                      </a:p>
                    </p:txBody>
                  </p:sp>
                </p:grpSp>
                <p:sp>
                  <p:nvSpPr>
                    <p:cNvPr id="60" name="椭圆 59"/>
                    <p:cNvSpPr/>
                    <p:nvPr/>
                  </p:nvSpPr>
                  <p:spPr>
                    <a:xfrm>
                      <a:off x="1703415" y="2652713"/>
                      <a:ext cx="72000" cy="72000"/>
                    </a:xfrm>
                    <a:prstGeom prst="ellipse">
                      <a:avLst/>
                    </a:prstGeom>
                    <a:solidFill>
                      <a:schemeClr val="bg1"/>
                    </a:solidFill>
                    <a:ln w="12700" cmpd="sng">
                      <a:solidFill>
                        <a:schemeClr val="tx1"/>
                      </a:solidFill>
                    </a:ln>
                  </p:spPr>
                  <p:style>
                    <a:lnRef idx="2">
                      <a:schemeClr val="dk1">
                        <a:shade val="50000"/>
                      </a:schemeClr>
                    </a:lnRef>
                    <a:fillRef idx="1">
                      <a:schemeClr val="dk1"/>
                    </a:fillRef>
                    <a:effectRef idx="0">
                      <a:schemeClr val="dk1"/>
                    </a:effectRef>
                    <a:fontRef idx="minor">
                      <a:schemeClr val="lt1"/>
                    </a:fontRef>
                  </p:style>
                  <p:txBody>
                    <a:bodyPr anchor="ctr"/>
                    <a:lstStyle/>
                    <a:p>
                      <a:pPr algn="ctr" eaLnBrk="1" hangingPunct="1">
                        <a:defRPr/>
                      </a:pPr>
                      <a:endParaRPr lang="zh-CN" altLang="en-US"/>
                    </a:p>
                  </p:txBody>
                </p:sp>
              </p:grpSp>
              <p:cxnSp>
                <p:nvCxnSpPr>
                  <p:cNvPr id="55" name="直接箭头连接符 54"/>
                  <p:cNvCxnSpPr/>
                  <p:nvPr/>
                </p:nvCxnSpPr>
                <p:spPr>
                  <a:xfrm>
                    <a:off x="3549263" y="2695348"/>
                    <a:ext cx="1228565"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56" name="直接箭头连接符 55"/>
                  <p:cNvCxnSpPr/>
                  <p:nvPr/>
                </p:nvCxnSpPr>
                <p:spPr>
                  <a:xfrm flipH="1" flipV="1">
                    <a:off x="3549263" y="1461433"/>
                    <a:ext cx="6350" cy="1237154"/>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57" name="矩形 56"/>
                  <p:cNvSpPr/>
                  <p:nvPr/>
                </p:nvSpPr>
                <p:spPr>
                  <a:xfrm>
                    <a:off x="4729640" y="2537699"/>
                    <a:ext cx="242864" cy="246221"/>
                  </a:xfrm>
                  <a:prstGeom prst="rect">
                    <a:avLst/>
                  </a:prstGeom>
                </p:spPr>
                <p:txBody>
                  <a:bodyPr wrap="square">
                    <a:spAutoFit/>
                  </a:bodyPr>
                  <a:lstStyle/>
                  <a:p>
                    <a:r>
                      <a:rPr lang="en-US" altLang="zh-CN" sz="1000" dirty="0" smtClean="0">
                        <a:latin typeface="Times New Roman" panose="02020603050405020304" pitchFamily="18" charset="0"/>
                        <a:cs typeface="Times New Roman" panose="02020603050405020304" pitchFamily="18" charset="0"/>
                      </a:rPr>
                      <a:t>x</a:t>
                    </a:r>
                    <a:endParaRPr lang="zh-CN" altLang="en-US" sz="1000" dirty="0">
                      <a:latin typeface="Times New Roman" panose="02020603050405020304" pitchFamily="18" charset="0"/>
                      <a:cs typeface="Times New Roman" panose="02020603050405020304" pitchFamily="18" charset="0"/>
                    </a:endParaRPr>
                  </a:p>
                </p:txBody>
              </p:sp>
              <p:sp>
                <p:nvSpPr>
                  <p:cNvPr id="58" name="矩形 57"/>
                  <p:cNvSpPr/>
                  <p:nvPr/>
                </p:nvSpPr>
                <p:spPr>
                  <a:xfrm>
                    <a:off x="3518871" y="1305014"/>
                    <a:ext cx="242864" cy="246221"/>
                  </a:xfrm>
                  <a:prstGeom prst="rect">
                    <a:avLst/>
                  </a:prstGeom>
                </p:spPr>
                <p:txBody>
                  <a:bodyPr wrap="square">
                    <a:spAutoFit/>
                  </a:bodyPr>
                  <a:lstStyle/>
                  <a:p>
                    <a:r>
                      <a:rPr lang="en-US" altLang="zh-CN" sz="1000" dirty="0" smtClean="0">
                        <a:latin typeface="Times New Roman" panose="02020603050405020304" pitchFamily="18" charset="0"/>
                        <a:cs typeface="Times New Roman" panose="02020603050405020304" pitchFamily="18" charset="0"/>
                      </a:rPr>
                      <a:t>y</a:t>
                    </a:r>
                    <a:endParaRPr lang="zh-CN" altLang="en-US" sz="1000" dirty="0">
                      <a:latin typeface="Times New Roman" panose="02020603050405020304" pitchFamily="18" charset="0"/>
                      <a:cs typeface="Times New Roman" panose="02020603050405020304" pitchFamily="18" charset="0"/>
                    </a:endParaRPr>
                  </a:p>
                </p:txBody>
              </p:sp>
            </p:grpSp>
            <p:sp>
              <p:nvSpPr>
                <p:cNvPr id="50" name="椭圆 49"/>
                <p:cNvSpPr/>
                <p:nvPr/>
              </p:nvSpPr>
              <p:spPr>
                <a:xfrm rot="19054551">
                  <a:off x="8119870" y="2310254"/>
                  <a:ext cx="160971" cy="823482"/>
                </a:xfrm>
                <a:prstGeom prst="ellipse">
                  <a:avLst/>
                </a:prstGeom>
                <a:noFill/>
                <a:ln w="9525" cmpd="sng">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rot="13414819">
                  <a:off x="7996238" y="1893855"/>
                  <a:ext cx="417906" cy="823482"/>
                </a:xfrm>
                <a:prstGeom prst="ellipse">
                  <a:avLst/>
                </a:prstGeom>
                <a:noFill/>
                <a:ln w="9525" cmpd="sng">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rot="13494602">
                  <a:off x="7433846" y="2229196"/>
                  <a:ext cx="702595" cy="969366"/>
                </a:xfrm>
                <a:prstGeom prst="ellipse">
                  <a:avLst/>
                </a:prstGeom>
                <a:noFill/>
                <a:ln w="9525" cmpd="sng">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p:cNvSpPr/>
                <p:nvPr/>
              </p:nvSpPr>
              <p:spPr>
                <a:xfrm rot="18689309">
                  <a:off x="7464332" y="1749516"/>
                  <a:ext cx="605444" cy="1096776"/>
                </a:xfrm>
                <a:prstGeom prst="ellipse">
                  <a:avLst/>
                </a:prstGeom>
                <a:noFill/>
                <a:ln w="9525" cmpd="sng">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45" name="直接连接符 44"/>
              <p:cNvCxnSpPr>
                <a:stCxn id="64" idx="5"/>
                <a:endCxn id="68" idx="1"/>
              </p:cNvCxnSpPr>
              <p:nvPr/>
            </p:nvCxnSpPr>
            <p:spPr>
              <a:xfrm>
                <a:off x="5843992" y="4782185"/>
                <a:ext cx="392984" cy="326541"/>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6" name="直接连接符 45"/>
              <p:cNvCxnSpPr>
                <a:stCxn id="66" idx="3"/>
                <a:endCxn id="68" idx="7"/>
              </p:cNvCxnSpPr>
              <p:nvPr/>
            </p:nvCxnSpPr>
            <p:spPr>
              <a:xfrm flipH="1">
                <a:off x="6299838" y="4780650"/>
                <a:ext cx="316179" cy="328076"/>
              </a:xfrm>
              <a:prstGeom prst="line">
                <a:avLst/>
              </a:prstGeom>
              <a:ln w="12700" cmpd="sng">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7" name="直接连接符 46"/>
              <p:cNvCxnSpPr>
                <a:stCxn id="68" idx="5"/>
                <a:endCxn id="67" idx="1"/>
              </p:cNvCxnSpPr>
              <p:nvPr/>
            </p:nvCxnSpPr>
            <p:spPr>
              <a:xfrm>
                <a:off x="6299838" y="5172710"/>
                <a:ext cx="319729" cy="361166"/>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8" name="直接连接符 47"/>
              <p:cNvCxnSpPr>
                <a:stCxn id="68" idx="3"/>
                <a:endCxn id="65" idx="7"/>
              </p:cNvCxnSpPr>
              <p:nvPr/>
            </p:nvCxnSpPr>
            <p:spPr>
              <a:xfrm flipH="1">
                <a:off x="5843992" y="5172710"/>
                <a:ext cx="392984" cy="361166"/>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sp>
          <p:nvSpPr>
            <p:cNvPr id="40" name="TextBox 4"/>
            <p:cNvSpPr txBox="1"/>
            <p:nvPr/>
          </p:nvSpPr>
          <p:spPr>
            <a:xfrm>
              <a:off x="1047433" y="1877312"/>
              <a:ext cx="718892" cy="246221"/>
            </a:xfrm>
            <a:prstGeom prst="rect">
              <a:avLst/>
            </a:prstGeom>
            <a:noFill/>
          </p:spPr>
          <p:txBody>
            <a:bodyPr wrap="square" rtlCol="0">
              <a:spAutoFit/>
            </a:bodyPr>
            <a:lstStyle/>
            <a:p>
              <a:r>
                <a:rPr lang="en-US" altLang="zh-CN" sz="1000" dirty="0" smtClean="0">
                  <a:latin typeface="Times New Roman" panose="02020603050405020304" pitchFamily="18" charset="0"/>
                  <a:ea typeface="宋体" pitchFamily="2" charset="-122"/>
                  <a:cs typeface="Times New Roman" panose="02020603050405020304" pitchFamily="18" charset="0"/>
                </a:rPr>
                <a:t>PZT2</a:t>
              </a:r>
              <a:endParaRPr lang="zh-CN" altLang="en-US" sz="1000" dirty="0">
                <a:latin typeface="Times New Roman" panose="02020603050405020304" pitchFamily="18" charset="0"/>
                <a:ea typeface="宋体" pitchFamily="2" charset="-122"/>
                <a:cs typeface="Times New Roman" panose="02020603050405020304" pitchFamily="18" charset="0"/>
              </a:endParaRPr>
            </a:p>
          </p:txBody>
        </p:sp>
        <p:sp>
          <p:nvSpPr>
            <p:cNvPr id="41" name="TextBox 4"/>
            <p:cNvSpPr txBox="1"/>
            <p:nvPr/>
          </p:nvSpPr>
          <p:spPr>
            <a:xfrm>
              <a:off x="1858231" y="1872149"/>
              <a:ext cx="513791" cy="246221"/>
            </a:xfrm>
            <a:prstGeom prst="rect">
              <a:avLst/>
            </a:prstGeom>
            <a:noFill/>
          </p:spPr>
          <p:txBody>
            <a:bodyPr wrap="square" rtlCol="0">
              <a:spAutoFit/>
            </a:bodyPr>
            <a:lstStyle/>
            <a:p>
              <a:r>
                <a:rPr lang="en-US" altLang="zh-CN" sz="1000" dirty="0">
                  <a:latin typeface="Times New Roman" panose="02020603050405020304" pitchFamily="18" charset="0"/>
                  <a:ea typeface="宋体" pitchFamily="2" charset="-122"/>
                  <a:cs typeface="Times New Roman" panose="02020603050405020304" pitchFamily="18" charset="0"/>
                </a:rPr>
                <a:t>PZT1</a:t>
              </a:r>
              <a:endParaRPr lang="zh-CN" altLang="en-US" sz="1000" dirty="0">
                <a:latin typeface="Times New Roman" panose="02020603050405020304" pitchFamily="18" charset="0"/>
                <a:ea typeface="宋体" pitchFamily="2" charset="-122"/>
                <a:cs typeface="Times New Roman" panose="02020603050405020304" pitchFamily="18" charset="0"/>
              </a:endParaRPr>
            </a:p>
          </p:txBody>
        </p:sp>
        <p:sp>
          <p:nvSpPr>
            <p:cNvPr id="42" name="TextBox 4"/>
            <p:cNvSpPr txBox="1"/>
            <p:nvPr/>
          </p:nvSpPr>
          <p:spPr>
            <a:xfrm>
              <a:off x="1063893" y="2915593"/>
              <a:ext cx="515542" cy="246221"/>
            </a:xfrm>
            <a:prstGeom prst="rect">
              <a:avLst/>
            </a:prstGeom>
            <a:noFill/>
          </p:spPr>
          <p:txBody>
            <a:bodyPr wrap="square" rtlCol="0">
              <a:spAutoFit/>
            </a:bodyPr>
            <a:lstStyle/>
            <a:p>
              <a:r>
                <a:rPr lang="en-US" altLang="zh-CN" sz="1000" dirty="0">
                  <a:latin typeface="Times New Roman" panose="02020603050405020304" pitchFamily="18" charset="0"/>
                  <a:ea typeface="宋体" pitchFamily="2" charset="-122"/>
                  <a:cs typeface="Times New Roman" panose="02020603050405020304" pitchFamily="18" charset="0"/>
                </a:rPr>
                <a:t>PZT3</a:t>
              </a:r>
              <a:endParaRPr lang="zh-CN" altLang="en-US" sz="1000" dirty="0">
                <a:latin typeface="Times New Roman" panose="02020603050405020304" pitchFamily="18" charset="0"/>
                <a:ea typeface="宋体" pitchFamily="2" charset="-122"/>
                <a:cs typeface="Times New Roman" panose="02020603050405020304" pitchFamily="18" charset="0"/>
              </a:endParaRPr>
            </a:p>
          </p:txBody>
        </p:sp>
        <p:sp>
          <p:nvSpPr>
            <p:cNvPr id="43" name="TextBox 4"/>
            <p:cNvSpPr txBox="1"/>
            <p:nvPr/>
          </p:nvSpPr>
          <p:spPr>
            <a:xfrm>
              <a:off x="1931089" y="2915593"/>
              <a:ext cx="475104" cy="246221"/>
            </a:xfrm>
            <a:prstGeom prst="rect">
              <a:avLst/>
            </a:prstGeom>
            <a:noFill/>
          </p:spPr>
          <p:txBody>
            <a:bodyPr wrap="square" rtlCol="0">
              <a:spAutoFit/>
            </a:bodyPr>
            <a:lstStyle/>
            <a:p>
              <a:r>
                <a:rPr lang="en-US" altLang="zh-CN" sz="1000" dirty="0">
                  <a:latin typeface="Times New Roman" panose="02020603050405020304" pitchFamily="18" charset="0"/>
                  <a:ea typeface="宋体" pitchFamily="2" charset="-122"/>
                  <a:cs typeface="Times New Roman" panose="02020603050405020304" pitchFamily="18" charset="0"/>
                </a:rPr>
                <a:t>PZT4</a:t>
              </a:r>
              <a:endParaRPr lang="zh-CN" altLang="en-US" sz="1000" dirty="0">
                <a:latin typeface="Times New Roman" panose="02020603050405020304" pitchFamily="18" charset="0"/>
                <a:ea typeface="宋体" pitchFamily="2" charset="-122"/>
                <a:cs typeface="Times New Roman" panose="02020603050405020304" pitchFamily="18" charset="0"/>
              </a:endParaRPr>
            </a:p>
          </p:txBody>
        </p:sp>
      </p:grpSp>
      <p:grpSp>
        <p:nvGrpSpPr>
          <p:cNvPr id="69" name="组合 68"/>
          <p:cNvGrpSpPr/>
          <p:nvPr/>
        </p:nvGrpSpPr>
        <p:grpSpPr>
          <a:xfrm>
            <a:off x="515068" y="3650866"/>
            <a:ext cx="2510766" cy="2462489"/>
            <a:chOff x="249619" y="3774823"/>
            <a:chExt cx="2510766" cy="2462489"/>
          </a:xfrm>
        </p:grpSpPr>
        <p:grpSp>
          <p:nvGrpSpPr>
            <p:cNvPr id="70" name="组合 69"/>
            <p:cNvGrpSpPr/>
            <p:nvPr/>
          </p:nvGrpSpPr>
          <p:grpSpPr>
            <a:xfrm>
              <a:off x="249619" y="3774823"/>
              <a:ext cx="2510766" cy="2462489"/>
              <a:chOff x="255384" y="1130477"/>
              <a:chExt cx="2510766" cy="2462489"/>
            </a:xfrm>
          </p:grpSpPr>
          <p:grpSp>
            <p:nvGrpSpPr>
              <p:cNvPr id="72" name="组合 71"/>
              <p:cNvGrpSpPr/>
              <p:nvPr/>
            </p:nvGrpSpPr>
            <p:grpSpPr>
              <a:xfrm>
                <a:off x="255384" y="1130477"/>
                <a:ext cx="2510766" cy="2462489"/>
                <a:chOff x="638817" y="1109136"/>
                <a:chExt cx="2510766" cy="2462489"/>
              </a:xfrm>
            </p:grpSpPr>
            <p:grpSp>
              <p:nvGrpSpPr>
                <p:cNvPr id="74" name="组合 73"/>
                <p:cNvGrpSpPr/>
                <p:nvPr/>
              </p:nvGrpSpPr>
              <p:grpSpPr>
                <a:xfrm>
                  <a:off x="638817" y="1109136"/>
                  <a:ext cx="2510766" cy="2462489"/>
                  <a:chOff x="5179194" y="3758218"/>
                  <a:chExt cx="2510766" cy="2462489"/>
                </a:xfrm>
              </p:grpSpPr>
              <p:grpSp>
                <p:nvGrpSpPr>
                  <p:cNvPr id="79" name="组合 78"/>
                  <p:cNvGrpSpPr/>
                  <p:nvPr/>
                </p:nvGrpSpPr>
                <p:grpSpPr>
                  <a:xfrm>
                    <a:off x="5179194" y="3758218"/>
                    <a:ext cx="2510766" cy="2462489"/>
                    <a:chOff x="6918541" y="1127570"/>
                    <a:chExt cx="2510766" cy="2462489"/>
                  </a:xfrm>
                </p:grpSpPr>
                <p:grpSp>
                  <p:nvGrpSpPr>
                    <p:cNvPr id="84" name="组合 83"/>
                    <p:cNvGrpSpPr/>
                    <p:nvPr/>
                  </p:nvGrpSpPr>
                  <p:grpSpPr>
                    <a:xfrm>
                      <a:off x="6918541" y="1127570"/>
                      <a:ext cx="2510766" cy="2462489"/>
                      <a:chOff x="2461738" y="1305014"/>
                      <a:chExt cx="2510766" cy="2462489"/>
                    </a:xfrm>
                  </p:grpSpPr>
                  <p:grpSp>
                    <p:nvGrpSpPr>
                      <p:cNvPr id="87" name="组合 86"/>
                      <p:cNvGrpSpPr/>
                      <p:nvPr/>
                    </p:nvGrpSpPr>
                    <p:grpSpPr>
                      <a:xfrm>
                        <a:off x="2461738" y="1606916"/>
                        <a:ext cx="2160588" cy="2160587"/>
                        <a:chOff x="414150" y="1526871"/>
                        <a:chExt cx="2160588" cy="2160587"/>
                      </a:xfrm>
                    </p:grpSpPr>
                    <p:grpSp>
                      <p:nvGrpSpPr>
                        <p:cNvPr id="92" name="组合 64"/>
                        <p:cNvGrpSpPr>
                          <a:grpSpLocks/>
                        </p:cNvGrpSpPr>
                        <p:nvPr/>
                      </p:nvGrpSpPr>
                      <p:grpSpPr bwMode="auto">
                        <a:xfrm>
                          <a:off x="414150" y="1526871"/>
                          <a:ext cx="2160588" cy="2160587"/>
                          <a:chOff x="969234" y="1354474"/>
                          <a:chExt cx="2880000" cy="2880000"/>
                        </a:xfrm>
                      </p:grpSpPr>
                      <p:sp>
                        <p:nvSpPr>
                          <p:cNvPr id="94" name="矩形 93"/>
                          <p:cNvSpPr/>
                          <p:nvPr/>
                        </p:nvSpPr>
                        <p:spPr>
                          <a:xfrm>
                            <a:off x="969234" y="1354474"/>
                            <a:ext cx="2880000" cy="2880000"/>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dirty="0"/>
                          </a:p>
                        </p:txBody>
                      </p:sp>
                      <p:sp>
                        <p:nvSpPr>
                          <p:cNvPr id="95" name="矩形 94"/>
                          <p:cNvSpPr/>
                          <p:nvPr/>
                        </p:nvSpPr>
                        <p:spPr>
                          <a:xfrm>
                            <a:off x="1813804" y="2269029"/>
                            <a:ext cx="1103699" cy="1103700"/>
                          </a:xfrm>
                          <a:prstGeom prst="rect">
                            <a:avLst/>
                          </a:prstGeom>
                          <a:noFill/>
                          <a:ln w="127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96" name="椭圆 95"/>
                          <p:cNvSpPr/>
                          <p:nvPr/>
                        </p:nvSpPr>
                        <p:spPr>
                          <a:xfrm>
                            <a:off x="1752438" y="2214012"/>
                            <a:ext cx="120616" cy="120618"/>
                          </a:xfrm>
                          <a:prstGeom prst="ellipse">
                            <a:avLst/>
                          </a:prstGeom>
                          <a:solidFill>
                            <a:schemeClr val="tx1">
                              <a:lumMod val="65000"/>
                              <a:lumOff val="35000"/>
                            </a:schemeClr>
                          </a:solidFill>
                          <a:ln>
                            <a:noFill/>
                          </a:ln>
                        </p:spPr>
                        <p:style>
                          <a:lnRef idx="2">
                            <a:schemeClr val="dk1">
                              <a:shade val="50000"/>
                            </a:schemeClr>
                          </a:lnRef>
                          <a:fillRef idx="1">
                            <a:schemeClr val="dk1"/>
                          </a:fillRef>
                          <a:effectRef idx="0">
                            <a:schemeClr val="dk1"/>
                          </a:effectRef>
                          <a:fontRef idx="minor">
                            <a:schemeClr val="lt1"/>
                          </a:fontRef>
                        </p:style>
                        <p:txBody>
                          <a:bodyPr anchor="ctr"/>
                          <a:lstStyle/>
                          <a:p>
                            <a:pPr algn="ctr" eaLnBrk="1" hangingPunct="1">
                              <a:defRPr/>
                            </a:pPr>
                            <a:endParaRPr lang="zh-CN" altLang="en-US"/>
                          </a:p>
                        </p:txBody>
                      </p:sp>
                      <p:sp>
                        <p:nvSpPr>
                          <p:cNvPr id="97" name="椭圆 96"/>
                          <p:cNvSpPr/>
                          <p:nvPr/>
                        </p:nvSpPr>
                        <p:spPr>
                          <a:xfrm>
                            <a:off x="1752438" y="3301594"/>
                            <a:ext cx="120616" cy="118501"/>
                          </a:xfrm>
                          <a:prstGeom prst="ellipse">
                            <a:avLst/>
                          </a:prstGeom>
                          <a:solidFill>
                            <a:schemeClr val="tx1">
                              <a:lumMod val="65000"/>
                              <a:lumOff val="35000"/>
                            </a:schemeClr>
                          </a:solidFill>
                          <a:ln>
                            <a:noFill/>
                          </a:ln>
                        </p:spPr>
                        <p:style>
                          <a:lnRef idx="2">
                            <a:schemeClr val="dk1">
                              <a:shade val="50000"/>
                            </a:schemeClr>
                          </a:lnRef>
                          <a:fillRef idx="1">
                            <a:schemeClr val="dk1"/>
                          </a:fillRef>
                          <a:effectRef idx="0">
                            <a:schemeClr val="dk1"/>
                          </a:effectRef>
                          <a:fontRef idx="minor">
                            <a:schemeClr val="lt1"/>
                          </a:fontRef>
                        </p:style>
                        <p:txBody>
                          <a:bodyPr anchor="ctr"/>
                          <a:lstStyle/>
                          <a:p>
                            <a:pPr algn="ctr" eaLnBrk="1" hangingPunct="1">
                              <a:defRPr/>
                            </a:pPr>
                            <a:endParaRPr lang="zh-CN" altLang="en-US"/>
                          </a:p>
                        </p:txBody>
                      </p:sp>
                      <p:sp>
                        <p:nvSpPr>
                          <p:cNvPr id="98" name="椭圆 97"/>
                          <p:cNvSpPr/>
                          <p:nvPr/>
                        </p:nvSpPr>
                        <p:spPr>
                          <a:xfrm>
                            <a:off x="2866812" y="2211966"/>
                            <a:ext cx="120618" cy="120618"/>
                          </a:xfrm>
                          <a:prstGeom prst="ellipse">
                            <a:avLst/>
                          </a:prstGeom>
                          <a:solidFill>
                            <a:schemeClr val="tx1">
                              <a:lumMod val="65000"/>
                              <a:lumOff val="35000"/>
                            </a:schemeClr>
                          </a:solidFill>
                          <a:ln>
                            <a:noFill/>
                          </a:ln>
                        </p:spPr>
                        <p:style>
                          <a:lnRef idx="2">
                            <a:schemeClr val="dk1">
                              <a:shade val="50000"/>
                            </a:schemeClr>
                          </a:lnRef>
                          <a:fillRef idx="1">
                            <a:schemeClr val="dk1"/>
                          </a:fillRef>
                          <a:effectRef idx="0">
                            <a:schemeClr val="dk1"/>
                          </a:effectRef>
                          <a:fontRef idx="minor">
                            <a:schemeClr val="lt1"/>
                          </a:fontRef>
                        </p:style>
                        <p:txBody>
                          <a:bodyPr anchor="ctr"/>
                          <a:lstStyle/>
                          <a:p>
                            <a:pPr algn="ctr" eaLnBrk="1" hangingPunct="1">
                              <a:defRPr/>
                            </a:pPr>
                            <a:endParaRPr lang="zh-CN" altLang="en-US"/>
                          </a:p>
                        </p:txBody>
                      </p:sp>
                      <p:sp>
                        <p:nvSpPr>
                          <p:cNvPr id="99" name="椭圆 98"/>
                          <p:cNvSpPr/>
                          <p:nvPr/>
                        </p:nvSpPr>
                        <p:spPr>
                          <a:xfrm>
                            <a:off x="2871544" y="3301594"/>
                            <a:ext cx="120618" cy="118501"/>
                          </a:xfrm>
                          <a:prstGeom prst="ellipse">
                            <a:avLst/>
                          </a:prstGeom>
                          <a:solidFill>
                            <a:schemeClr val="tx1">
                              <a:lumMod val="65000"/>
                              <a:lumOff val="35000"/>
                            </a:schemeClr>
                          </a:solidFill>
                          <a:ln>
                            <a:noFill/>
                          </a:ln>
                        </p:spPr>
                        <p:style>
                          <a:lnRef idx="2">
                            <a:schemeClr val="dk1">
                              <a:shade val="50000"/>
                            </a:schemeClr>
                          </a:lnRef>
                          <a:fillRef idx="1">
                            <a:schemeClr val="dk1"/>
                          </a:fillRef>
                          <a:effectRef idx="0">
                            <a:schemeClr val="dk1"/>
                          </a:effectRef>
                          <a:fontRef idx="minor">
                            <a:schemeClr val="lt1"/>
                          </a:fontRef>
                        </p:style>
                        <p:txBody>
                          <a:bodyPr anchor="ctr"/>
                          <a:lstStyle/>
                          <a:p>
                            <a:pPr algn="ctr" eaLnBrk="1" hangingPunct="1">
                              <a:defRPr/>
                            </a:pPr>
                            <a:endParaRPr lang="zh-CN" altLang="en-US"/>
                          </a:p>
                        </p:txBody>
                      </p:sp>
                      <p:sp>
                        <p:nvSpPr>
                          <p:cNvPr id="100" name="椭圆 99"/>
                          <p:cNvSpPr/>
                          <p:nvPr/>
                        </p:nvSpPr>
                        <p:spPr>
                          <a:xfrm>
                            <a:off x="2361872" y="2734571"/>
                            <a:ext cx="118501" cy="120618"/>
                          </a:xfrm>
                          <a:prstGeom prst="ellipse">
                            <a:avLst/>
                          </a:prstGeom>
                          <a:solidFill>
                            <a:schemeClr val="tx1">
                              <a:lumMod val="65000"/>
                              <a:lumOff val="35000"/>
                            </a:schemeClr>
                          </a:solidFill>
                          <a:ln>
                            <a:noFill/>
                          </a:ln>
                        </p:spPr>
                        <p:style>
                          <a:lnRef idx="2">
                            <a:schemeClr val="dk1">
                              <a:shade val="50000"/>
                            </a:schemeClr>
                          </a:lnRef>
                          <a:fillRef idx="1">
                            <a:schemeClr val="dk1"/>
                          </a:fillRef>
                          <a:effectRef idx="0">
                            <a:schemeClr val="dk1"/>
                          </a:effectRef>
                          <a:fontRef idx="minor">
                            <a:schemeClr val="lt1"/>
                          </a:fontRef>
                        </p:style>
                        <p:txBody>
                          <a:bodyPr anchor="ctr"/>
                          <a:lstStyle/>
                          <a:p>
                            <a:pPr algn="ctr" eaLnBrk="1" hangingPunct="1">
                              <a:defRPr/>
                            </a:pPr>
                            <a:endParaRPr lang="zh-CN" altLang="en-US"/>
                          </a:p>
                        </p:txBody>
                      </p:sp>
                    </p:grpSp>
                    <p:sp>
                      <p:nvSpPr>
                        <p:cNvPr id="93" name="椭圆 92"/>
                        <p:cNvSpPr/>
                        <p:nvPr/>
                      </p:nvSpPr>
                      <p:spPr>
                        <a:xfrm>
                          <a:off x="1703415" y="2652713"/>
                          <a:ext cx="72000" cy="72000"/>
                        </a:xfrm>
                        <a:prstGeom prst="ellipse">
                          <a:avLst/>
                        </a:prstGeom>
                        <a:solidFill>
                          <a:schemeClr val="bg1"/>
                        </a:solidFill>
                        <a:ln w="12700" cmpd="sng">
                          <a:solidFill>
                            <a:schemeClr val="tx1"/>
                          </a:solidFill>
                        </a:ln>
                      </p:spPr>
                      <p:style>
                        <a:lnRef idx="2">
                          <a:schemeClr val="dk1">
                            <a:shade val="50000"/>
                          </a:schemeClr>
                        </a:lnRef>
                        <a:fillRef idx="1">
                          <a:schemeClr val="dk1"/>
                        </a:fillRef>
                        <a:effectRef idx="0">
                          <a:schemeClr val="dk1"/>
                        </a:effectRef>
                        <a:fontRef idx="minor">
                          <a:schemeClr val="lt1"/>
                        </a:fontRef>
                      </p:style>
                      <p:txBody>
                        <a:bodyPr anchor="ctr"/>
                        <a:lstStyle/>
                        <a:p>
                          <a:pPr algn="ctr" eaLnBrk="1" hangingPunct="1">
                            <a:defRPr/>
                          </a:pPr>
                          <a:endParaRPr lang="zh-CN" altLang="en-US"/>
                        </a:p>
                      </p:txBody>
                    </p:sp>
                  </p:grpSp>
                  <p:cxnSp>
                    <p:nvCxnSpPr>
                      <p:cNvPr id="88" name="直接箭头连接符 87"/>
                      <p:cNvCxnSpPr/>
                      <p:nvPr/>
                    </p:nvCxnSpPr>
                    <p:spPr>
                      <a:xfrm>
                        <a:off x="3549263" y="2695348"/>
                        <a:ext cx="1228565"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89" name="直接箭头连接符 88"/>
                      <p:cNvCxnSpPr/>
                      <p:nvPr/>
                    </p:nvCxnSpPr>
                    <p:spPr>
                      <a:xfrm flipH="1" flipV="1">
                        <a:off x="3549263" y="1461433"/>
                        <a:ext cx="6350" cy="1237154"/>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90" name="矩形 89"/>
                      <p:cNvSpPr/>
                      <p:nvPr/>
                    </p:nvSpPr>
                    <p:spPr>
                      <a:xfrm>
                        <a:off x="4729640" y="2537699"/>
                        <a:ext cx="242864" cy="246221"/>
                      </a:xfrm>
                      <a:prstGeom prst="rect">
                        <a:avLst/>
                      </a:prstGeom>
                    </p:spPr>
                    <p:txBody>
                      <a:bodyPr wrap="square">
                        <a:spAutoFit/>
                      </a:bodyPr>
                      <a:lstStyle/>
                      <a:p>
                        <a:r>
                          <a:rPr lang="en-US" altLang="zh-CN" sz="1000" dirty="0" smtClean="0">
                            <a:latin typeface="Times New Roman" panose="02020603050405020304" pitchFamily="18" charset="0"/>
                            <a:cs typeface="Times New Roman" panose="02020603050405020304" pitchFamily="18" charset="0"/>
                          </a:rPr>
                          <a:t>x</a:t>
                        </a:r>
                        <a:endParaRPr lang="zh-CN" altLang="en-US" sz="1000" dirty="0">
                          <a:latin typeface="Times New Roman" panose="02020603050405020304" pitchFamily="18" charset="0"/>
                          <a:cs typeface="Times New Roman" panose="02020603050405020304" pitchFamily="18" charset="0"/>
                        </a:endParaRPr>
                      </a:p>
                    </p:txBody>
                  </p:sp>
                  <p:sp>
                    <p:nvSpPr>
                      <p:cNvPr id="91" name="矩形 90"/>
                      <p:cNvSpPr/>
                      <p:nvPr/>
                    </p:nvSpPr>
                    <p:spPr>
                      <a:xfrm>
                        <a:off x="3518871" y="1305014"/>
                        <a:ext cx="242864" cy="246221"/>
                      </a:xfrm>
                      <a:prstGeom prst="rect">
                        <a:avLst/>
                      </a:prstGeom>
                    </p:spPr>
                    <p:txBody>
                      <a:bodyPr wrap="square">
                        <a:spAutoFit/>
                      </a:bodyPr>
                      <a:lstStyle/>
                      <a:p>
                        <a:r>
                          <a:rPr lang="en-US" altLang="zh-CN" sz="1000" dirty="0" smtClean="0">
                            <a:latin typeface="Times New Roman" panose="02020603050405020304" pitchFamily="18" charset="0"/>
                            <a:cs typeface="Times New Roman" panose="02020603050405020304" pitchFamily="18" charset="0"/>
                          </a:rPr>
                          <a:t>y</a:t>
                        </a:r>
                        <a:endParaRPr lang="zh-CN" altLang="en-US" sz="1000" dirty="0">
                          <a:latin typeface="Times New Roman" panose="02020603050405020304" pitchFamily="18" charset="0"/>
                          <a:cs typeface="Times New Roman" panose="02020603050405020304" pitchFamily="18" charset="0"/>
                        </a:endParaRPr>
                      </a:p>
                    </p:txBody>
                  </p:sp>
                </p:grpSp>
                <p:sp>
                  <p:nvSpPr>
                    <p:cNvPr id="85" name="椭圆 84"/>
                    <p:cNvSpPr/>
                    <p:nvPr/>
                  </p:nvSpPr>
                  <p:spPr>
                    <a:xfrm rot="19054551">
                      <a:off x="8119870" y="2310254"/>
                      <a:ext cx="160971" cy="823482"/>
                    </a:xfrm>
                    <a:prstGeom prst="ellipse">
                      <a:avLst/>
                    </a:prstGeom>
                    <a:noFill/>
                    <a:ln w="9525" cmpd="sng">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椭圆 85"/>
                    <p:cNvSpPr/>
                    <p:nvPr/>
                  </p:nvSpPr>
                  <p:spPr>
                    <a:xfrm rot="13414819">
                      <a:off x="7996238" y="1893855"/>
                      <a:ext cx="417906" cy="823482"/>
                    </a:xfrm>
                    <a:prstGeom prst="ellipse">
                      <a:avLst/>
                    </a:prstGeom>
                    <a:noFill/>
                    <a:ln w="9525" cmpd="sng">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80" name="直接连接符 79"/>
                  <p:cNvCxnSpPr>
                    <a:stCxn id="96" idx="5"/>
                    <a:endCxn id="100" idx="1"/>
                  </p:cNvCxnSpPr>
                  <p:nvPr/>
                </p:nvCxnSpPr>
                <p:spPr>
                  <a:xfrm>
                    <a:off x="5843992" y="4782185"/>
                    <a:ext cx="392984" cy="326541"/>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81" name="直接连接符 80"/>
                  <p:cNvCxnSpPr>
                    <a:stCxn id="98" idx="3"/>
                    <a:endCxn id="100" idx="7"/>
                  </p:cNvCxnSpPr>
                  <p:nvPr/>
                </p:nvCxnSpPr>
                <p:spPr>
                  <a:xfrm flipH="1">
                    <a:off x="6299838" y="4780650"/>
                    <a:ext cx="316179" cy="328076"/>
                  </a:xfrm>
                  <a:prstGeom prst="line">
                    <a:avLst/>
                  </a:prstGeom>
                  <a:ln w="12700" cmpd="sng">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82" name="直接连接符 81"/>
                  <p:cNvCxnSpPr>
                    <a:stCxn id="100" idx="5"/>
                    <a:endCxn id="99" idx="1"/>
                  </p:cNvCxnSpPr>
                  <p:nvPr/>
                </p:nvCxnSpPr>
                <p:spPr>
                  <a:xfrm>
                    <a:off x="6299838" y="5172710"/>
                    <a:ext cx="319729" cy="361166"/>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83" name="直接连接符 82"/>
                  <p:cNvCxnSpPr>
                    <a:stCxn id="100" idx="3"/>
                    <a:endCxn id="97" idx="7"/>
                  </p:cNvCxnSpPr>
                  <p:nvPr/>
                </p:nvCxnSpPr>
                <p:spPr>
                  <a:xfrm flipH="1">
                    <a:off x="5843992" y="5172710"/>
                    <a:ext cx="392984" cy="361166"/>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sp>
              <p:nvSpPr>
                <p:cNvPr id="75" name="TextBox 4"/>
                <p:cNvSpPr txBox="1"/>
                <p:nvPr/>
              </p:nvSpPr>
              <p:spPr>
                <a:xfrm>
                  <a:off x="1047433" y="1877312"/>
                  <a:ext cx="718892" cy="246221"/>
                </a:xfrm>
                <a:prstGeom prst="rect">
                  <a:avLst/>
                </a:prstGeom>
                <a:noFill/>
              </p:spPr>
              <p:txBody>
                <a:bodyPr wrap="square" rtlCol="0">
                  <a:spAutoFit/>
                </a:bodyPr>
                <a:lstStyle/>
                <a:p>
                  <a:r>
                    <a:rPr lang="en-US" altLang="zh-CN" sz="1000" dirty="0" smtClean="0">
                      <a:latin typeface="Times New Roman" panose="02020603050405020304" pitchFamily="18" charset="0"/>
                      <a:ea typeface="宋体" pitchFamily="2" charset="-122"/>
                      <a:cs typeface="Times New Roman" panose="02020603050405020304" pitchFamily="18" charset="0"/>
                    </a:rPr>
                    <a:t>PZT2</a:t>
                  </a:r>
                  <a:endParaRPr lang="zh-CN" altLang="en-US" sz="1000" dirty="0">
                    <a:latin typeface="Times New Roman" panose="02020603050405020304" pitchFamily="18" charset="0"/>
                    <a:ea typeface="宋体" pitchFamily="2" charset="-122"/>
                    <a:cs typeface="Times New Roman" panose="02020603050405020304" pitchFamily="18" charset="0"/>
                  </a:endParaRPr>
                </a:p>
              </p:txBody>
            </p:sp>
            <p:sp>
              <p:nvSpPr>
                <p:cNvPr id="76" name="TextBox 4"/>
                <p:cNvSpPr txBox="1"/>
                <p:nvPr/>
              </p:nvSpPr>
              <p:spPr>
                <a:xfrm>
                  <a:off x="1858231" y="1872149"/>
                  <a:ext cx="488724" cy="246221"/>
                </a:xfrm>
                <a:prstGeom prst="rect">
                  <a:avLst/>
                </a:prstGeom>
                <a:noFill/>
              </p:spPr>
              <p:txBody>
                <a:bodyPr wrap="square" rtlCol="0">
                  <a:spAutoFit/>
                </a:bodyPr>
                <a:lstStyle/>
                <a:p>
                  <a:r>
                    <a:rPr lang="en-US" altLang="zh-CN" sz="1000" dirty="0">
                      <a:latin typeface="Times New Roman" panose="02020603050405020304" pitchFamily="18" charset="0"/>
                      <a:ea typeface="宋体" pitchFamily="2" charset="-122"/>
                      <a:cs typeface="Times New Roman" panose="02020603050405020304" pitchFamily="18" charset="0"/>
                    </a:rPr>
                    <a:t>PZT1</a:t>
                  </a:r>
                  <a:endParaRPr lang="zh-CN" altLang="en-US" sz="1000" dirty="0">
                    <a:latin typeface="Times New Roman" panose="02020603050405020304" pitchFamily="18" charset="0"/>
                    <a:ea typeface="宋体" pitchFamily="2" charset="-122"/>
                    <a:cs typeface="Times New Roman" panose="02020603050405020304" pitchFamily="18" charset="0"/>
                  </a:endParaRPr>
                </a:p>
              </p:txBody>
            </p:sp>
            <p:sp>
              <p:nvSpPr>
                <p:cNvPr id="77" name="TextBox 4"/>
                <p:cNvSpPr txBox="1"/>
                <p:nvPr/>
              </p:nvSpPr>
              <p:spPr>
                <a:xfrm>
                  <a:off x="1063893" y="2915593"/>
                  <a:ext cx="506306" cy="246221"/>
                </a:xfrm>
                <a:prstGeom prst="rect">
                  <a:avLst/>
                </a:prstGeom>
                <a:noFill/>
              </p:spPr>
              <p:txBody>
                <a:bodyPr wrap="square" rtlCol="0">
                  <a:spAutoFit/>
                </a:bodyPr>
                <a:lstStyle/>
                <a:p>
                  <a:r>
                    <a:rPr lang="en-US" altLang="zh-CN" sz="1000" dirty="0">
                      <a:latin typeface="Times New Roman" panose="02020603050405020304" pitchFamily="18" charset="0"/>
                      <a:ea typeface="宋体" pitchFamily="2" charset="-122"/>
                      <a:cs typeface="Times New Roman" panose="02020603050405020304" pitchFamily="18" charset="0"/>
                    </a:rPr>
                    <a:t>PZT3</a:t>
                  </a:r>
                  <a:endParaRPr lang="zh-CN" altLang="en-US" sz="1000" dirty="0">
                    <a:latin typeface="Times New Roman" panose="02020603050405020304" pitchFamily="18" charset="0"/>
                    <a:ea typeface="宋体" pitchFamily="2" charset="-122"/>
                    <a:cs typeface="Times New Roman" panose="02020603050405020304" pitchFamily="18" charset="0"/>
                  </a:endParaRPr>
                </a:p>
              </p:txBody>
            </p:sp>
            <p:sp>
              <p:nvSpPr>
                <p:cNvPr id="78" name="TextBox 4"/>
                <p:cNvSpPr txBox="1"/>
                <p:nvPr/>
              </p:nvSpPr>
              <p:spPr>
                <a:xfrm>
                  <a:off x="1931089" y="2915593"/>
                  <a:ext cx="548281" cy="246221"/>
                </a:xfrm>
                <a:prstGeom prst="rect">
                  <a:avLst/>
                </a:prstGeom>
                <a:noFill/>
              </p:spPr>
              <p:txBody>
                <a:bodyPr wrap="square" rtlCol="0">
                  <a:spAutoFit/>
                </a:bodyPr>
                <a:lstStyle/>
                <a:p>
                  <a:r>
                    <a:rPr lang="en-US" altLang="zh-CN" sz="1000" dirty="0">
                      <a:latin typeface="Times New Roman" panose="02020603050405020304" pitchFamily="18" charset="0"/>
                      <a:ea typeface="宋体" pitchFamily="2" charset="-122"/>
                      <a:cs typeface="Times New Roman" panose="02020603050405020304" pitchFamily="18" charset="0"/>
                    </a:rPr>
                    <a:t>PZT4</a:t>
                  </a:r>
                  <a:endParaRPr lang="zh-CN" altLang="en-US" sz="1000" dirty="0">
                    <a:latin typeface="Times New Roman" panose="02020603050405020304" pitchFamily="18" charset="0"/>
                    <a:ea typeface="宋体" pitchFamily="2" charset="-122"/>
                    <a:cs typeface="Times New Roman" panose="02020603050405020304" pitchFamily="18" charset="0"/>
                  </a:endParaRPr>
                </a:p>
              </p:txBody>
            </p:sp>
          </p:grpSp>
          <p:sp>
            <p:nvSpPr>
              <p:cNvPr id="73" name="TextBox 4"/>
              <p:cNvSpPr txBox="1"/>
              <p:nvPr/>
            </p:nvSpPr>
            <p:spPr>
              <a:xfrm>
                <a:off x="1101388" y="2521747"/>
                <a:ext cx="718892" cy="246221"/>
              </a:xfrm>
              <a:prstGeom prst="rect">
                <a:avLst/>
              </a:prstGeom>
              <a:noFill/>
            </p:spPr>
            <p:txBody>
              <a:bodyPr wrap="square" rtlCol="0">
                <a:spAutoFit/>
              </a:bodyPr>
              <a:lstStyle/>
              <a:p>
                <a:r>
                  <a:rPr lang="en-US" altLang="zh-CN" sz="1000" dirty="0">
                    <a:latin typeface="Times New Roman" panose="02020603050405020304" pitchFamily="18" charset="0"/>
                    <a:ea typeface="宋体" pitchFamily="2" charset="-122"/>
                    <a:cs typeface="Times New Roman" panose="02020603050405020304" pitchFamily="18" charset="0"/>
                  </a:rPr>
                  <a:t>PZT0</a:t>
                </a:r>
                <a:endParaRPr lang="zh-CN" altLang="en-US" sz="1000" dirty="0">
                  <a:latin typeface="Times New Roman" panose="02020603050405020304" pitchFamily="18" charset="0"/>
                  <a:ea typeface="宋体" pitchFamily="2" charset="-122"/>
                  <a:cs typeface="Times New Roman" panose="02020603050405020304" pitchFamily="18" charset="0"/>
                </a:endParaRPr>
              </a:p>
            </p:txBody>
          </p:sp>
        </p:grpSp>
        <p:sp>
          <p:nvSpPr>
            <p:cNvPr id="71" name="椭圆 70"/>
            <p:cNvSpPr/>
            <p:nvPr/>
          </p:nvSpPr>
          <p:spPr>
            <a:xfrm>
              <a:off x="1608418" y="4656996"/>
              <a:ext cx="219351" cy="969366"/>
            </a:xfrm>
            <a:prstGeom prst="ellipse">
              <a:avLst/>
            </a:prstGeom>
            <a:noFill/>
            <a:ln w="9525" cmpd="sng">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4069498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rotWithShape="1">
          <a:blip r:embed="rId3">
            <a:extLst>
              <a:ext uri="{28A0092B-C50C-407E-A947-70E740481C1C}">
                <a14:useLocalDpi xmlns:a14="http://schemas.microsoft.com/office/drawing/2010/main" val="0"/>
              </a:ext>
            </a:extLst>
          </a:blip>
          <a:srcRect t="4275"/>
          <a:stretch/>
        </p:blipFill>
        <p:spPr>
          <a:xfrm>
            <a:off x="5354213" y="3576314"/>
            <a:ext cx="3358683" cy="2412283"/>
          </a:xfrm>
          <a:prstGeom prst="rect">
            <a:avLst/>
          </a:prstGeom>
        </p:spPr>
      </p:pic>
      <p:sp>
        <p:nvSpPr>
          <p:cNvPr id="4" name="灯片编号占位符 3"/>
          <p:cNvSpPr>
            <a:spLocks noGrp="1"/>
          </p:cNvSpPr>
          <p:nvPr>
            <p:ph type="sldNum" sz="quarter" idx="12"/>
          </p:nvPr>
        </p:nvSpPr>
        <p:spPr/>
        <p:txBody>
          <a:bodyPr/>
          <a:lstStyle/>
          <a:p>
            <a:pPr>
              <a:defRPr/>
            </a:pPr>
            <a:fld id="{06C88229-2361-4A3F-BA53-4D47DBEF09B6}" type="slidenum">
              <a:rPr lang="en-US" altLang="zh-CN" smtClean="0"/>
              <a:pPr>
                <a:defRPr/>
              </a:pPr>
              <a:t>21</a:t>
            </a:fld>
            <a:endParaRPr lang="en-US" altLang="zh-CN"/>
          </a:p>
        </p:txBody>
      </p:sp>
      <p:sp>
        <p:nvSpPr>
          <p:cNvPr id="62" name="Rectangle 2"/>
          <p:cNvSpPr>
            <a:spLocks noGrp="1" noChangeArrowheads="1"/>
          </p:cNvSpPr>
          <p:nvPr>
            <p:ph type="title"/>
          </p:nvPr>
        </p:nvSpPr>
        <p:spPr>
          <a:xfrm>
            <a:off x="357188" y="548680"/>
            <a:ext cx="6807100" cy="560611"/>
          </a:xfrm>
        </p:spPr>
        <p:txBody>
          <a:bodyPr/>
          <a:lstStyle/>
          <a:p>
            <a:pPr eaLnBrk="1" hangingPunct="1">
              <a:lnSpc>
                <a:spcPct val="130000"/>
              </a:lnSpc>
              <a:defRPr/>
            </a:pPr>
            <a:r>
              <a:rPr lang="en-US" altLang="zh-CN" sz="2400" dirty="0" smtClean="0">
                <a:latin typeface="Arial" panose="020B0604020202020204" pitchFamily="34" charset="0"/>
                <a:ea typeface="黑体" pitchFamily="2" charset="-122"/>
                <a:cs typeface="Arial" panose="020B0604020202020204" pitchFamily="34" charset="0"/>
              </a:rPr>
              <a:t>3.1</a:t>
            </a:r>
            <a:r>
              <a:rPr lang="zh-CN" altLang="zh-CN" sz="2400" dirty="0">
                <a:latin typeface="Arial" panose="020B0604020202020204" pitchFamily="34" charset="0"/>
                <a:ea typeface="黑体" pitchFamily="2" charset="-122"/>
                <a:cs typeface="Arial" panose="020B0604020202020204" pitchFamily="34" charset="0"/>
              </a:rPr>
              <a:t>不同检测区域下多级方法检测精度</a:t>
            </a:r>
            <a:r>
              <a:rPr lang="zh-CN" altLang="zh-CN" sz="2400" dirty="0" smtClean="0">
                <a:latin typeface="Arial" panose="020B0604020202020204" pitchFamily="34" charset="0"/>
                <a:ea typeface="黑体" pitchFamily="2" charset="-122"/>
                <a:cs typeface="Arial" panose="020B0604020202020204" pitchFamily="34" charset="0"/>
              </a:rPr>
              <a:t>分析</a:t>
            </a:r>
            <a:r>
              <a:rPr lang="en-US" altLang="zh-CN" sz="2400" dirty="0">
                <a:latin typeface="Times New Roman" panose="02020603050405020304" pitchFamily="18" charset="0"/>
                <a:ea typeface="黑体" pitchFamily="2" charset="-122"/>
                <a:cs typeface="Times New Roman" panose="02020603050405020304" pitchFamily="18" charset="0"/>
              </a:rPr>
              <a:t>(Ⅳ)</a:t>
            </a:r>
            <a:endParaRPr lang="en-US" altLang="zh-CN" sz="2400" dirty="0">
              <a:latin typeface="Arial" panose="020B0604020202020204" pitchFamily="34" charset="0"/>
              <a:ea typeface="黑体" pitchFamily="2" charset="-122"/>
              <a:cs typeface="Arial" panose="020B0604020202020204" pitchFamily="34" charset="0"/>
            </a:endParaRPr>
          </a:p>
        </p:txBody>
      </p:sp>
      <p:graphicFrame>
        <p:nvGraphicFramePr>
          <p:cNvPr id="3" name="表格 2"/>
          <p:cNvGraphicFramePr>
            <a:graphicFrameLocks noGrp="1"/>
          </p:cNvGraphicFramePr>
          <p:nvPr>
            <p:extLst>
              <p:ext uri="{D42A27DB-BD31-4B8C-83A1-F6EECF244321}">
                <p14:modId xmlns:p14="http://schemas.microsoft.com/office/powerpoint/2010/main" val="2399373517"/>
              </p:ext>
            </p:extLst>
          </p:nvPr>
        </p:nvGraphicFramePr>
        <p:xfrm>
          <a:off x="611560" y="1203788"/>
          <a:ext cx="4711097" cy="4961516"/>
        </p:xfrm>
        <a:graphic>
          <a:graphicData uri="http://schemas.openxmlformats.org/drawingml/2006/table">
            <a:tbl>
              <a:tblPr firstRow="1" bandRow="1">
                <a:tableStyleId>{5C22544A-7EE6-4342-B048-85BDC9FD1C3A}</a:tableStyleId>
              </a:tblPr>
              <a:tblGrid>
                <a:gridCol w="531998"/>
                <a:gridCol w="813323"/>
                <a:gridCol w="1008112"/>
                <a:gridCol w="792088"/>
                <a:gridCol w="792088"/>
                <a:gridCol w="773488"/>
              </a:tblGrid>
              <a:tr h="370840">
                <a:tc>
                  <a:txBody>
                    <a:bodyPr/>
                    <a:lstStyle/>
                    <a:p>
                      <a:pPr algn="ctr" eaLnBrk="0">
                        <a:spcBef>
                          <a:spcPts val="300"/>
                        </a:spcBef>
                        <a:spcAft>
                          <a:spcPts val="300"/>
                        </a:spcAft>
                      </a:pPr>
                      <a:r>
                        <a:rPr lang="en-US" sz="1200" b="1" i="1" kern="100" dirty="0">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d</a:t>
                      </a:r>
                      <a:r>
                        <a:rPr lang="en-US" sz="1200" b="1" kern="100" dirty="0">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(mm)</a:t>
                      </a:r>
                      <a:endParaRPr lang="zh-CN" sz="1200" b="1"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eaLnBrk="0">
                        <a:spcBef>
                          <a:spcPts val="300"/>
                        </a:spcBef>
                        <a:spcAft>
                          <a:spcPts val="300"/>
                        </a:spcAft>
                      </a:pPr>
                      <a:r>
                        <a:rPr lang="zh-CN" sz="1200" b="1"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检测方法</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eaLnBrk="0">
                        <a:spcBef>
                          <a:spcPts val="300"/>
                        </a:spcBef>
                        <a:spcAft>
                          <a:spcPts val="300"/>
                        </a:spcAft>
                      </a:pPr>
                      <a:r>
                        <a:rPr lang="zh-CN" sz="1200" b="1"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损伤位置</a:t>
                      </a:r>
                      <a:r>
                        <a:rPr lang="en-US" sz="1200" b="1"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a:t>
                      </a:r>
                      <a:r>
                        <a:rPr lang="en-US" sz="1200" b="1" i="1"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x,y</a:t>
                      </a:r>
                      <a:r>
                        <a:rPr lang="en-US" sz="1200" b="1"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)(mm)</a:t>
                      </a:r>
                      <a:endParaRPr lang="zh-CN" sz="1200" b="1"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eaLnBrk="0">
                        <a:spcBef>
                          <a:spcPts val="300"/>
                        </a:spcBef>
                        <a:spcAft>
                          <a:spcPts val="300"/>
                        </a:spcAft>
                      </a:pPr>
                      <a:r>
                        <a:rPr lang="zh-CN" sz="1200" b="1"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定位误差</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eaLnBrk="0">
                        <a:spcBef>
                          <a:spcPts val="300"/>
                        </a:spcBef>
                        <a:spcAft>
                          <a:spcPts val="300"/>
                        </a:spcAft>
                      </a:pPr>
                      <a:r>
                        <a:rPr lang="zh-CN" sz="1200" b="1"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损伤直径</a:t>
                      </a:r>
                      <a:r>
                        <a:rPr lang="en-US" sz="1200" b="1"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(mm)</a:t>
                      </a:r>
                      <a:endParaRPr lang="zh-CN" sz="1200" b="1"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eaLnBrk="0">
                        <a:spcBef>
                          <a:spcPts val="300"/>
                        </a:spcBef>
                        <a:spcAft>
                          <a:spcPts val="300"/>
                        </a:spcAft>
                      </a:pPr>
                      <a:r>
                        <a:rPr lang="zh-CN" sz="1200" b="1"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大小误差</a:t>
                      </a:r>
                    </a:p>
                  </a:txBody>
                  <a:tcPr marL="68580" marR="68580"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77232">
                <a:tc rowSpan="2">
                  <a:txBody>
                    <a:bodyPr/>
                    <a:lstStyle/>
                    <a:p>
                      <a:pPr algn="ctr" eaLnBrk="0">
                        <a:spcBef>
                          <a:spcPts val="300"/>
                        </a:spcBef>
                        <a:spcAft>
                          <a:spcPts val="300"/>
                        </a:spcAft>
                      </a:pPr>
                      <a:r>
                        <a:rPr lang="en-US" sz="1200" b="1"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220</a:t>
                      </a:r>
                      <a:endParaRPr lang="zh-CN" sz="1200" b="1"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spcAft>
                          <a:spcPts val="0"/>
                        </a:spcAft>
                      </a:pPr>
                      <a:r>
                        <a:rPr lang="zh-CN" sz="120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单级检测</a:t>
                      </a:r>
                      <a:endParaRPr lang="zh-CN" sz="1200" kern="100" dirty="0">
                        <a:solidFill>
                          <a:schemeClr val="tx1"/>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spcAft>
                          <a:spcPts val="0"/>
                        </a:spcAft>
                      </a:pPr>
                      <a:r>
                        <a:rPr lang="en-US" sz="1200" kern="100">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(105, -30.5)</a:t>
                      </a:r>
                      <a:endParaRPr lang="zh-CN" sz="1200" kern="100">
                        <a:solidFill>
                          <a:schemeClr val="tx1"/>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spcAft>
                          <a:spcPts val="0"/>
                        </a:spcAft>
                      </a:pPr>
                      <a:r>
                        <a:rPr lang="en-US" sz="1200" kern="100">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15.82%</a:t>
                      </a:r>
                      <a:endParaRPr lang="zh-CN" sz="1200" kern="100">
                        <a:solidFill>
                          <a:schemeClr val="tx1"/>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spcAft>
                          <a:spcPts val="0"/>
                        </a:spcAft>
                      </a:pPr>
                      <a:r>
                        <a:rPr lang="en-US" sz="1200" kern="100">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28.48</a:t>
                      </a:r>
                      <a:endParaRPr lang="zh-CN" sz="1200" kern="100">
                        <a:solidFill>
                          <a:schemeClr val="tx1"/>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spcAft>
                          <a:spcPts val="0"/>
                        </a:spcAft>
                      </a:pPr>
                      <a:r>
                        <a:rPr lang="en-US" sz="1200" kern="100">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306.91%</a:t>
                      </a:r>
                      <a:endParaRPr lang="zh-CN" sz="1200" kern="100">
                        <a:solidFill>
                          <a:schemeClr val="tx1"/>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88032">
                <a:tc vMerge="1">
                  <a:txBody>
                    <a:bodyPr/>
                    <a:lstStyle/>
                    <a:p>
                      <a:endParaRPr lang="zh-CN" altLang="en-US"/>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spcAft>
                          <a:spcPts val="0"/>
                        </a:spcAft>
                      </a:pPr>
                      <a:r>
                        <a:rPr lang="zh-CN" sz="120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多级检测</a:t>
                      </a:r>
                      <a:endParaRPr lang="zh-CN" sz="1200" kern="100" dirty="0">
                        <a:solidFill>
                          <a:schemeClr val="tx1"/>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spcAft>
                          <a:spcPts val="0"/>
                        </a:spcAft>
                      </a:pPr>
                      <a:r>
                        <a:rPr lang="en-US" sz="1200" kern="100">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(90, -28.5)</a:t>
                      </a:r>
                      <a:endParaRPr lang="zh-CN" sz="1200" kern="100">
                        <a:solidFill>
                          <a:schemeClr val="tx1"/>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spcAft>
                          <a:spcPts val="0"/>
                        </a:spcAft>
                      </a:pPr>
                      <a:r>
                        <a:rPr lang="en-US" sz="1200" kern="100">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1.58%</a:t>
                      </a:r>
                      <a:endParaRPr lang="zh-CN" sz="1200" kern="100">
                        <a:solidFill>
                          <a:schemeClr val="tx1"/>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spcAft>
                          <a:spcPts val="0"/>
                        </a:spcAft>
                      </a:pPr>
                      <a:r>
                        <a:rPr lang="en-US" sz="1200" kern="100">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9.30</a:t>
                      </a:r>
                      <a:endParaRPr lang="zh-CN" sz="1200" kern="100">
                        <a:solidFill>
                          <a:schemeClr val="tx1"/>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spcAft>
                          <a:spcPts val="0"/>
                        </a:spcAft>
                      </a:pPr>
                      <a:r>
                        <a:rPr lang="en-US" sz="1200" kern="100">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32.82%</a:t>
                      </a:r>
                      <a:endParaRPr lang="zh-CN" sz="1200" kern="100">
                        <a:solidFill>
                          <a:schemeClr val="tx1"/>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88032">
                <a:tc rowSpan="2">
                  <a:txBody>
                    <a:bodyPr/>
                    <a:lstStyle/>
                    <a:p>
                      <a:pPr algn="ctr" eaLnBrk="0">
                        <a:spcBef>
                          <a:spcPts val="300"/>
                        </a:spcBef>
                        <a:spcAft>
                          <a:spcPts val="300"/>
                        </a:spcAft>
                      </a:pPr>
                      <a:r>
                        <a:rPr lang="en-US" sz="1200" b="1"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240</a:t>
                      </a:r>
                      <a:endParaRPr lang="zh-CN" sz="1200" b="1"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spcAft>
                          <a:spcPts val="0"/>
                        </a:spcAft>
                      </a:pPr>
                      <a:r>
                        <a:rPr lang="zh-CN" sz="120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单级检测</a:t>
                      </a:r>
                      <a:endParaRPr lang="zh-CN" sz="1200" kern="100" dirty="0">
                        <a:solidFill>
                          <a:schemeClr val="tx1"/>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spcAft>
                          <a:spcPts val="0"/>
                        </a:spcAft>
                      </a:pPr>
                      <a:r>
                        <a:rPr lang="en-US" sz="1200" kern="100" dirty="0">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(105, -31)</a:t>
                      </a:r>
                      <a:endParaRPr lang="zh-CN" sz="1200" kern="100" dirty="0">
                        <a:solidFill>
                          <a:schemeClr val="tx1"/>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spcAft>
                          <a:spcPts val="0"/>
                        </a:spcAft>
                      </a:pPr>
                      <a:r>
                        <a:rPr lang="en-US" sz="1200" kern="100">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15.85%</a:t>
                      </a:r>
                      <a:endParaRPr lang="zh-CN" sz="1200" kern="100">
                        <a:solidFill>
                          <a:schemeClr val="tx1"/>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spcAft>
                          <a:spcPts val="0"/>
                        </a:spcAft>
                      </a:pPr>
                      <a:r>
                        <a:rPr lang="en-US" sz="1200" kern="100">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28.53</a:t>
                      </a:r>
                      <a:endParaRPr lang="zh-CN" sz="1200" kern="100">
                        <a:solidFill>
                          <a:schemeClr val="tx1"/>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spcAft>
                          <a:spcPts val="0"/>
                        </a:spcAft>
                      </a:pPr>
                      <a:r>
                        <a:rPr lang="en-US" sz="1200" kern="100">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307.56%</a:t>
                      </a:r>
                      <a:endParaRPr lang="zh-CN" sz="1200" kern="100">
                        <a:solidFill>
                          <a:schemeClr val="tx1"/>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88032">
                <a:tc vMerge="1">
                  <a:txBody>
                    <a:bodyPr/>
                    <a:lstStyle/>
                    <a:p>
                      <a:endParaRPr lang="zh-CN" altLang="en-US"/>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spcAft>
                          <a:spcPts val="0"/>
                        </a:spcAft>
                      </a:pPr>
                      <a:r>
                        <a:rPr lang="zh-CN" sz="120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多级检测</a:t>
                      </a:r>
                      <a:endParaRPr lang="zh-CN" sz="1200" kern="100" dirty="0">
                        <a:solidFill>
                          <a:schemeClr val="tx1"/>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spcAft>
                          <a:spcPts val="0"/>
                        </a:spcAft>
                      </a:pPr>
                      <a:r>
                        <a:rPr lang="en-US" sz="1200" kern="100" dirty="0">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(89, -29)</a:t>
                      </a:r>
                      <a:endParaRPr lang="zh-CN" sz="1200" kern="100" dirty="0">
                        <a:solidFill>
                          <a:schemeClr val="tx1"/>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spcAft>
                          <a:spcPts val="0"/>
                        </a:spcAft>
                      </a:pPr>
                      <a:r>
                        <a:rPr lang="en-US" sz="1200" kern="100">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1.49%</a:t>
                      </a:r>
                      <a:endParaRPr lang="zh-CN" sz="1200" kern="100">
                        <a:solidFill>
                          <a:schemeClr val="tx1"/>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spcAft>
                          <a:spcPts val="0"/>
                        </a:spcAft>
                      </a:pPr>
                      <a:r>
                        <a:rPr lang="en-US" sz="1200" kern="100">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8.82</a:t>
                      </a:r>
                      <a:endParaRPr lang="zh-CN" sz="1200" kern="100">
                        <a:solidFill>
                          <a:schemeClr val="tx1"/>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spcAft>
                          <a:spcPts val="0"/>
                        </a:spcAft>
                      </a:pPr>
                      <a:r>
                        <a:rPr lang="en-US" sz="1200" kern="100">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26.02%</a:t>
                      </a:r>
                      <a:endParaRPr lang="zh-CN" sz="1200" kern="100">
                        <a:solidFill>
                          <a:schemeClr val="tx1"/>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88032">
                <a:tc rowSpan="2">
                  <a:txBody>
                    <a:bodyPr/>
                    <a:lstStyle/>
                    <a:p>
                      <a:pPr algn="ctr" eaLnBrk="0">
                        <a:spcBef>
                          <a:spcPts val="300"/>
                        </a:spcBef>
                        <a:spcAft>
                          <a:spcPts val="300"/>
                        </a:spcAft>
                      </a:pPr>
                      <a:r>
                        <a:rPr lang="en-US" sz="1200" b="1"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260</a:t>
                      </a:r>
                      <a:endParaRPr lang="zh-CN" sz="1200" b="1"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spcAft>
                          <a:spcPts val="0"/>
                        </a:spcAft>
                      </a:pPr>
                      <a:r>
                        <a:rPr lang="zh-CN" sz="120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单级检测</a:t>
                      </a:r>
                      <a:endParaRPr lang="zh-CN" sz="1200" kern="100" dirty="0">
                        <a:solidFill>
                          <a:schemeClr val="tx1"/>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spcAft>
                          <a:spcPts val="0"/>
                        </a:spcAft>
                      </a:pPr>
                      <a:r>
                        <a:rPr lang="en-US" sz="1200" kern="100" dirty="0">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(105, -31.5)</a:t>
                      </a:r>
                      <a:endParaRPr lang="zh-CN" sz="1200" kern="100" dirty="0">
                        <a:solidFill>
                          <a:schemeClr val="tx1"/>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spcAft>
                          <a:spcPts val="0"/>
                        </a:spcAft>
                      </a:pPr>
                      <a:r>
                        <a:rPr lang="en-US" sz="1200" kern="100">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15.89%</a:t>
                      </a:r>
                      <a:endParaRPr lang="zh-CN" sz="1200" kern="100">
                        <a:solidFill>
                          <a:schemeClr val="tx1"/>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spcAft>
                          <a:spcPts val="0"/>
                        </a:spcAft>
                      </a:pPr>
                      <a:r>
                        <a:rPr lang="en-US" sz="1200" kern="100">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28.16</a:t>
                      </a:r>
                      <a:endParaRPr lang="zh-CN" sz="1200" kern="100">
                        <a:solidFill>
                          <a:schemeClr val="tx1"/>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spcAft>
                          <a:spcPts val="0"/>
                        </a:spcAft>
                      </a:pPr>
                      <a:r>
                        <a:rPr lang="en-US" sz="1200" kern="100">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302.29%</a:t>
                      </a:r>
                      <a:endParaRPr lang="zh-CN" sz="1200" kern="100">
                        <a:solidFill>
                          <a:schemeClr val="tx1"/>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88032">
                <a:tc vMerge="1">
                  <a:txBody>
                    <a:bodyPr/>
                    <a:lstStyle/>
                    <a:p>
                      <a:endParaRPr lang="zh-CN" altLang="en-US"/>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spcAft>
                          <a:spcPts val="0"/>
                        </a:spcAft>
                      </a:pPr>
                      <a:r>
                        <a:rPr lang="zh-CN" sz="120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多级检测</a:t>
                      </a:r>
                      <a:endParaRPr lang="zh-CN" sz="1200" kern="100">
                        <a:solidFill>
                          <a:schemeClr val="tx1"/>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spcAft>
                          <a:spcPts val="0"/>
                        </a:spcAft>
                      </a:pPr>
                      <a:r>
                        <a:rPr lang="en-US" sz="1200" kern="100" dirty="0">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(88.5, -29)</a:t>
                      </a:r>
                      <a:endParaRPr lang="zh-CN" sz="1200" kern="100" dirty="0">
                        <a:solidFill>
                          <a:schemeClr val="tx1"/>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spcAft>
                          <a:spcPts val="0"/>
                        </a:spcAft>
                      </a:pPr>
                      <a:r>
                        <a:rPr lang="en-US" sz="1200" kern="100" dirty="0">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1.90%</a:t>
                      </a:r>
                      <a:endParaRPr lang="zh-CN" sz="1200" kern="100" dirty="0">
                        <a:solidFill>
                          <a:schemeClr val="tx1"/>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spcAft>
                          <a:spcPts val="0"/>
                        </a:spcAft>
                      </a:pPr>
                      <a:r>
                        <a:rPr lang="en-US" sz="1200" kern="100">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8.07</a:t>
                      </a:r>
                      <a:endParaRPr lang="zh-CN" sz="1200" kern="100">
                        <a:solidFill>
                          <a:schemeClr val="tx1"/>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spcAft>
                          <a:spcPts val="0"/>
                        </a:spcAft>
                      </a:pPr>
                      <a:r>
                        <a:rPr lang="en-US" sz="1200" kern="100">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15.23%</a:t>
                      </a:r>
                      <a:endParaRPr lang="zh-CN" sz="1200" kern="100">
                        <a:solidFill>
                          <a:schemeClr val="tx1"/>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88032">
                <a:tc rowSpan="2">
                  <a:txBody>
                    <a:bodyPr/>
                    <a:lstStyle/>
                    <a:p>
                      <a:pPr algn="ctr" eaLnBrk="0">
                        <a:spcBef>
                          <a:spcPts val="300"/>
                        </a:spcBef>
                        <a:spcAft>
                          <a:spcPts val="300"/>
                        </a:spcAft>
                      </a:pPr>
                      <a:r>
                        <a:rPr lang="en-US" sz="1200" b="1"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280</a:t>
                      </a:r>
                      <a:endParaRPr lang="zh-CN" sz="1200" b="1"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spcAft>
                          <a:spcPts val="0"/>
                        </a:spcAft>
                      </a:pPr>
                      <a:r>
                        <a:rPr lang="zh-CN" sz="120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单级检测</a:t>
                      </a:r>
                      <a:endParaRPr lang="zh-CN" sz="1200" kern="100">
                        <a:solidFill>
                          <a:schemeClr val="tx1"/>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spcAft>
                          <a:spcPts val="0"/>
                        </a:spcAft>
                      </a:pPr>
                      <a:r>
                        <a:rPr lang="en-US" sz="1200" kern="100" dirty="0">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(104.5, -31.5)</a:t>
                      </a:r>
                      <a:endParaRPr lang="zh-CN" sz="1200" kern="100" dirty="0">
                        <a:solidFill>
                          <a:schemeClr val="tx1"/>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spcAft>
                          <a:spcPts val="0"/>
                        </a:spcAft>
                      </a:pPr>
                      <a:r>
                        <a:rPr lang="en-US" sz="1200" kern="100" dirty="0">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15.32%</a:t>
                      </a:r>
                      <a:endParaRPr lang="zh-CN" sz="1200" kern="100" dirty="0">
                        <a:solidFill>
                          <a:schemeClr val="tx1"/>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spcAft>
                          <a:spcPts val="0"/>
                        </a:spcAft>
                      </a:pPr>
                      <a:r>
                        <a:rPr lang="en-US" sz="1200" kern="100">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26.70</a:t>
                      </a:r>
                      <a:endParaRPr lang="zh-CN" sz="1200" kern="100">
                        <a:solidFill>
                          <a:schemeClr val="tx1"/>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spcAft>
                          <a:spcPts val="0"/>
                        </a:spcAft>
                      </a:pPr>
                      <a:r>
                        <a:rPr lang="en-US" sz="1200" kern="100">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281.50%</a:t>
                      </a:r>
                      <a:endParaRPr lang="zh-CN" sz="1200" kern="100">
                        <a:solidFill>
                          <a:schemeClr val="tx1"/>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88032">
                <a:tc vMerge="1">
                  <a:txBody>
                    <a:bodyPr/>
                    <a:lstStyle/>
                    <a:p>
                      <a:endParaRPr lang="zh-CN" altLang="en-US"/>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spcAft>
                          <a:spcPts val="0"/>
                        </a:spcAft>
                      </a:pPr>
                      <a:r>
                        <a:rPr lang="zh-CN" sz="120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多级检测</a:t>
                      </a:r>
                      <a:endParaRPr lang="zh-CN" sz="1200" kern="100">
                        <a:solidFill>
                          <a:schemeClr val="tx1"/>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spcAft>
                          <a:spcPts val="0"/>
                        </a:spcAft>
                      </a:pPr>
                      <a:r>
                        <a:rPr lang="en-US" sz="1200" kern="100" dirty="0">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(88, -29)</a:t>
                      </a:r>
                      <a:endParaRPr lang="zh-CN" sz="1200" kern="100" dirty="0">
                        <a:solidFill>
                          <a:schemeClr val="tx1"/>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spcAft>
                          <a:spcPts val="0"/>
                        </a:spcAft>
                      </a:pPr>
                      <a:r>
                        <a:rPr lang="en-US" sz="1200" kern="100" dirty="0">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2.36%</a:t>
                      </a:r>
                      <a:endParaRPr lang="zh-CN" sz="1200" kern="100" dirty="0">
                        <a:solidFill>
                          <a:schemeClr val="tx1"/>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spcAft>
                          <a:spcPts val="0"/>
                        </a:spcAft>
                      </a:pPr>
                      <a:r>
                        <a:rPr lang="en-US" sz="1200" kern="100" dirty="0">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7.25</a:t>
                      </a:r>
                      <a:endParaRPr lang="zh-CN" sz="1200" kern="100" dirty="0">
                        <a:solidFill>
                          <a:schemeClr val="tx1"/>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spcAft>
                          <a:spcPts val="0"/>
                        </a:spcAft>
                      </a:pPr>
                      <a:r>
                        <a:rPr lang="en-US" sz="1200" kern="100">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3.60%</a:t>
                      </a:r>
                      <a:endParaRPr lang="zh-CN" sz="1200" kern="100">
                        <a:solidFill>
                          <a:schemeClr val="tx1"/>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88032">
                <a:tc rowSpan="2">
                  <a:txBody>
                    <a:bodyPr/>
                    <a:lstStyle/>
                    <a:p>
                      <a:pPr algn="ctr" eaLnBrk="0">
                        <a:spcBef>
                          <a:spcPts val="300"/>
                        </a:spcBef>
                        <a:spcAft>
                          <a:spcPts val="300"/>
                        </a:spcAft>
                      </a:pPr>
                      <a:r>
                        <a:rPr lang="en-US" sz="1200" b="1"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300</a:t>
                      </a:r>
                      <a:endParaRPr lang="zh-CN" sz="1200" b="1"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ctr" latinLnBrk="0" hangingPunct="1">
                        <a:spcAft>
                          <a:spcPts val="0"/>
                        </a:spcAft>
                      </a:pPr>
                      <a:r>
                        <a:rPr lang="zh-CN" sz="120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单级检测</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spcAft>
                          <a:spcPts val="0"/>
                        </a:spcAft>
                      </a:pPr>
                      <a:r>
                        <a:rPr lang="en-US" sz="1200" kern="100" dirty="0">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(92.5,-31)</a:t>
                      </a:r>
                      <a:endParaRPr lang="zh-CN" sz="1200" kern="100" dirty="0">
                        <a:solidFill>
                          <a:schemeClr val="tx1"/>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spcAft>
                          <a:spcPts val="0"/>
                        </a:spcAft>
                      </a:pPr>
                      <a:r>
                        <a:rPr lang="en-US" sz="1200" kern="100" dirty="0">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2.84%</a:t>
                      </a:r>
                      <a:endParaRPr lang="zh-CN" sz="1200" kern="100" dirty="0">
                        <a:solidFill>
                          <a:schemeClr val="tx1"/>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spcAft>
                          <a:spcPts val="0"/>
                        </a:spcAft>
                      </a:pPr>
                      <a:r>
                        <a:rPr lang="en-US" sz="1200" kern="100" dirty="0">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10.58</a:t>
                      </a:r>
                      <a:endParaRPr lang="zh-CN" sz="1200" kern="100" dirty="0">
                        <a:solidFill>
                          <a:schemeClr val="tx1"/>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spcAft>
                          <a:spcPts val="0"/>
                        </a:spcAft>
                      </a:pPr>
                      <a:r>
                        <a:rPr lang="en-US" sz="1200" kern="100">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51.17%</a:t>
                      </a:r>
                      <a:endParaRPr lang="zh-CN" sz="1200" kern="100">
                        <a:solidFill>
                          <a:schemeClr val="tx1"/>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88032">
                <a:tc vMerge="1">
                  <a:txBody>
                    <a:bodyPr/>
                    <a:lstStyle/>
                    <a:p>
                      <a:pPr algn="ctr" eaLnBrk="0">
                        <a:spcBef>
                          <a:spcPts val="300"/>
                        </a:spcBef>
                        <a:spcAft>
                          <a:spcPts val="300"/>
                        </a:spcAft>
                      </a:pPr>
                      <a:endParaRPr lang="zh-CN" sz="1200" b="1"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ctr" latinLnBrk="0" hangingPunct="1">
                        <a:spcAft>
                          <a:spcPts val="0"/>
                        </a:spcAft>
                      </a:pPr>
                      <a:r>
                        <a:rPr lang="zh-CN" sz="120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多级检测</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spcAft>
                          <a:spcPts val="0"/>
                        </a:spcAft>
                      </a:pPr>
                      <a:r>
                        <a:rPr lang="en-US" sz="1200" kern="100" dirty="0">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(88, -29)</a:t>
                      </a:r>
                      <a:endParaRPr lang="zh-CN" sz="1200" kern="100" dirty="0">
                        <a:solidFill>
                          <a:schemeClr val="tx1"/>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spcAft>
                          <a:spcPts val="0"/>
                        </a:spcAft>
                      </a:pPr>
                      <a:r>
                        <a:rPr lang="en-US" sz="1200" kern="100" dirty="0">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2.36%</a:t>
                      </a:r>
                      <a:endParaRPr lang="zh-CN" sz="1200" kern="100" dirty="0">
                        <a:solidFill>
                          <a:schemeClr val="tx1"/>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spcAft>
                          <a:spcPts val="0"/>
                        </a:spcAft>
                      </a:pPr>
                      <a:r>
                        <a:rPr lang="en-US" sz="1200" kern="100" dirty="0">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7.54</a:t>
                      </a:r>
                      <a:endParaRPr lang="zh-CN" sz="1200" kern="100" dirty="0">
                        <a:solidFill>
                          <a:schemeClr val="tx1"/>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spcAft>
                          <a:spcPts val="0"/>
                        </a:spcAft>
                      </a:pPr>
                      <a:r>
                        <a:rPr lang="en-US" sz="1200" kern="100" dirty="0">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7.71%</a:t>
                      </a:r>
                      <a:endParaRPr lang="zh-CN" sz="1200" kern="100" dirty="0">
                        <a:solidFill>
                          <a:schemeClr val="tx1"/>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64548">
                <a:tc rowSpan="2">
                  <a:txBody>
                    <a:bodyPr/>
                    <a:lstStyle/>
                    <a:p>
                      <a:pPr marL="0" algn="ctr" defTabSz="914400" rtl="0" eaLnBrk="0" latinLnBrk="0" hangingPunct="1">
                        <a:spcBef>
                          <a:spcPts val="300"/>
                        </a:spcBef>
                        <a:spcAft>
                          <a:spcPts val="300"/>
                        </a:spcAft>
                      </a:pPr>
                      <a:r>
                        <a:rPr lang="en-US" sz="1200" b="1"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320</a:t>
                      </a:r>
                      <a:endParaRPr lang="zh-CN" sz="1200" b="1"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ctr" latinLnBrk="0" hangingPunct="1">
                        <a:spcAft>
                          <a:spcPts val="0"/>
                        </a:spcAft>
                      </a:pPr>
                      <a:r>
                        <a:rPr lang="zh-CN" sz="120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单级检测</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0" fontAlgn="ctr" latinLnBrk="0" hangingPunct="1">
                        <a:spcBef>
                          <a:spcPts val="300"/>
                        </a:spcBef>
                        <a:spcAft>
                          <a:spcPts val="300"/>
                        </a:spcAft>
                      </a:pPr>
                      <a:r>
                        <a:rPr lang="en-US" sz="1200" b="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(90,-31)</a:t>
                      </a:r>
                      <a:endParaRPr lang="zh-CN" sz="1200" b="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0" fontAlgn="ctr" latinLnBrk="0" hangingPunct="1">
                        <a:spcBef>
                          <a:spcPts val="300"/>
                        </a:spcBef>
                        <a:spcAft>
                          <a:spcPts val="300"/>
                        </a:spcAft>
                      </a:pPr>
                      <a:r>
                        <a:rPr lang="en-US" sz="1200" b="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1.05%</a:t>
                      </a:r>
                      <a:endParaRPr lang="zh-CN" sz="1200" b="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0" fontAlgn="ctr" latinLnBrk="0" hangingPunct="1">
                        <a:spcBef>
                          <a:spcPts val="300"/>
                        </a:spcBef>
                        <a:spcAft>
                          <a:spcPts val="300"/>
                        </a:spcAft>
                      </a:pPr>
                      <a:r>
                        <a:rPr lang="en-US"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6.02</a:t>
                      </a:r>
                      <a:endParaRPr lang="zh-CN"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0" fontAlgn="ctr" latinLnBrk="0" hangingPunct="1">
                        <a:spcBef>
                          <a:spcPts val="300"/>
                        </a:spcBef>
                        <a:spcAft>
                          <a:spcPts val="300"/>
                        </a:spcAft>
                      </a:pPr>
                      <a:r>
                        <a:rPr lang="en-US"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14.01%</a:t>
                      </a:r>
                      <a:endParaRPr lang="zh-CN"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20096">
                <a:tc vMerge="1">
                  <a:txBody>
                    <a:bodyPr/>
                    <a:lstStyle/>
                    <a:p>
                      <a:endParaRPr lang="zh-CN" altLang="en-US"/>
                    </a:p>
                  </a:txBody>
                  <a:tcPr/>
                </a:tc>
                <a:tc>
                  <a:txBody>
                    <a:bodyPr/>
                    <a:lstStyle/>
                    <a:p>
                      <a:pPr marL="0" algn="ctr" defTabSz="914400" rtl="0" eaLnBrk="1" fontAlgn="ctr" latinLnBrk="0" hangingPunct="1">
                        <a:spcAft>
                          <a:spcPts val="0"/>
                        </a:spcAft>
                      </a:pPr>
                      <a:r>
                        <a:rPr lang="zh-CN" sz="120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多级检测</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0" fontAlgn="ctr" latinLnBrk="0" hangingPunct="1">
                        <a:spcBef>
                          <a:spcPts val="300"/>
                        </a:spcBef>
                        <a:spcAft>
                          <a:spcPts val="300"/>
                        </a:spcAft>
                      </a:pPr>
                      <a:r>
                        <a:rPr lang="en-US" sz="1200" b="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(87.5, -29.5)</a:t>
                      </a:r>
                      <a:endParaRPr lang="zh-CN" sz="1200" b="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0" fontAlgn="ctr" latinLnBrk="0" hangingPunct="1">
                        <a:spcBef>
                          <a:spcPts val="300"/>
                        </a:spcBef>
                        <a:spcAft>
                          <a:spcPts val="300"/>
                        </a:spcAft>
                      </a:pPr>
                      <a:r>
                        <a:rPr lang="en-US"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2.69%</a:t>
                      </a:r>
                      <a:endParaRPr lang="zh-CN"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0" fontAlgn="ctr" latinLnBrk="0" hangingPunct="1">
                        <a:spcBef>
                          <a:spcPts val="300"/>
                        </a:spcBef>
                        <a:spcAft>
                          <a:spcPts val="300"/>
                        </a:spcAft>
                      </a:pPr>
                      <a:r>
                        <a:rPr lang="en-US" sz="1200" b="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7.48</a:t>
                      </a:r>
                      <a:endParaRPr lang="zh-CN" sz="1200" b="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0" fontAlgn="ctr" latinLnBrk="0" hangingPunct="1">
                        <a:spcBef>
                          <a:spcPts val="300"/>
                        </a:spcBef>
                        <a:spcAft>
                          <a:spcPts val="300"/>
                        </a:spcAft>
                      </a:pPr>
                      <a:r>
                        <a:rPr lang="en-US" sz="1200" b="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6.81%</a:t>
                      </a:r>
                      <a:endParaRPr lang="zh-CN" sz="1200" b="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88032">
                <a:tc rowSpan="2">
                  <a:txBody>
                    <a:bodyPr/>
                    <a:lstStyle/>
                    <a:p>
                      <a:pPr marL="0" algn="ctr" defTabSz="914400" rtl="0" eaLnBrk="0" latinLnBrk="0" hangingPunct="1">
                        <a:spcBef>
                          <a:spcPts val="300"/>
                        </a:spcBef>
                        <a:spcAft>
                          <a:spcPts val="300"/>
                        </a:spcAft>
                      </a:pPr>
                      <a:r>
                        <a:rPr lang="en-US" sz="1200" b="1"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340</a:t>
                      </a:r>
                      <a:endParaRPr lang="zh-CN" sz="1200" b="1"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ctr" latinLnBrk="0" hangingPunct="1">
                        <a:spcAft>
                          <a:spcPts val="0"/>
                        </a:spcAft>
                      </a:pPr>
                      <a:r>
                        <a:rPr lang="zh-CN" sz="120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单级检测</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0" fontAlgn="ctr" latinLnBrk="0" hangingPunct="1">
                        <a:spcBef>
                          <a:spcPts val="300"/>
                        </a:spcBef>
                        <a:spcAft>
                          <a:spcPts val="300"/>
                        </a:spcAft>
                      </a:pPr>
                      <a:r>
                        <a:rPr lang="en-US" sz="1200" b="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(90.5,-31)</a:t>
                      </a:r>
                      <a:endParaRPr lang="zh-CN" sz="1200" b="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0" fontAlgn="ctr" latinLnBrk="0" hangingPunct="1">
                        <a:spcBef>
                          <a:spcPts val="300"/>
                        </a:spcBef>
                        <a:spcAft>
                          <a:spcPts val="300"/>
                        </a:spcAft>
                      </a:pPr>
                      <a:r>
                        <a:rPr lang="en-US"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1.18%</a:t>
                      </a:r>
                      <a:endParaRPr lang="zh-CN"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0" fontAlgn="ctr" latinLnBrk="0" hangingPunct="1">
                        <a:spcBef>
                          <a:spcPts val="300"/>
                        </a:spcBef>
                        <a:spcAft>
                          <a:spcPts val="300"/>
                        </a:spcAft>
                      </a:pPr>
                      <a:r>
                        <a:rPr lang="en-US" sz="1200" b="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6.84</a:t>
                      </a:r>
                      <a:endParaRPr lang="zh-CN" sz="1200" b="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0" fontAlgn="ctr" latinLnBrk="0" hangingPunct="1">
                        <a:spcBef>
                          <a:spcPts val="300"/>
                        </a:spcBef>
                        <a:spcAft>
                          <a:spcPts val="300"/>
                        </a:spcAft>
                      </a:pPr>
                      <a:r>
                        <a:rPr lang="en-US" sz="1200" b="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2.22%</a:t>
                      </a:r>
                      <a:endParaRPr lang="zh-CN" sz="1200" b="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88032">
                <a:tc vMerge="1">
                  <a:txBody>
                    <a:bodyPr/>
                    <a:lstStyle/>
                    <a:p>
                      <a:endParaRPr lang="zh-CN" altLang="en-US"/>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ctr" latinLnBrk="0" hangingPunct="1">
                        <a:spcAft>
                          <a:spcPts val="0"/>
                        </a:spcAft>
                      </a:pPr>
                      <a:r>
                        <a:rPr lang="zh-CN" sz="120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多级检测</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0" fontAlgn="ctr" latinLnBrk="0" hangingPunct="1">
                        <a:spcBef>
                          <a:spcPts val="300"/>
                        </a:spcBef>
                        <a:spcAft>
                          <a:spcPts val="300"/>
                        </a:spcAft>
                      </a:pPr>
                      <a:r>
                        <a:rPr lang="en-US" sz="1200" b="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(88, -29.5)</a:t>
                      </a:r>
                      <a:endParaRPr lang="zh-CN" sz="1200" b="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0" fontAlgn="ctr" latinLnBrk="0" hangingPunct="1">
                        <a:spcBef>
                          <a:spcPts val="300"/>
                        </a:spcBef>
                        <a:spcAft>
                          <a:spcPts val="300"/>
                        </a:spcAft>
                      </a:pPr>
                      <a:r>
                        <a:rPr lang="en-US"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2.17%</a:t>
                      </a:r>
                      <a:endParaRPr lang="zh-CN"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0" fontAlgn="ctr" latinLnBrk="0" hangingPunct="1">
                        <a:spcBef>
                          <a:spcPts val="300"/>
                        </a:spcBef>
                        <a:spcAft>
                          <a:spcPts val="300"/>
                        </a:spcAft>
                      </a:pPr>
                      <a:r>
                        <a:rPr lang="en-US" sz="1200" b="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7.43</a:t>
                      </a:r>
                      <a:endParaRPr lang="zh-CN" sz="1200" b="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0" fontAlgn="ctr" latinLnBrk="0" hangingPunct="1">
                        <a:spcBef>
                          <a:spcPts val="300"/>
                        </a:spcBef>
                        <a:spcAft>
                          <a:spcPts val="300"/>
                        </a:spcAft>
                      </a:pPr>
                      <a:r>
                        <a:rPr lang="en-US" sz="1200" b="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6.17%</a:t>
                      </a:r>
                      <a:endParaRPr lang="zh-CN" sz="1200" b="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88032">
                <a:tc rowSpan="2">
                  <a:txBody>
                    <a:bodyPr/>
                    <a:lstStyle/>
                    <a:p>
                      <a:pPr marL="0" algn="ctr" defTabSz="914400" rtl="0" eaLnBrk="0" latinLnBrk="0" hangingPunct="1">
                        <a:spcBef>
                          <a:spcPts val="300"/>
                        </a:spcBef>
                        <a:spcAft>
                          <a:spcPts val="300"/>
                        </a:spcAft>
                      </a:pPr>
                      <a:r>
                        <a:rPr lang="en-US" sz="1200" b="1"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360</a:t>
                      </a:r>
                      <a:endParaRPr lang="zh-CN" sz="1200" b="1"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ctr" latinLnBrk="0" hangingPunct="1">
                        <a:spcAft>
                          <a:spcPts val="0"/>
                        </a:spcAft>
                      </a:pPr>
                      <a:r>
                        <a:rPr lang="zh-CN" sz="120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单级检测</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0" fontAlgn="ctr" latinLnBrk="0" hangingPunct="1">
                        <a:spcBef>
                          <a:spcPts val="300"/>
                        </a:spcBef>
                        <a:spcAft>
                          <a:spcPts val="300"/>
                        </a:spcAft>
                      </a:pPr>
                      <a:r>
                        <a:rPr lang="en-US"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(90.5,-31)</a:t>
                      </a:r>
                      <a:endParaRPr lang="zh-CN"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0" fontAlgn="ctr" latinLnBrk="0" hangingPunct="1">
                        <a:spcBef>
                          <a:spcPts val="300"/>
                        </a:spcBef>
                        <a:spcAft>
                          <a:spcPts val="300"/>
                        </a:spcAft>
                      </a:pPr>
                      <a:r>
                        <a:rPr lang="en-US" sz="1200" b="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1.18%</a:t>
                      </a:r>
                      <a:endParaRPr lang="zh-CN" sz="1200" b="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0" fontAlgn="ctr" latinLnBrk="0" hangingPunct="1">
                        <a:spcBef>
                          <a:spcPts val="300"/>
                        </a:spcBef>
                        <a:spcAft>
                          <a:spcPts val="300"/>
                        </a:spcAft>
                      </a:pPr>
                      <a:r>
                        <a:rPr lang="en-US" sz="1200" b="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6.79</a:t>
                      </a:r>
                      <a:endParaRPr lang="zh-CN" sz="1200" b="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0" fontAlgn="ctr" latinLnBrk="0" hangingPunct="1">
                        <a:spcBef>
                          <a:spcPts val="300"/>
                        </a:spcBef>
                        <a:spcAft>
                          <a:spcPts val="300"/>
                        </a:spcAft>
                      </a:pPr>
                      <a:r>
                        <a:rPr lang="en-US" sz="1200" b="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3.01%</a:t>
                      </a:r>
                      <a:endParaRPr lang="zh-CN" sz="1200" b="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72416">
                <a:tc vMerge="1">
                  <a:txBody>
                    <a:bodyPr/>
                    <a:lstStyle/>
                    <a:p>
                      <a:endParaRPr lang="zh-CN" altLang="en-US"/>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ctr" latinLnBrk="0" hangingPunct="1">
                        <a:spcAft>
                          <a:spcPts val="0"/>
                        </a:spcAft>
                      </a:pPr>
                      <a:r>
                        <a:rPr lang="zh-CN" sz="120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多级检测</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0" fontAlgn="ctr" latinLnBrk="0" hangingPunct="1">
                        <a:spcBef>
                          <a:spcPts val="300"/>
                        </a:spcBef>
                        <a:spcAft>
                          <a:spcPts val="300"/>
                        </a:spcAft>
                      </a:pPr>
                      <a:r>
                        <a:rPr lang="en-US"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(87.5, -29.5)</a:t>
                      </a:r>
                      <a:endParaRPr lang="zh-CN"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0" fontAlgn="ctr" latinLnBrk="0" hangingPunct="1">
                        <a:spcBef>
                          <a:spcPts val="300"/>
                        </a:spcBef>
                        <a:spcAft>
                          <a:spcPts val="300"/>
                        </a:spcAft>
                      </a:pPr>
                      <a:r>
                        <a:rPr lang="en-US" sz="1200" b="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2.69%</a:t>
                      </a:r>
                      <a:endParaRPr lang="zh-CN" sz="1200" b="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0" fontAlgn="ctr" latinLnBrk="0" hangingPunct="1">
                        <a:spcBef>
                          <a:spcPts val="300"/>
                        </a:spcBef>
                        <a:spcAft>
                          <a:spcPts val="300"/>
                        </a:spcAft>
                      </a:pPr>
                      <a:r>
                        <a:rPr lang="en-US" sz="1200" b="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7.27</a:t>
                      </a:r>
                      <a:endParaRPr lang="zh-CN" sz="1200" b="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0" fontAlgn="ctr" latinLnBrk="0" hangingPunct="1">
                        <a:spcBef>
                          <a:spcPts val="300"/>
                        </a:spcBef>
                        <a:spcAft>
                          <a:spcPts val="300"/>
                        </a:spcAft>
                      </a:pPr>
                      <a:r>
                        <a:rPr lang="en-US" sz="1200" b="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3.87%</a:t>
                      </a:r>
                      <a:endParaRPr lang="zh-CN" sz="1200" b="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
        <p:nvSpPr>
          <p:cNvPr id="20" name="矩形 19"/>
          <p:cNvSpPr/>
          <p:nvPr/>
        </p:nvSpPr>
        <p:spPr>
          <a:xfrm>
            <a:off x="467544" y="6211669"/>
            <a:ext cx="7815212" cy="646331"/>
          </a:xfrm>
          <a:prstGeom prst="rect">
            <a:avLst/>
          </a:prstGeom>
          <a:ln w="28575">
            <a:solidFill>
              <a:srgbClr val="0000FF"/>
            </a:solidFill>
          </a:ln>
        </p:spPr>
        <p:txBody>
          <a:bodyPr wrap="square">
            <a:spAutoFit/>
          </a:bodyPr>
          <a:lstStyle/>
          <a:p>
            <a:r>
              <a:rPr lang="en-US" altLang="zh-CN" b="1" dirty="0" smtClean="0">
                <a:latin typeface="Times New Roman" panose="02020603050405020304" pitchFamily="18" charset="0"/>
                <a:cs typeface="Times New Roman" panose="02020603050405020304" pitchFamily="18" charset="0"/>
              </a:rPr>
              <a:t>1.</a:t>
            </a:r>
            <a:r>
              <a:rPr lang="zh-CN" altLang="en-US" b="1" dirty="0" smtClean="0">
                <a:latin typeface="Times New Roman" panose="02020603050405020304" pitchFamily="18" charset="0"/>
                <a:cs typeface="Times New Roman" panose="02020603050405020304" pitchFamily="18" charset="0"/>
              </a:rPr>
              <a:t>各检测区域下采用</a:t>
            </a:r>
            <a:r>
              <a:rPr lang="zh-CN" altLang="en-US" b="1" dirty="0" smtClean="0">
                <a:latin typeface="Times New Roman" panose="02020603050405020304" pitchFamily="18" charset="0"/>
                <a:cs typeface="Times New Roman" panose="02020603050405020304" pitchFamily="18" charset="0"/>
              </a:rPr>
              <a:t>多级检测</a:t>
            </a:r>
            <a:r>
              <a:rPr lang="zh-CN" altLang="en-US" b="1" dirty="0" smtClean="0">
                <a:latin typeface="Times New Roman" panose="02020603050405020304" pitchFamily="18" charset="0"/>
                <a:cs typeface="Times New Roman" panose="02020603050405020304" pitchFamily="18" charset="0"/>
              </a:rPr>
              <a:t>方法进行损伤</a:t>
            </a:r>
            <a:r>
              <a:rPr lang="zh-CN" altLang="en-US" b="1" dirty="0" smtClean="0">
                <a:latin typeface="Times New Roman" panose="02020603050405020304" pitchFamily="18" charset="0"/>
                <a:cs typeface="Times New Roman" panose="02020603050405020304" pitchFamily="18" charset="0"/>
              </a:rPr>
              <a:t>定位及大小</a:t>
            </a:r>
            <a:r>
              <a:rPr lang="zh-CN" altLang="en-US" b="1" dirty="0" smtClean="0">
                <a:latin typeface="Times New Roman" panose="02020603050405020304" pitchFamily="18" charset="0"/>
                <a:cs typeface="Times New Roman" panose="02020603050405020304" pitchFamily="18" charset="0"/>
              </a:rPr>
              <a:t>评估均保持较高精度</a:t>
            </a:r>
            <a:endParaRPr lang="en-US" altLang="zh-CN" b="1" dirty="0" smtClean="0">
              <a:latin typeface="Times New Roman" panose="02020603050405020304" pitchFamily="18" charset="0"/>
              <a:cs typeface="Times New Roman" panose="02020603050405020304" pitchFamily="18" charset="0"/>
            </a:endParaRPr>
          </a:p>
          <a:p>
            <a:r>
              <a:rPr lang="en-US" altLang="zh-CN" b="1" dirty="0" smtClean="0">
                <a:latin typeface="Times New Roman" panose="02020603050405020304" pitchFamily="18" charset="0"/>
                <a:cs typeface="Times New Roman" panose="02020603050405020304" pitchFamily="18" charset="0"/>
              </a:rPr>
              <a:t>2</a:t>
            </a:r>
            <a:r>
              <a:rPr lang="en-US" altLang="zh-CN" b="1" dirty="0" smtClean="0">
                <a:latin typeface="Times New Roman" panose="02020603050405020304" pitchFamily="18" charset="0"/>
                <a:cs typeface="Times New Roman" panose="02020603050405020304" pitchFamily="18" charset="0"/>
              </a:rPr>
              <a:t>.</a:t>
            </a:r>
            <a:r>
              <a:rPr lang="zh-CN" altLang="zh-CN" b="1" dirty="0" smtClean="0"/>
              <a:t>单</a:t>
            </a:r>
            <a:r>
              <a:rPr lang="zh-CN" altLang="zh-CN" b="1" dirty="0"/>
              <a:t>级检测方法的检测精度与测试区域大小有关，测试区域越大精度越</a:t>
            </a:r>
            <a:r>
              <a:rPr lang="zh-CN" altLang="zh-CN" b="1" dirty="0" smtClean="0"/>
              <a:t>高</a:t>
            </a:r>
            <a:endParaRPr lang="zh-CN" altLang="en-US" b="1" dirty="0">
              <a:latin typeface="Times New Roman" panose="02020603050405020304" pitchFamily="18" charset="0"/>
              <a:cs typeface="Times New Roman" panose="02020603050405020304" pitchFamily="18" charset="0"/>
            </a:endParaRPr>
          </a:p>
        </p:txBody>
      </p:sp>
      <p:pic>
        <p:nvPicPr>
          <p:cNvPr id="9" name="图片 8"/>
          <p:cNvPicPr>
            <a:picLocks noChangeAspect="1"/>
          </p:cNvPicPr>
          <p:nvPr/>
        </p:nvPicPr>
        <p:blipFill rotWithShape="1">
          <a:blip r:embed="rId4">
            <a:extLst>
              <a:ext uri="{28A0092B-C50C-407E-A947-70E740481C1C}">
                <a14:useLocalDpi xmlns:a14="http://schemas.microsoft.com/office/drawing/2010/main" val="0"/>
              </a:ext>
            </a:extLst>
          </a:blip>
          <a:srcRect t="5852"/>
          <a:stretch/>
        </p:blipFill>
        <p:spPr>
          <a:xfrm>
            <a:off x="5352731" y="1203788"/>
            <a:ext cx="3360165" cy="2372526"/>
          </a:xfrm>
          <a:prstGeom prst="rect">
            <a:avLst/>
          </a:prstGeom>
        </p:spPr>
      </p:pic>
    </p:spTree>
    <p:extLst>
      <p:ext uri="{BB962C8B-B14F-4D97-AF65-F5344CB8AC3E}">
        <p14:creationId xmlns:p14="http://schemas.microsoft.com/office/powerpoint/2010/main" val="32943150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2" name="Rectangle 29"/>
          <p:cNvSpPr>
            <a:spLocks noChangeArrowheads="1"/>
          </p:cNvSpPr>
          <p:nvPr/>
        </p:nvSpPr>
        <p:spPr bwMode="auto">
          <a:xfrm>
            <a:off x="5319255" y="5960009"/>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2" name="Rectangle 2"/>
          <p:cNvSpPr>
            <a:spLocks noGrp="1" noChangeArrowheads="1"/>
          </p:cNvSpPr>
          <p:nvPr>
            <p:ph type="title"/>
          </p:nvPr>
        </p:nvSpPr>
        <p:spPr>
          <a:xfrm>
            <a:off x="357188" y="548680"/>
            <a:ext cx="6807100" cy="560611"/>
          </a:xfrm>
        </p:spPr>
        <p:txBody>
          <a:bodyPr/>
          <a:lstStyle/>
          <a:p>
            <a:pPr eaLnBrk="1" hangingPunct="1">
              <a:lnSpc>
                <a:spcPct val="130000"/>
              </a:lnSpc>
              <a:defRPr/>
            </a:pPr>
            <a:r>
              <a:rPr lang="en-US" altLang="zh-CN" sz="2400" dirty="0" smtClean="0">
                <a:latin typeface="Arial" panose="020B0604020202020204" pitchFamily="34" charset="0"/>
                <a:ea typeface="黑体" pitchFamily="2" charset="-122"/>
                <a:cs typeface="Arial" panose="020B0604020202020204" pitchFamily="34" charset="0"/>
              </a:rPr>
              <a:t>3.2</a:t>
            </a:r>
            <a:r>
              <a:rPr lang="zh-CN" altLang="zh-CN" sz="2400" dirty="0" smtClean="0">
                <a:latin typeface="Arial" panose="020B0604020202020204" pitchFamily="34" charset="0"/>
                <a:ea typeface="黑体" pitchFamily="2" charset="-122"/>
                <a:cs typeface="Arial" panose="020B0604020202020204" pitchFamily="34" charset="0"/>
              </a:rPr>
              <a:t>不同</a:t>
            </a:r>
            <a:r>
              <a:rPr lang="zh-CN" altLang="zh-CN" sz="2400" dirty="0">
                <a:latin typeface="Arial" panose="020B0604020202020204" pitchFamily="34" charset="0"/>
                <a:ea typeface="黑体" pitchFamily="2" charset="-122"/>
                <a:cs typeface="Arial" panose="020B0604020202020204" pitchFamily="34" charset="0"/>
              </a:rPr>
              <a:t>孔径尺寸</a:t>
            </a:r>
            <a:r>
              <a:rPr lang="zh-CN" altLang="zh-CN" sz="2400" dirty="0" smtClean="0">
                <a:latin typeface="Arial" panose="020B0604020202020204" pitchFamily="34" charset="0"/>
                <a:ea typeface="黑体" pitchFamily="2" charset="-122"/>
                <a:cs typeface="Arial" panose="020B0604020202020204" pitchFamily="34" charset="0"/>
              </a:rPr>
              <a:t>下</a:t>
            </a:r>
            <a:r>
              <a:rPr lang="zh-CN" altLang="zh-CN" sz="2400" dirty="0">
                <a:latin typeface="Arial" panose="020B0604020202020204" pitchFamily="34" charset="0"/>
                <a:ea typeface="黑体" pitchFamily="2" charset="-122"/>
                <a:cs typeface="Arial" panose="020B0604020202020204" pitchFamily="34" charset="0"/>
              </a:rPr>
              <a:t>多级方法检测精度</a:t>
            </a:r>
            <a:r>
              <a:rPr lang="zh-CN" altLang="zh-CN" sz="2400" dirty="0" smtClean="0">
                <a:latin typeface="Arial" panose="020B0604020202020204" pitchFamily="34" charset="0"/>
                <a:ea typeface="黑体" pitchFamily="2" charset="-122"/>
                <a:cs typeface="Arial" panose="020B0604020202020204" pitchFamily="34" charset="0"/>
              </a:rPr>
              <a:t>分析</a:t>
            </a:r>
            <a:r>
              <a:rPr lang="en-US" altLang="zh-CN" sz="2400" dirty="0">
                <a:latin typeface="Times New Roman" panose="02020603050405020304" pitchFamily="18" charset="0"/>
                <a:ea typeface="黑体" pitchFamily="2" charset="-122"/>
                <a:cs typeface="Times New Roman" panose="02020603050405020304" pitchFamily="18" charset="0"/>
              </a:rPr>
              <a:t>(Ⅰ)</a:t>
            </a:r>
            <a:endParaRPr lang="en-US" altLang="zh-CN" sz="2400" dirty="0">
              <a:latin typeface="Arial" panose="020B0604020202020204" pitchFamily="34" charset="0"/>
              <a:ea typeface="黑体" pitchFamily="2" charset="-122"/>
              <a:cs typeface="Arial" panose="020B0604020202020204" pitchFamily="34" charset="0"/>
            </a:endParaRPr>
          </a:p>
        </p:txBody>
      </p:sp>
      <p:pic>
        <p:nvPicPr>
          <p:cNvPr id="13" name="图片 12"/>
          <p:cNvPicPr/>
          <p:nvPr/>
        </p:nvPicPr>
        <p:blipFill>
          <a:blip r:embed="rId3">
            <a:extLst>
              <a:ext uri="{28A0092B-C50C-407E-A947-70E740481C1C}">
                <a14:useLocalDpi xmlns:a14="http://schemas.microsoft.com/office/drawing/2010/main" val="0"/>
              </a:ext>
            </a:extLst>
          </a:blip>
          <a:stretch>
            <a:fillRect/>
          </a:stretch>
        </p:blipFill>
        <p:spPr>
          <a:xfrm>
            <a:off x="3920549" y="1244483"/>
            <a:ext cx="4319905" cy="3282950"/>
          </a:xfrm>
          <a:prstGeom prst="rect">
            <a:avLst/>
          </a:prstGeom>
        </p:spPr>
      </p:pic>
      <p:pic>
        <p:nvPicPr>
          <p:cNvPr id="14" name="图片 13"/>
          <p:cNvPicPr>
            <a:picLocks/>
          </p:cNvPicPr>
          <p:nvPr/>
        </p:nvPicPr>
        <p:blipFill>
          <a:blip r:embed="rId4">
            <a:extLst>
              <a:ext uri="{28A0092B-C50C-407E-A947-70E740481C1C}">
                <a14:useLocalDpi xmlns:a14="http://schemas.microsoft.com/office/drawing/2010/main" val="0"/>
              </a:ext>
            </a:extLst>
          </a:blip>
          <a:stretch>
            <a:fillRect/>
          </a:stretch>
        </p:blipFill>
        <p:spPr>
          <a:xfrm>
            <a:off x="382712" y="1287433"/>
            <a:ext cx="3240000" cy="3240000"/>
          </a:xfrm>
          <a:prstGeom prst="rect">
            <a:avLst/>
          </a:prstGeom>
        </p:spPr>
      </p:pic>
      <p:cxnSp>
        <p:nvCxnSpPr>
          <p:cNvPr id="15" name="直接连接符 14"/>
          <p:cNvCxnSpPr/>
          <p:nvPr/>
        </p:nvCxnSpPr>
        <p:spPr bwMode="auto">
          <a:xfrm>
            <a:off x="3516868" y="1263794"/>
            <a:ext cx="0" cy="5400000"/>
          </a:xfrm>
          <a:prstGeom prst="line">
            <a:avLst/>
          </a:prstGeom>
          <a:solidFill>
            <a:schemeClr val="accent1"/>
          </a:solidFill>
          <a:ln w="22225" cap="flat" cmpd="sng" algn="ctr">
            <a:solidFill>
              <a:srgbClr val="00B050"/>
            </a:solidFill>
            <a:prstDash val="sysDash"/>
            <a:round/>
            <a:headEnd type="none" w="med" len="med"/>
            <a:tailEnd type="none" w="med" len="med"/>
          </a:ln>
          <a:effectLst/>
        </p:spPr>
      </p:cxnSp>
      <mc:AlternateContent xmlns:mc="http://schemas.openxmlformats.org/markup-compatibility/2006" xmlns:a14="http://schemas.microsoft.com/office/drawing/2010/main">
        <mc:Choice Requires="a14">
          <p:graphicFrame>
            <p:nvGraphicFramePr>
              <p:cNvPr id="16" name="表格 15"/>
              <p:cNvGraphicFramePr>
                <a:graphicFrameLocks noGrp="1"/>
              </p:cNvGraphicFramePr>
              <p:nvPr>
                <p:extLst>
                  <p:ext uri="{D42A27DB-BD31-4B8C-83A1-F6EECF244321}">
                    <p14:modId xmlns:p14="http://schemas.microsoft.com/office/powerpoint/2010/main" val="1671214257"/>
                  </p:ext>
                </p:extLst>
              </p:nvPr>
            </p:nvGraphicFramePr>
            <p:xfrm>
              <a:off x="3683413" y="4527433"/>
              <a:ext cx="4955232" cy="2225040"/>
            </p:xfrm>
            <a:graphic>
              <a:graphicData uri="http://schemas.openxmlformats.org/drawingml/2006/table">
                <a:tbl>
                  <a:tblPr firstRow="1" bandRow="1">
                    <a:tableStyleId>{5C22544A-7EE6-4342-B048-85BDC9FD1C3A}</a:tableStyleId>
                  </a:tblPr>
                  <a:tblGrid>
                    <a:gridCol w="825872"/>
                    <a:gridCol w="825872"/>
                    <a:gridCol w="825872"/>
                    <a:gridCol w="825872"/>
                    <a:gridCol w="825872"/>
                    <a:gridCol w="825872"/>
                  </a:tblGrid>
                  <a:tr h="370840">
                    <a:tc>
                      <a:txBody>
                        <a:bodyPr/>
                        <a:lstStyle/>
                        <a:p>
                          <a:pPr algn="ctr" eaLnBrk="0">
                            <a:spcBef>
                              <a:spcPts val="300"/>
                            </a:spcBef>
                            <a:spcAft>
                              <a:spcPts val="300"/>
                            </a:spcAft>
                          </a:pPr>
                          <a14:m>
                            <m:oMath xmlns:m="http://schemas.openxmlformats.org/officeDocument/2006/math">
                              <m:r>
                                <m:rPr>
                                  <m:sty m:val="p"/>
                                </m:rPr>
                                <a:rPr lang="en-US" sz="1200" b="0" kern="100" smtClean="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Φ</m:t>
                              </m:r>
                            </m:oMath>
                          </a14:m>
                          <a:r>
                            <a:rPr lang="en-US" sz="1200" b="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(mm)</a:t>
                          </a:r>
                          <a:endParaRPr lang="zh-CN" sz="1200" b="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eaLnBrk="0">
                            <a:spcBef>
                              <a:spcPts val="300"/>
                            </a:spcBef>
                            <a:spcAft>
                              <a:spcPts val="300"/>
                            </a:spcAft>
                          </a:pPr>
                          <a14:m>
                            <m:oMath xmlns:m="http://schemas.openxmlformats.org/officeDocument/2006/math">
                              <m:r>
                                <m:rPr>
                                  <m:sty m:val="p"/>
                                </m:rPr>
                                <a:rPr lang="en-US" altLang="zh-CN" sz="1200" b="0" kern="100" smtClean="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Δ</m:t>
                              </m:r>
                              <m:sSub>
                                <m:sSubPr>
                                  <m:ctrlPr>
                                    <a:rPr lang="zh-CN" sz="1200" b="0" i="1" kern="1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200" b="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𝑡</m:t>
                                  </m:r>
                                </m:e>
                                <m:sub>
                                  <m:r>
                                    <a:rPr lang="en-US" sz="1200" b="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01</m:t>
                                  </m:r>
                                </m:sub>
                              </m:sSub>
                            </m:oMath>
                          </a14:m>
                          <a:r>
                            <a:rPr lang="en-US"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a:t>
                          </a:r>
                          <a:r>
                            <a:rPr lang="en-US" sz="1200" b="0" i="1"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t>
                          </a:r>
                          <a:r>
                            <a:rPr lang="en-US" sz="1200" b="0" i="1"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s</a:t>
                          </a:r>
                          <a:r>
                            <a:rPr lang="en-US"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a:t>
                          </a:r>
                          <a:endParaRPr lang="zh-CN"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eaLnBrk="0">
                            <a:spcBef>
                              <a:spcPts val="300"/>
                            </a:spcBef>
                            <a:spcAft>
                              <a:spcPts val="300"/>
                            </a:spcAft>
                          </a:pPr>
                          <a14:m>
                            <m:oMath xmlns:m="http://schemas.openxmlformats.org/officeDocument/2006/math">
                              <m:r>
                                <m:rPr>
                                  <m:sty m:val="p"/>
                                </m:rPr>
                                <a:rPr lang="en-US" altLang="zh-CN" sz="1200" b="0" kern="100" smtClean="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Δ</m:t>
                              </m:r>
                              <m:sSub>
                                <m:sSubPr>
                                  <m:ctrlPr>
                                    <a:rPr lang="zh-CN" sz="1200" b="0" i="1" kern="1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200" b="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𝑡</m:t>
                                  </m:r>
                                </m:e>
                                <m:sub>
                                  <m:r>
                                    <a:rPr lang="en-US" sz="1200" b="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02</m:t>
                                  </m:r>
                                </m:sub>
                              </m:sSub>
                            </m:oMath>
                          </a14:m>
                          <a:r>
                            <a:rPr lang="en-US"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a:t>
                          </a:r>
                          <a:r>
                            <a:rPr lang="en-US" sz="1200" b="0" i="1"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t>
                          </a:r>
                          <a:r>
                            <a:rPr lang="en-US" sz="1200" b="0" i="1"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s</a:t>
                          </a:r>
                          <a:r>
                            <a:rPr lang="en-US"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a:t>
                          </a:r>
                          <a:endParaRPr lang="zh-CN"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eaLnBrk="0">
                            <a:spcBef>
                              <a:spcPts val="300"/>
                            </a:spcBef>
                            <a:spcAft>
                              <a:spcPts val="300"/>
                            </a:spcAft>
                          </a:pPr>
                          <a14:m>
                            <m:oMath xmlns:m="http://schemas.openxmlformats.org/officeDocument/2006/math">
                              <m:r>
                                <m:rPr>
                                  <m:sty m:val="p"/>
                                </m:rPr>
                                <a:rPr lang="en-US" altLang="zh-CN" sz="1200" b="0" kern="100" smtClean="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Δ</m:t>
                              </m:r>
                              <m:sSub>
                                <m:sSubPr>
                                  <m:ctrlPr>
                                    <a:rPr lang="zh-CN" sz="1200" b="0" i="1" kern="1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200" b="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𝑡</m:t>
                                  </m:r>
                                </m:e>
                                <m:sub>
                                  <m:r>
                                    <a:rPr lang="en-US" sz="1200" b="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03</m:t>
                                  </m:r>
                                </m:sub>
                              </m:sSub>
                            </m:oMath>
                          </a14:m>
                          <a:r>
                            <a:rPr lang="en-US" sz="1200" b="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a:t>
                          </a:r>
                          <a:r>
                            <a:rPr lang="en-US" sz="1200" b="0" i="1"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t>
                          </a:r>
                          <a:r>
                            <a:rPr lang="en-US" sz="1200" b="0" i="1"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s</a:t>
                          </a:r>
                          <a:r>
                            <a:rPr lang="en-US" sz="1200" b="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a:t>
                          </a:r>
                          <a:endParaRPr lang="zh-CN" sz="1200" b="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eaLnBrk="0">
                            <a:spcBef>
                              <a:spcPts val="300"/>
                            </a:spcBef>
                            <a:spcAft>
                              <a:spcPts val="300"/>
                            </a:spcAft>
                          </a:pPr>
                          <a14:m>
                            <m:oMath xmlns:m="http://schemas.openxmlformats.org/officeDocument/2006/math">
                              <m:r>
                                <m:rPr>
                                  <m:sty m:val="p"/>
                                </m:rPr>
                                <a:rPr lang="en-US" altLang="zh-CN" sz="1200" b="0" kern="100" smtClean="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Δ</m:t>
                              </m:r>
                              <m:sSub>
                                <m:sSubPr>
                                  <m:ctrlPr>
                                    <a:rPr lang="zh-CN" sz="1200" b="0" i="1" kern="1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200" b="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𝑡</m:t>
                                  </m:r>
                                </m:e>
                                <m:sub>
                                  <m:r>
                                    <a:rPr lang="en-US" sz="1200" b="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04</m:t>
                                  </m:r>
                                </m:sub>
                              </m:sSub>
                            </m:oMath>
                          </a14:m>
                          <a:r>
                            <a:rPr lang="en-US"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a:t>
                          </a:r>
                          <a:r>
                            <a:rPr lang="en-US" sz="1200" b="0" i="1"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t>
                          </a:r>
                          <a:r>
                            <a:rPr lang="en-US" sz="1200" b="0" i="1"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s</a:t>
                          </a:r>
                          <a:r>
                            <a:rPr lang="en-US"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a:t>
                          </a:r>
                          <a:endParaRPr lang="zh-CN"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eaLnBrk="0">
                            <a:spcBef>
                              <a:spcPts val="300"/>
                            </a:spcBef>
                            <a:spcAft>
                              <a:spcPts val="300"/>
                            </a:spcAft>
                          </a:pPr>
                          <a14:m>
                            <m:oMath xmlns:m="http://schemas.openxmlformats.org/officeDocument/2006/math">
                              <m:r>
                                <m:rPr>
                                  <m:sty m:val="p"/>
                                </m:rPr>
                                <a:rPr lang="en-US" altLang="zh-CN" sz="1200" b="0" kern="100" smtClean="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Δ</m:t>
                              </m:r>
                              <m:sSub>
                                <m:sSubPr>
                                  <m:ctrlPr>
                                    <a:rPr lang="zh-CN" sz="1200" b="0" i="1" kern="1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200" b="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𝑡</m:t>
                                  </m:r>
                                </m:e>
                                <m:sub>
                                  <m:r>
                                    <a:rPr lang="en-US" sz="1200" b="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14</m:t>
                                  </m:r>
                                </m:sub>
                              </m:sSub>
                            </m:oMath>
                          </a14:m>
                          <a:r>
                            <a:rPr lang="en-US"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a:t>
                          </a:r>
                          <a:r>
                            <a:rPr lang="en-US" sz="1200" b="0" i="1"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t>
                          </a:r>
                          <a:r>
                            <a:rPr lang="en-US" sz="1200" b="0" i="1"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s</a:t>
                          </a:r>
                          <a:r>
                            <a:rPr lang="en-US"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a:t>
                          </a:r>
                          <a:endParaRPr lang="zh-CN"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pPr algn="ctr" eaLnBrk="0">
                            <a:spcBef>
                              <a:spcPts val="300"/>
                            </a:spcBef>
                            <a:spcAft>
                              <a:spcPts val="300"/>
                            </a:spcAft>
                          </a:pPr>
                          <a:r>
                            <a:rPr lang="en-US"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7</a:t>
                          </a:r>
                          <a:endParaRPr lang="zh-CN"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eaLnBrk="0">
                            <a:spcBef>
                              <a:spcPts val="300"/>
                            </a:spcBef>
                            <a:spcAft>
                              <a:spcPts val="300"/>
                            </a:spcAft>
                          </a:pPr>
                          <a:r>
                            <a:rPr lang="en-US"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13.41</a:t>
                          </a:r>
                          <a:endParaRPr lang="zh-CN"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eaLnBrk="0">
                            <a:spcBef>
                              <a:spcPts val="300"/>
                            </a:spcBef>
                            <a:spcAft>
                              <a:spcPts val="300"/>
                            </a:spcAft>
                          </a:pPr>
                          <a:r>
                            <a:rPr lang="en-US"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36.23</a:t>
                          </a:r>
                          <a:endParaRPr lang="zh-CN"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eaLnBrk="0">
                            <a:spcBef>
                              <a:spcPts val="300"/>
                            </a:spcBef>
                            <a:spcAft>
                              <a:spcPts val="300"/>
                            </a:spcAft>
                          </a:pPr>
                          <a:r>
                            <a:rPr lang="en-US"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30.36</a:t>
                          </a:r>
                          <a:endParaRPr lang="zh-CN"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eaLnBrk="0">
                            <a:spcBef>
                              <a:spcPts val="300"/>
                            </a:spcBef>
                            <a:spcAft>
                              <a:spcPts val="300"/>
                            </a:spcAft>
                          </a:pPr>
                          <a:r>
                            <a:rPr lang="en-US"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2.99</a:t>
                          </a:r>
                          <a:endParaRPr lang="zh-CN"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indent="127000" algn="ctr">
                            <a:lnSpc>
                              <a:spcPts val="2000"/>
                            </a:lnSpc>
                            <a:spcAft>
                              <a:spcPts val="0"/>
                            </a:spcAft>
                          </a:pPr>
                          <a:r>
                            <a:rPr lang="en-US" sz="12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2.17</a:t>
                          </a:r>
                          <a:endParaRPr lang="zh-CN" sz="1200" b="0" kern="100">
                            <a:solidFill>
                              <a:schemeClr val="tx1"/>
                            </a:solidFill>
                            <a:effectLst/>
                            <a:latin typeface="Times New Roman" panose="02020603050405020304" pitchFamily="18" charset="0"/>
                            <a:ea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pPr algn="ctr" eaLnBrk="0">
                            <a:spcBef>
                              <a:spcPts val="300"/>
                            </a:spcBef>
                            <a:spcAft>
                              <a:spcPts val="300"/>
                            </a:spcAft>
                          </a:pPr>
                          <a:r>
                            <a:rPr lang="en-US"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10.5</a:t>
                          </a:r>
                          <a:endParaRPr lang="zh-CN"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eaLnBrk="0">
                            <a:spcBef>
                              <a:spcPts val="300"/>
                            </a:spcBef>
                            <a:spcAft>
                              <a:spcPts val="300"/>
                            </a:spcAft>
                          </a:pPr>
                          <a:r>
                            <a:rPr lang="en-US"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12.75</a:t>
                          </a:r>
                          <a:endParaRPr lang="zh-CN"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eaLnBrk="0">
                            <a:spcBef>
                              <a:spcPts val="300"/>
                            </a:spcBef>
                            <a:spcAft>
                              <a:spcPts val="300"/>
                            </a:spcAft>
                          </a:pPr>
                          <a:r>
                            <a:rPr lang="en-US"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35.62</a:t>
                          </a:r>
                          <a:endParaRPr lang="zh-CN"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eaLnBrk="0">
                            <a:spcBef>
                              <a:spcPts val="300"/>
                            </a:spcBef>
                            <a:spcAft>
                              <a:spcPts val="300"/>
                            </a:spcAft>
                          </a:pPr>
                          <a:r>
                            <a:rPr lang="en-US"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27.15</a:t>
                          </a:r>
                          <a:endParaRPr lang="zh-CN"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eaLnBrk="0">
                            <a:spcBef>
                              <a:spcPts val="300"/>
                            </a:spcBef>
                            <a:spcAft>
                              <a:spcPts val="300"/>
                            </a:spcAft>
                          </a:pPr>
                          <a:r>
                            <a:rPr lang="en-US"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2.99</a:t>
                          </a:r>
                          <a:endParaRPr lang="zh-CN"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eaLnBrk="0">
                            <a:spcBef>
                              <a:spcPts val="300"/>
                            </a:spcBef>
                            <a:spcAft>
                              <a:spcPts val="300"/>
                            </a:spcAft>
                          </a:pPr>
                          <a:r>
                            <a:rPr lang="en-US"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2.25</a:t>
                          </a:r>
                          <a:endParaRPr lang="zh-CN"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pPr algn="ctr" eaLnBrk="0">
                            <a:spcBef>
                              <a:spcPts val="300"/>
                            </a:spcBef>
                            <a:spcAft>
                              <a:spcPts val="300"/>
                            </a:spcAft>
                          </a:pPr>
                          <a:r>
                            <a:rPr lang="en-US"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14</a:t>
                          </a:r>
                          <a:endParaRPr lang="zh-CN"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eaLnBrk="0">
                            <a:spcBef>
                              <a:spcPts val="300"/>
                            </a:spcBef>
                            <a:spcAft>
                              <a:spcPts val="300"/>
                            </a:spcAft>
                          </a:pPr>
                          <a:r>
                            <a:rPr lang="en-US"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12.52</a:t>
                          </a:r>
                          <a:endParaRPr lang="zh-CN"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eaLnBrk="0">
                            <a:spcBef>
                              <a:spcPts val="300"/>
                            </a:spcBef>
                            <a:spcAft>
                              <a:spcPts val="300"/>
                            </a:spcAft>
                          </a:pPr>
                          <a:r>
                            <a:rPr lang="en-US"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34.94</a:t>
                          </a:r>
                          <a:endParaRPr lang="zh-CN"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eaLnBrk="0">
                            <a:spcBef>
                              <a:spcPts val="300"/>
                            </a:spcBef>
                            <a:spcAft>
                              <a:spcPts val="300"/>
                            </a:spcAft>
                          </a:pPr>
                          <a:r>
                            <a:rPr lang="en-US"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26.62</a:t>
                          </a:r>
                          <a:endParaRPr lang="zh-CN"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eaLnBrk="0">
                            <a:spcBef>
                              <a:spcPts val="300"/>
                            </a:spcBef>
                            <a:spcAft>
                              <a:spcPts val="300"/>
                            </a:spcAft>
                          </a:pPr>
                          <a:r>
                            <a:rPr lang="en-US"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3.07</a:t>
                          </a:r>
                          <a:endParaRPr lang="zh-CN"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eaLnBrk="0">
                            <a:spcBef>
                              <a:spcPts val="300"/>
                            </a:spcBef>
                            <a:spcAft>
                              <a:spcPts val="300"/>
                            </a:spcAft>
                          </a:pPr>
                          <a:r>
                            <a:rPr lang="en-US"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1.83</a:t>
                          </a:r>
                          <a:endParaRPr lang="zh-CN"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pPr algn="ctr" eaLnBrk="0">
                            <a:spcBef>
                              <a:spcPts val="300"/>
                            </a:spcBef>
                            <a:spcAft>
                              <a:spcPts val="300"/>
                            </a:spcAft>
                          </a:pPr>
                          <a:r>
                            <a:rPr lang="en-US"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17.5</a:t>
                          </a:r>
                          <a:endParaRPr lang="zh-CN"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eaLnBrk="0">
                            <a:spcBef>
                              <a:spcPts val="300"/>
                            </a:spcBef>
                            <a:spcAft>
                              <a:spcPts val="300"/>
                            </a:spcAft>
                          </a:pPr>
                          <a:r>
                            <a:rPr lang="en-US"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11.94</a:t>
                          </a:r>
                          <a:endParaRPr lang="zh-CN"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eaLnBrk="0">
                            <a:spcBef>
                              <a:spcPts val="300"/>
                            </a:spcBef>
                            <a:spcAft>
                              <a:spcPts val="300"/>
                            </a:spcAft>
                          </a:pPr>
                          <a:r>
                            <a:rPr lang="en-US"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34.27</a:t>
                          </a:r>
                          <a:endParaRPr lang="zh-CN"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eaLnBrk="0">
                            <a:spcBef>
                              <a:spcPts val="300"/>
                            </a:spcBef>
                            <a:spcAft>
                              <a:spcPts val="300"/>
                            </a:spcAft>
                          </a:pPr>
                          <a:r>
                            <a:rPr lang="en-US"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25.95</a:t>
                          </a:r>
                          <a:endParaRPr lang="zh-CN"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eaLnBrk="0">
                            <a:spcBef>
                              <a:spcPts val="300"/>
                            </a:spcBef>
                            <a:spcAft>
                              <a:spcPts val="300"/>
                            </a:spcAft>
                          </a:pPr>
                          <a:r>
                            <a:rPr lang="en-US"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2.32</a:t>
                          </a:r>
                          <a:endParaRPr lang="zh-CN"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eaLnBrk="0">
                            <a:spcBef>
                              <a:spcPts val="300"/>
                            </a:spcBef>
                            <a:spcAft>
                              <a:spcPts val="300"/>
                            </a:spcAft>
                          </a:pPr>
                          <a:r>
                            <a:rPr lang="en-US"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1.67</a:t>
                          </a:r>
                          <a:endParaRPr lang="zh-CN"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pPr algn="ctr" eaLnBrk="0">
                            <a:spcBef>
                              <a:spcPts val="300"/>
                            </a:spcBef>
                            <a:spcAft>
                              <a:spcPts val="300"/>
                            </a:spcAft>
                          </a:pPr>
                          <a:r>
                            <a:rPr lang="en-US"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21</a:t>
                          </a:r>
                          <a:endParaRPr lang="zh-CN"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eaLnBrk="0">
                            <a:spcBef>
                              <a:spcPts val="300"/>
                            </a:spcBef>
                            <a:spcAft>
                              <a:spcPts val="300"/>
                            </a:spcAft>
                          </a:pPr>
                          <a:r>
                            <a:rPr lang="en-US"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11.56</a:t>
                          </a:r>
                          <a:endParaRPr lang="zh-CN"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eaLnBrk="0">
                            <a:spcBef>
                              <a:spcPts val="300"/>
                            </a:spcBef>
                            <a:spcAft>
                              <a:spcPts val="300"/>
                            </a:spcAft>
                          </a:pPr>
                          <a:r>
                            <a:rPr lang="en-US"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33.66</a:t>
                          </a:r>
                          <a:endParaRPr lang="zh-CN"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eaLnBrk="0">
                            <a:spcBef>
                              <a:spcPts val="300"/>
                            </a:spcBef>
                            <a:spcAft>
                              <a:spcPts val="300"/>
                            </a:spcAft>
                          </a:pPr>
                          <a:r>
                            <a:rPr lang="en-US"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26.33</a:t>
                          </a:r>
                          <a:endParaRPr lang="zh-CN"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eaLnBrk="0">
                            <a:spcBef>
                              <a:spcPts val="300"/>
                            </a:spcBef>
                            <a:spcAft>
                              <a:spcPts val="300"/>
                            </a:spcAft>
                          </a:pPr>
                          <a:r>
                            <a:rPr lang="en-US"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2.32</a:t>
                          </a:r>
                          <a:endParaRPr lang="zh-CN"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eaLnBrk="0">
                            <a:spcBef>
                              <a:spcPts val="300"/>
                            </a:spcBef>
                            <a:spcAft>
                              <a:spcPts val="300"/>
                            </a:spcAft>
                          </a:pPr>
                          <a:r>
                            <a:rPr lang="en-US" sz="1200" b="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1.57</a:t>
                          </a:r>
                          <a:endParaRPr lang="zh-CN" sz="1200" b="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mc:Choice>
        <mc:Fallback xmlns="">
          <p:graphicFrame>
            <p:nvGraphicFramePr>
              <p:cNvPr id="16" name="表格 15"/>
              <p:cNvGraphicFramePr>
                <a:graphicFrameLocks noGrp="1"/>
              </p:cNvGraphicFramePr>
              <p:nvPr>
                <p:extLst>
                  <p:ext uri="{D42A27DB-BD31-4B8C-83A1-F6EECF244321}">
                    <p14:modId xmlns:p14="http://schemas.microsoft.com/office/powerpoint/2010/main" val="1671214257"/>
                  </p:ext>
                </p:extLst>
              </p:nvPr>
            </p:nvGraphicFramePr>
            <p:xfrm>
              <a:off x="3683413" y="4527433"/>
              <a:ext cx="4955232" cy="2225040"/>
            </p:xfrm>
            <a:graphic>
              <a:graphicData uri="http://schemas.openxmlformats.org/drawingml/2006/table">
                <a:tbl>
                  <a:tblPr firstRow="1" bandRow="1">
                    <a:tableStyleId>{5C22544A-7EE6-4342-B048-85BDC9FD1C3A}</a:tableStyleId>
                  </a:tblPr>
                  <a:tblGrid>
                    <a:gridCol w="825872"/>
                    <a:gridCol w="825872"/>
                    <a:gridCol w="825872"/>
                    <a:gridCol w="825872"/>
                    <a:gridCol w="825872"/>
                    <a:gridCol w="825872"/>
                  </a:tblGrid>
                  <a:tr h="370840">
                    <a:tc>
                      <a:txBody>
                        <a:bodyPr/>
                        <a:lstStyle/>
                        <a:p>
                          <a:endParaRPr lang="zh-CN"/>
                        </a:p>
                      </a:txBody>
                      <a:tcPr marL="68580" marR="68580"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5"/>
                          <a:stretch>
                            <a:fillRect l="-735" t="-1639" r="-500000" b="-503279"/>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5"/>
                          <a:stretch>
                            <a:fillRect l="-101481" t="-1639" r="-403704" b="-503279"/>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5"/>
                          <a:stretch>
                            <a:fillRect l="-200000" t="-1639" r="-300735" b="-503279"/>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5"/>
                          <a:stretch>
                            <a:fillRect l="-300000" t="-1639" r="-200735" b="-503279"/>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5"/>
                          <a:stretch>
                            <a:fillRect l="-402963" t="-1639" r="-102222" b="-503279"/>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5"/>
                          <a:stretch>
                            <a:fillRect l="-499265" t="-1639" r="-1471" b="-503279"/>
                          </a:stretch>
                        </a:blipFill>
                      </a:tcPr>
                    </a:tc>
                  </a:tr>
                  <a:tr h="370840">
                    <a:tc>
                      <a:txBody>
                        <a:bodyPr/>
                        <a:lstStyle/>
                        <a:p>
                          <a:pPr algn="ctr" eaLnBrk="0">
                            <a:spcBef>
                              <a:spcPts val="300"/>
                            </a:spcBef>
                            <a:spcAft>
                              <a:spcPts val="300"/>
                            </a:spcAft>
                          </a:pPr>
                          <a:r>
                            <a:rPr lang="en-US"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7</a:t>
                          </a:r>
                          <a:endParaRPr lang="zh-CN"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eaLnBrk="0">
                            <a:spcBef>
                              <a:spcPts val="300"/>
                            </a:spcBef>
                            <a:spcAft>
                              <a:spcPts val="300"/>
                            </a:spcAft>
                          </a:pPr>
                          <a:r>
                            <a:rPr lang="en-US"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13.41</a:t>
                          </a:r>
                          <a:endParaRPr lang="zh-CN"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eaLnBrk="0">
                            <a:spcBef>
                              <a:spcPts val="300"/>
                            </a:spcBef>
                            <a:spcAft>
                              <a:spcPts val="300"/>
                            </a:spcAft>
                          </a:pPr>
                          <a:r>
                            <a:rPr lang="en-US"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36.23</a:t>
                          </a:r>
                          <a:endParaRPr lang="zh-CN"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eaLnBrk="0">
                            <a:spcBef>
                              <a:spcPts val="300"/>
                            </a:spcBef>
                            <a:spcAft>
                              <a:spcPts val="300"/>
                            </a:spcAft>
                          </a:pPr>
                          <a:r>
                            <a:rPr lang="en-US"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30.36</a:t>
                          </a:r>
                          <a:endParaRPr lang="zh-CN"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eaLnBrk="0">
                            <a:spcBef>
                              <a:spcPts val="300"/>
                            </a:spcBef>
                            <a:spcAft>
                              <a:spcPts val="300"/>
                            </a:spcAft>
                          </a:pPr>
                          <a:r>
                            <a:rPr lang="en-US"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2.99</a:t>
                          </a:r>
                          <a:endParaRPr lang="zh-CN"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indent="127000" algn="ctr">
                            <a:lnSpc>
                              <a:spcPts val="2000"/>
                            </a:lnSpc>
                            <a:spcAft>
                              <a:spcPts val="0"/>
                            </a:spcAft>
                          </a:pPr>
                          <a:r>
                            <a:rPr lang="en-US" sz="12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2.17</a:t>
                          </a:r>
                          <a:endParaRPr lang="zh-CN" sz="1200" b="0" kern="100">
                            <a:solidFill>
                              <a:schemeClr val="tx1"/>
                            </a:solidFill>
                            <a:effectLst/>
                            <a:latin typeface="Times New Roman" panose="02020603050405020304" pitchFamily="18" charset="0"/>
                            <a:ea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pPr algn="ctr" eaLnBrk="0">
                            <a:spcBef>
                              <a:spcPts val="300"/>
                            </a:spcBef>
                            <a:spcAft>
                              <a:spcPts val="300"/>
                            </a:spcAft>
                          </a:pPr>
                          <a:r>
                            <a:rPr lang="en-US"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10.5</a:t>
                          </a:r>
                          <a:endParaRPr lang="zh-CN"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eaLnBrk="0">
                            <a:spcBef>
                              <a:spcPts val="300"/>
                            </a:spcBef>
                            <a:spcAft>
                              <a:spcPts val="300"/>
                            </a:spcAft>
                          </a:pPr>
                          <a:r>
                            <a:rPr lang="en-US"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12.75</a:t>
                          </a:r>
                          <a:endParaRPr lang="zh-CN"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eaLnBrk="0">
                            <a:spcBef>
                              <a:spcPts val="300"/>
                            </a:spcBef>
                            <a:spcAft>
                              <a:spcPts val="300"/>
                            </a:spcAft>
                          </a:pPr>
                          <a:r>
                            <a:rPr lang="en-US"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35.62</a:t>
                          </a:r>
                          <a:endParaRPr lang="zh-CN"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eaLnBrk="0">
                            <a:spcBef>
                              <a:spcPts val="300"/>
                            </a:spcBef>
                            <a:spcAft>
                              <a:spcPts val="300"/>
                            </a:spcAft>
                          </a:pPr>
                          <a:r>
                            <a:rPr lang="en-US"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27.15</a:t>
                          </a:r>
                          <a:endParaRPr lang="zh-CN"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eaLnBrk="0">
                            <a:spcBef>
                              <a:spcPts val="300"/>
                            </a:spcBef>
                            <a:spcAft>
                              <a:spcPts val="300"/>
                            </a:spcAft>
                          </a:pPr>
                          <a:r>
                            <a:rPr lang="en-US"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2.99</a:t>
                          </a:r>
                          <a:endParaRPr lang="zh-CN"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eaLnBrk="0">
                            <a:spcBef>
                              <a:spcPts val="300"/>
                            </a:spcBef>
                            <a:spcAft>
                              <a:spcPts val="300"/>
                            </a:spcAft>
                          </a:pPr>
                          <a:r>
                            <a:rPr lang="en-US"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2.25</a:t>
                          </a:r>
                          <a:endParaRPr lang="zh-CN"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pPr algn="ctr" eaLnBrk="0">
                            <a:spcBef>
                              <a:spcPts val="300"/>
                            </a:spcBef>
                            <a:spcAft>
                              <a:spcPts val="300"/>
                            </a:spcAft>
                          </a:pPr>
                          <a:r>
                            <a:rPr lang="en-US"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14</a:t>
                          </a:r>
                          <a:endParaRPr lang="zh-CN"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eaLnBrk="0">
                            <a:spcBef>
                              <a:spcPts val="300"/>
                            </a:spcBef>
                            <a:spcAft>
                              <a:spcPts val="300"/>
                            </a:spcAft>
                          </a:pPr>
                          <a:r>
                            <a:rPr lang="en-US"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12.52</a:t>
                          </a:r>
                          <a:endParaRPr lang="zh-CN"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eaLnBrk="0">
                            <a:spcBef>
                              <a:spcPts val="300"/>
                            </a:spcBef>
                            <a:spcAft>
                              <a:spcPts val="300"/>
                            </a:spcAft>
                          </a:pPr>
                          <a:r>
                            <a:rPr lang="en-US"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34.94</a:t>
                          </a:r>
                          <a:endParaRPr lang="zh-CN"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eaLnBrk="0">
                            <a:spcBef>
                              <a:spcPts val="300"/>
                            </a:spcBef>
                            <a:spcAft>
                              <a:spcPts val="300"/>
                            </a:spcAft>
                          </a:pPr>
                          <a:r>
                            <a:rPr lang="en-US"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26.62</a:t>
                          </a:r>
                          <a:endParaRPr lang="zh-CN"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eaLnBrk="0">
                            <a:spcBef>
                              <a:spcPts val="300"/>
                            </a:spcBef>
                            <a:spcAft>
                              <a:spcPts val="300"/>
                            </a:spcAft>
                          </a:pPr>
                          <a:r>
                            <a:rPr lang="en-US"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3.07</a:t>
                          </a:r>
                          <a:endParaRPr lang="zh-CN"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eaLnBrk="0">
                            <a:spcBef>
                              <a:spcPts val="300"/>
                            </a:spcBef>
                            <a:spcAft>
                              <a:spcPts val="300"/>
                            </a:spcAft>
                          </a:pPr>
                          <a:r>
                            <a:rPr lang="en-US"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1.83</a:t>
                          </a:r>
                          <a:endParaRPr lang="zh-CN"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pPr algn="ctr" eaLnBrk="0">
                            <a:spcBef>
                              <a:spcPts val="300"/>
                            </a:spcBef>
                            <a:spcAft>
                              <a:spcPts val="300"/>
                            </a:spcAft>
                          </a:pPr>
                          <a:r>
                            <a:rPr lang="en-US"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17.5</a:t>
                          </a:r>
                          <a:endParaRPr lang="zh-CN"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eaLnBrk="0">
                            <a:spcBef>
                              <a:spcPts val="300"/>
                            </a:spcBef>
                            <a:spcAft>
                              <a:spcPts val="300"/>
                            </a:spcAft>
                          </a:pPr>
                          <a:r>
                            <a:rPr lang="en-US"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11.94</a:t>
                          </a:r>
                          <a:endParaRPr lang="zh-CN"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eaLnBrk="0">
                            <a:spcBef>
                              <a:spcPts val="300"/>
                            </a:spcBef>
                            <a:spcAft>
                              <a:spcPts val="300"/>
                            </a:spcAft>
                          </a:pPr>
                          <a:r>
                            <a:rPr lang="en-US"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34.27</a:t>
                          </a:r>
                          <a:endParaRPr lang="zh-CN"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eaLnBrk="0">
                            <a:spcBef>
                              <a:spcPts val="300"/>
                            </a:spcBef>
                            <a:spcAft>
                              <a:spcPts val="300"/>
                            </a:spcAft>
                          </a:pPr>
                          <a:r>
                            <a:rPr lang="en-US"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25.95</a:t>
                          </a:r>
                          <a:endParaRPr lang="zh-CN"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eaLnBrk="0">
                            <a:spcBef>
                              <a:spcPts val="300"/>
                            </a:spcBef>
                            <a:spcAft>
                              <a:spcPts val="300"/>
                            </a:spcAft>
                          </a:pPr>
                          <a:r>
                            <a:rPr lang="en-US"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2.32</a:t>
                          </a:r>
                          <a:endParaRPr lang="zh-CN"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eaLnBrk="0">
                            <a:spcBef>
                              <a:spcPts val="300"/>
                            </a:spcBef>
                            <a:spcAft>
                              <a:spcPts val="300"/>
                            </a:spcAft>
                          </a:pPr>
                          <a:r>
                            <a:rPr lang="en-US"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1.67</a:t>
                          </a:r>
                          <a:endParaRPr lang="zh-CN"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pPr algn="ctr" eaLnBrk="0">
                            <a:spcBef>
                              <a:spcPts val="300"/>
                            </a:spcBef>
                            <a:spcAft>
                              <a:spcPts val="300"/>
                            </a:spcAft>
                          </a:pPr>
                          <a:r>
                            <a:rPr lang="en-US"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21</a:t>
                          </a:r>
                          <a:endParaRPr lang="zh-CN"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eaLnBrk="0">
                            <a:spcBef>
                              <a:spcPts val="300"/>
                            </a:spcBef>
                            <a:spcAft>
                              <a:spcPts val="300"/>
                            </a:spcAft>
                          </a:pPr>
                          <a:r>
                            <a:rPr lang="en-US"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11.56</a:t>
                          </a:r>
                          <a:endParaRPr lang="zh-CN"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eaLnBrk="0">
                            <a:spcBef>
                              <a:spcPts val="300"/>
                            </a:spcBef>
                            <a:spcAft>
                              <a:spcPts val="300"/>
                            </a:spcAft>
                          </a:pPr>
                          <a:r>
                            <a:rPr lang="en-US"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33.66</a:t>
                          </a:r>
                          <a:endParaRPr lang="zh-CN"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eaLnBrk="0">
                            <a:spcBef>
                              <a:spcPts val="300"/>
                            </a:spcBef>
                            <a:spcAft>
                              <a:spcPts val="300"/>
                            </a:spcAft>
                          </a:pPr>
                          <a:r>
                            <a:rPr lang="en-US"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26.33</a:t>
                          </a:r>
                          <a:endParaRPr lang="zh-CN"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eaLnBrk="0">
                            <a:spcBef>
                              <a:spcPts val="300"/>
                            </a:spcBef>
                            <a:spcAft>
                              <a:spcPts val="300"/>
                            </a:spcAft>
                          </a:pPr>
                          <a:r>
                            <a:rPr lang="en-US"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2.32</a:t>
                          </a:r>
                          <a:endParaRPr lang="zh-CN"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eaLnBrk="0">
                            <a:spcBef>
                              <a:spcPts val="300"/>
                            </a:spcBef>
                            <a:spcAft>
                              <a:spcPts val="300"/>
                            </a:spcAft>
                          </a:pPr>
                          <a:r>
                            <a:rPr lang="en-US" sz="1200" b="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1.57</a:t>
                          </a:r>
                          <a:endParaRPr lang="zh-CN" sz="1200" b="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mc:Fallback>
      </mc:AlternateContent>
      <mc:AlternateContent xmlns:mc="http://schemas.openxmlformats.org/markup-compatibility/2006" xmlns:a14="http://schemas.microsoft.com/office/drawing/2010/main">
        <mc:Choice Requires="a14">
          <p:graphicFrame>
            <p:nvGraphicFramePr>
              <p:cNvPr id="17" name="表格 16"/>
              <p:cNvGraphicFramePr>
                <a:graphicFrameLocks noGrp="1"/>
              </p:cNvGraphicFramePr>
              <p:nvPr>
                <p:extLst>
                  <p:ext uri="{D42A27DB-BD31-4B8C-83A1-F6EECF244321}">
                    <p14:modId xmlns:p14="http://schemas.microsoft.com/office/powerpoint/2010/main" val="170023714"/>
                  </p:ext>
                </p:extLst>
              </p:nvPr>
            </p:nvGraphicFramePr>
            <p:xfrm>
              <a:off x="556317" y="4769981"/>
              <a:ext cx="2712960" cy="568904"/>
            </p:xfrm>
            <a:graphic>
              <a:graphicData uri="http://schemas.openxmlformats.org/drawingml/2006/table">
                <a:tbl>
                  <a:tblPr firstRow="1" firstCol="1" bandRow="1"/>
                  <a:tblGrid>
                    <a:gridCol w="903114"/>
                    <a:gridCol w="904923"/>
                    <a:gridCol w="904923"/>
                  </a:tblGrid>
                  <a:tr h="325064">
                    <a:tc>
                      <a:txBody>
                        <a:bodyPr/>
                        <a:lstStyle/>
                        <a:p>
                          <a:pPr algn="ctr" eaLnBrk="0">
                            <a:spcBef>
                              <a:spcPts val="300"/>
                            </a:spcBef>
                            <a:spcAft>
                              <a:spcPts val="300"/>
                            </a:spcAft>
                          </a:pPr>
                          <a14:m>
                            <m:oMathPara xmlns:m="http://schemas.openxmlformats.org/officeDocument/2006/math">
                              <m:oMathParaPr>
                                <m:jc m:val="centerGroup"/>
                              </m:oMathParaPr>
                              <m:oMath xmlns:m="http://schemas.openxmlformats.org/officeDocument/2006/math">
                                <m:r>
                                  <m:rPr>
                                    <m:nor/>
                                  </m:rPr>
                                  <a:rPr lang="en-US" sz="1600" b="0" i="1" kern="100">
                                    <a:effectLst/>
                                    <a:latin typeface="Times New Roman" panose="02020603050405020304" pitchFamily="18" charset="0"/>
                                    <a:ea typeface="宋体" panose="02010600030101010101" pitchFamily="2" charset="-122"/>
                                    <a:cs typeface="Times New Roman" panose="02020603050405020304" pitchFamily="18" charset="0"/>
                                  </a:rPr>
                                  <m:t>ρ</m:t>
                                </m:r>
                                <m:r>
                                  <m:rPr>
                                    <m:nor/>
                                  </m:rPr>
                                  <a:rPr lang="en-US" sz="1600" b="0" i="1" kern="100">
                                    <a:effectLst/>
                                    <a:latin typeface="Times New Roman" panose="02020603050405020304" pitchFamily="18" charset="0"/>
                                    <a:ea typeface="宋体" panose="02010600030101010101" pitchFamily="2" charset="-122"/>
                                    <a:cs typeface="Times New Roman" panose="02020603050405020304" pitchFamily="18" charset="0"/>
                                  </a:rPr>
                                  <m:t>(</m:t>
                                </m:r>
                                <m:r>
                                  <m:rPr>
                                    <m:nor/>
                                  </m:rPr>
                                  <a:rPr lang="en-US" sz="1600" b="0" kern="100">
                                    <a:effectLst/>
                                    <a:latin typeface="Times New Roman" panose="02020603050405020304" pitchFamily="18" charset="0"/>
                                    <a:ea typeface="宋体" panose="02010600030101010101" pitchFamily="2" charset="-122"/>
                                    <a:cs typeface="Times New Roman" panose="02020603050405020304" pitchFamily="18" charset="0"/>
                                  </a:rPr>
                                  <m:t>kg</m:t>
                                </m:r>
                                <m:r>
                                  <m:rPr>
                                    <m:nor/>
                                  </m:rPr>
                                  <a:rPr lang="en-US" sz="1600" b="0" kern="100">
                                    <a:effectLst/>
                                    <a:latin typeface="Times New Roman" panose="02020603050405020304" pitchFamily="18" charset="0"/>
                                    <a:ea typeface="宋体" panose="02010600030101010101" pitchFamily="2" charset="-122"/>
                                    <a:cs typeface="Times New Roman" panose="02020603050405020304" pitchFamily="18" charset="0"/>
                                  </a:rPr>
                                  <m:t>/</m:t>
                                </m:r>
                                <m:sSup>
                                  <m:sSupPr>
                                    <m:ctrlPr>
                                      <a:rPr lang="zh-CN" sz="1600" b="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m:rPr>
                                        <m:nor/>
                                      </m:rPr>
                                      <a:rPr lang="en-US" sz="1600" b="0" kern="100">
                                        <a:effectLst/>
                                        <a:latin typeface="Times New Roman" panose="02020603050405020304" pitchFamily="18" charset="0"/>
                                        <a:ea typeface="宋体" panose="02010600030101010101" pitchFamily="2" charset="-122"/>
                                        <a:cs typeface="Times New Roman" panose="02020603050405020304" pitchFamily="18" charset="0"/>
                                      </a:rPr>
                                      <m:t>m</m:t>
                                    </m:r>
                                  </m:e>
                                  <m:sup>
                                    <m:r>
                                      <m:rPr>
                                        <m:nor/>
                                      </m:rPr>
                                      <a:rPr lang="en-US" sz="1600" b="0" kern="100">
                                        <a:effectLst/>
                                        <a:latin typeface="Times New Roman" panose="02020603050405020304" pitchFamily="18" charset="0"/>
                                        <a:ea typeface="宋体" panose="02010600030101010101" pitchFamily="2" charset="-122"/>
                                        <a:cs typeface="Times New Roman" panose="02020603050405020304" pitchFamily="18" charset="0"/>
                                      </a:rPr>
                                      <m:t>3</m:t>
                                    </m:r>
                                  </m:sup>
                                </m:sSup>
                                <m:r>
                                  <m:rPr>
                                    <m:nor/>
                                  </m:rPr>
                                  <a:rPr lang="en-US" sz="1600" b="0" kern="100">
                                    <a:effectLst/>
                                    <a:latin typeface="Times New Roman" panose="02020603050405020304" pitchFamily="18" charset="0"/>
                                    <a:ea typeface="宋体" panose="02010600030101010101" pitchFamily="2" charset="-122"/>
                                    <a:cs typeface="Times New Roman" panose="02020603050405020304" pitchFamily="18" charset="0"/>
                                  </a:rPr>
                                  <m:t>)</m:t>
                                </m:r>
                              </m:oMath>
                            </m:oMathPara>
                          </a14:m>
                          <a:endParaRPr lang="zh-CN" sz="1600" b="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a:noFill/>
                        </a:lnL>
                        <a:lnR>
                          <a:noFill/>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eaLnBrk="0">
                            <a:spcBef>
                              <a:spcPts val="300"/>
                            </a:spcBef>
                            <a:spcAft>
                              <a:spcPts val="300"/>
                            </a:spcAft>
                          </a:pPr>
                          <a14:m>
                            <m:oMathPara xmlns:m="http://schemas.openxmlformats.org/officeDocument/2006/math">
                              <m:oMathParaPr>
                                <m:jc m:val="centerGroup"/>
                              </m:oMathParaPr>
                              <m:oMath xmlns:m="http://schemas.openxmlformats.org/officeDocument/2006/math">
                                <m:r>
                                  <a:rPr lang="en-US" sz="1600" b="0" i="1" kern="100">
                                    <a:effectLst/>
                                    <a:latin typeface="Cambria Math" panose="02040503050406030204" pitchFamily="18" charset="0"/>
                                    <a:ea typeface="宋体" panose="02010600030101010101" pitchFamily="2" charset="-122"/>
                                    <a:cs typeface="Times New Roman" panose="02020603050405020304" pitchFamily="18" charset="0"/>
                                  </a:rPr>
                                  <m:t>𝐸</m:t>
                                </m:r>
                                <m:r>
                                  <a:rPr lang="en-US" sz="1600" b="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sz="1600" b="0" i="1" kern="100">
                                    <a:effectLst/>
                                    <a:latin typeface="Cambria Math" panose="02040503050406030204" pitchFamily="18" charset="0"/>
                                    <a:ea typeface="宋体" panose="02010600030101010101" pitchFamily="2" charset="-122"/>
                                    <a:cs typeface="Times New Roman" panose="02020603050405020304" pitchFamily="18" charset="0"/>
                                  </a:rPr>
                                  <m:t>𝐺𝑃𝑎</m:t>
                                </m:r>
                                <m:r>
                                  <a:rPr lang="en-US" sz="1600" b="0" i="1" kern="100">
                                    <a:effectLst/>
                                    <a:latin typeface="Cambria Math" panose="02040503050406030204" pitchFamily="18" charset="0"/>
                                    <a:ea typeface="宋体" panose="02010600030101010101" pitchFamily="2" charset="-122"/>
                                    <a:cs typeface="Times New Roman" panose="02020603050405020304" pitchFamily="18" charset="0"/>
                                  </a:rPr>
                                  <m:t>)</m:t>
                                </m:r>
                              </m:oMath>
                            </m:oMathPara>
                          </a14:m>
                          <a:endParaRPr lang="zh-CN" sz="16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a:noFill/>
                        </a:lnL>
                        <a:lnR>
                          <a:noFill/>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eaLnBrk="0">
                            <a:spcBef>
                              <a:spcPts val="300"/>
                            </a:spcBef>
                            <a:spcAft>
                              <a:spcPts val="300"/>
                            </a:spcAft>
                          </a:pPr>
                          <a14:m>
                            <m:oMathPara xmlns:m="http://schemas.openxmlformats.org/officeDocument/2006/math">
                              <m:oMathParaPr>
                                <m:jc m:val="centerGroup"/>
                              </m:oMathParaPr>
                              <m:oMath xmlns:m="http://schemas.openxmlformats.org/officeDocument/2006/math">
                                <m:r>
                                  <m:rPr>
                                    <m:sty m:val="p"/>
                                  </m:rPr>
                                  <a:rPr lang="en-US" sz="1600" b="0" kern="100">
                                    <a:effectLst/>
                                    <a:latin typeface="Cambria Math" panose="02040503050406030204" pitchFamily="18" charset="0"/>
                                    <a:ea typeface="宋体" panose="02010600030101010101" pitchFamily="2" charset="-122"/>
                                    <a:cs typeface="Times New Roman" panose="02020603050405020304" pitchFamily="18" charset="0"/>
                                  </a:rPr>
                                  <m:t>υ</m:t>
                                </m:r>
                              </m:oMath>
                            </m:oMathPara>
                          </a14:m>
                          <a:endParaRPr lang="zh-CN" sz="16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a:noFill/>
                        </a:lnL>
                        <a:lnR>
                          <a:noFill/>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32213">
                    <a:tc>
                      <a:txBody>
                        <a:bodyPr/>
                        <a:lstStyle/>
                        <a:p>
                          <a:pPr algn="ctr" eaLnBrk="0">
                            <a:spcBef>
                              <a:spcPts val="300"/>
                            </a:spcBef>
                            <a:spcAft>
                              <a:spcPts val="300"/>
                            </a:spcAft>
                          </a:pPr>
                          <a:r>
                            <a:rPr lang="en-US" sz="1600" b="0" kern="100">
                              <a:effectLst/>
                              <a:latin typeface="Times New Roman" panose="02020603050405020304" pitchFamily="18" charset="0"/>
                              <a:ea typeface="宋体" panose="02010600030101010101" pitchFamily="2" charset="-122"/>
                              <a:cs typeface="Times New Roman" panose="02020603050405020304" pitchFamily="18" charset="0"/>
                            </a:rPr>
                            <a:t>2700</a:t>
                          </a:r>
                          <a:endParaRPr lang="zh-CN" sz="16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ctr" eaLnBrk="0">
                            <a:spcBef>
                              <a:spcPts val="300"/>
                            </a:spcBef>
                            <a:spcAft>
                              <a:spcPts val="300"/>
                            </a:spcAft>
                          </a:pPr>
                          <a:r>
                            <a:rPr lang="en-US" sz="1600" b="0" kern="100" dirty="0">
                              <a:effectLst/>
                              <a:latin typeface="Times New Roman" panose="02020603050405020304" pitchFamily="18" charset="0"/>
                              <a:ea typeface="宋体" panose="02010600030101010101" pitchFamily="2" charset="-122"/>
                              <a:cs typeface="Times New Roman" panose="02020603050405020304" pitchFamily="18" charset="0"/>
                            </a:rPr>
                            <a:t>71</a:t>
                          </a:r>
                          <a:endParaRPr lang="zh-CN" sz="1600" b="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ctr" eaLnBrk="0">
                            <a:spcBef>
                              <a:spcPts val="300"/>
                            </a:spcBef>
                            <a:spcAft>
                              <a:spcPts val="300"/>
                            </a:spcAft>
                          </a:pPr>
                          <a:r>
                            <a:rPr lang="en-US" sz="1600" b="0" kern="100" dirty="0">
                              <a:effectLst/>
                              <a:latin typeface="Times New Roman" panose="02020603050405020304" pitchFamily="18" charset="0"/>
                              <a:ea typeface="宋体" panose="02010600030101010101" pitchFamily="2" charset="-122"/>
                              <a:cs typeface="Times New Roman" panose="02020603050405020304" pitchFamily="18" charset="0"/>
                            </a:rPr>
                            <a:t>0.3</a:t>
                          </a:r>
                          <a:endParaRPr lang="zh-CN" sz="1600" b="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r>
                </a:tbl>
              </a:graphicData>
            </a:graphic>
          </p:graphicFrame>
        </mc:Choice>
        <mc:Fallback xmlns="">
          <p:graphicFrame>
            <p:nvGraphicFramePr>
              <p:cNvPr id="17" name="表格 16"/>
              <p:cNvGraphicFramePr>
                <a:graphicFrameLocks noGrp="1"/>
              </p:cNvGraphicFramePr>
              <p:nvPr>
                <p:extLst>
                  <p:ext uri="{D42A27DB-BD31-4B8C-83A1-F6EECF244321}">
                    <p14:modId xmlns:p14="http://schemas.microsoft.com/office/powerpoint/2010/main" val="170023714"/>
                  </p:ext>
                </p:extLst>
              </p:nvPr>
            </p:nvGraphicFramePr>
            <p:xfrm>
              <a:off x="556317" y="4769981"/>
              <a:ext cx="2712960" cy="568904"/>
            </p:xfrm>
            <a:graphic>
              <a:graphicData uri="http://schemas.openxmlformats.org/drawingml/2006/table">
                <a:tbl>
                  <a:tblPr firstRow="1" firstCol="1" bandRow="1"/>
                  <a:tblGrid>
                    <a:gridCol w="903114"/>
                    <a:gridCol w="904923"/>
                    <a:gridCol w="904923"/>
                  </a:tblGrid>
                  <a:tr h="325064">
                    <a:tc>
                      <a:txBody>
                        <a:bodyPr/>
                        <a:lstStyle/>
                        <a:p>
                          <a:endParaRPr lang="zh-CN"/>
                        </a:p>
                      </a:txBody>
                      <a:tcPr marL="68580" marR="68580" marT="0" marB="0" anchor="ctr">
                        <a:lnL>
                          <a:noFill/>
                        </a:lnL>
                        <a:lnR>
                          <a:noFill/>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rotWithShape="0">
                          <a:blip r:embed="rId6"/>
                          <a:stretch>
                            <a:fillRect t="-3704" r="-202703" b="-111111"/>
                          </a:stretch>
                        </a:blipFill>
                      </a:tcPr>
                    </a:tc>
                    <a:tc>
                      <a:txBody>
                        <a:bodyPr/>
                        <a:lstStyle/>
                        <a:p>
                          <a:endParaRPr lang="zh-CN"/>
                        </a:p>
                      </a:txBody>
                      <a:tcPr marL="68580" marR="68580" marT="0" marB="0" anchor="ctr">
                        <a:lnL>
                          <a:noFill/>
                        </a:lnL>
                        <a:lnR>
                          <a:noFill/>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rotWithShape="0">
                          <a:blip r:embed="rId6"/>
                          <a:stretch>
                            <a:fillRect l="-99329" t="-3704" r="-101342" b="-111111"/>
                          </a:stretch>
                        </a:blipFill>
                      </a:tcPr>
                    </a:tc>
                    <a:tc>
                      <a:txBody>
                        <a:bodyPr/>
                        <a:lstStyle/>
                        <a:p>
                          <a:endParaRPr lang="zh-CN"/>
                        </a:p>
                      </a:txBody>
                      <a:tcPr marL="68580" marR="68580" marT="0" marB="0" anchor="ctr">
                        <a:lnL>
                          <a:noFill/>
                        </a:lnL>
                        <a:lnR>
                          <a:noFill/>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rotWithShape="0">
                          <a:blip r:embed="rId6"/>
                          <a:stretch>
                            <a:fillRect l="-199329" t="-3704" r="-1342" b="-111111"/>
                          </a:stretch>
                        </a:blipFill>
                      </a:tcPr>
                    </a:tc>
                  </a:tr>
                  <a:tr h="243840">
                    <a:tc>
                      <a:txBody>
                        <a:bodyPr/>
                        <a:lstStyle/>
                        <a:p>
                          <a:pPr algn="ctr" eaLnBrk="0">
                            <a:spcBef>
                              <a:spcPts val="300"/>
                            </a:spcBef>
                            <a:spcAft>
                              <a:spcPts val="300"/>
                            </a:spcAft>
                          </a:pPr>
                          <a:r>
                            <a:rPr lang="en-US" sz="1600" b="0" kern="100">
                              <a:effectLst/>
                              <a:latin typeface="Times New Roman" panose="02020603050405020304" pitchFamily="18" charset="0"/>
                              <a:ea typeface="宋体" panose="02010600030101010101" pitchFamily="2" charset="-122"/>
                              <a:cs typeface="Times New Roman" panose="02020603050405020304" pitchFamily="18" charset="0"/>
                            </a:rPr>
                            <a:t>2700</a:t>
                          </a:r>
                          <a:endParaRPr lang="zh-CN" sz="16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ctr" eaLnBrk="0">
                            <a:spcBef>
                              <a:spcPts val="300"/>
                            </a:spcBef>
                            <a:spcAft>
                              <a:spcPts val="300"/>
                            </a:spcAft>
                          </a:pPr>
                          <a:r>
                            <a:rPr lang="en-US" sz="1600" b="0" kern="100" dirty="0">
                              <a:effectLst/>
                              <a:latin typeface="Times New Roman" panose="02020603050405020304" pitchFamily="18" charset="0"/>
                              <a:ea typeface="宋体" panose="02010600030101010101" pitchFamily="2" charset="-122"/>
                              <a:cs typeface="Times New Roman" panose="02020603050405020304" pitchFamily="18" charset="0"/>
                            </a:rPr>
                            <a:t>71</a:t>
                          </a:r>
                          <a:endParaRPr lang="zh-CN" sz="1600" b="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ctr" eaLnBrk="0">
                            <a:spcBef>
                              <a:spcPts val="300"/>
                            </a:spcBef>
                            <a:spcAft>
                              <a:spcPts val="300"/>
                            </a:spcAft>
                          </a:pPr>
                          <a:r>
                            <a:rPr lang="en-US" sz="1600" b="0" kern="100" dirty="0">
                              <a:effectLst/>
                              <a:latin typeface="Times New Roman" panose="02020603050405020304" pitchFamily="18" charset="0"/>
                              <a:ea typeface="宋体" panose="02010600030101010101" pitchFamily="2" charset="-122"/>
                              <a:cs typeface="Times New Roman" panose="02020603050405020304" pitchFamily="18" charset="0"/>
                            </a:rPr>
                            <a:t>0.3</a:t>
                          </a:r>
                          <a:endParaRPr lang="zh-CN" sz="1600" b="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r>
                </a:tbl>
              </a:graphicData>
            </a:graphic>
          </p:graphicFrame>
        </mc:Fallback>
      </mc:AlternateContent>
    </p:spTree>
    <p:extLst>
      <p:ext uri="{BB962C8B-B14F-4D97-AF65-F5344CB8AC3E}">
        <p14:creationId xmlns:p14="http://schemas.microsoft.com/office/powerpoint/2010/main" val="40421650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2" name="Rectangle 29"/>
          <p:cNvSpPr>
            <a:spLocks noChangeArrowheads="1"/>
          </p:cNvSpPr>
          <p:nvPr/>
        </p:nvSpPr>
        <p:spPr bwMode="auto">
          <a:xfrm>
            <a:off x="5319255" y="5960009"/>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2" name="Rectangle 2"/>
          <p:cNvSpPr>
            <a:spLocks noGrp="1" noChangeArrowheads="1"/>
          </p:cNvSpPr>
          <p:nvPr>
            <p:ph type="title"/>
          </p:nvPr>
        </p:nvSpPr>
        <p:spPr>
          <a:xfrm>
            <a:off x="357188" y="548680"/>
            <a:ext cx="6807100" cy="560611"/>
          </a:xfrm>
        </p:spPr>
        <p:txBody>
          <a:bodyPr/>
          <a:lstStyle/>
          <a:p>
            <a:pPr eaLnBrk="1" hangingPunct="1">
              <a:lnSpc>
                <a:spcPct val="130000"/>
              </a:lnSpc>
              <a:defRPr/>
            </a:pPr>
            <a:r>
              <a:rPr lang="en-US" altLang="zh-CN" sz="2400" dirty="0" smtClean="0">
                <a:latin typeface="Arial" panose="020B0604020202020204" pitchFamily="34" charset="0"/>
                <a:ea typeface="黑体" pitchFamily="2" charset="-122"/>
                <a:cs typeface="Arial" panose="020B0604020202020204" pitchFamily="34" charset="0"/>
              </a:rPr>
              <a:t>3.2</a:t>
            </a:r>
            <a:r>
              <a:rPr lang="zh-CN" altLang="zh-CN" sz="2400" dirty="0" smtClean="0">
                <a:latin typeface="Arial" panose="020B0604020202020204" pitchFamily="34" charset="0"/>
                <a:ea typeface="黑体" pitchFamily="2" charset="-122"/>
                <a:cs typeface="Arial" panose="020B0604020202020204" pitchFamily="34" charset="0"/>
              </a:rPr>
              <a:t>不同</a:t>
            </a:r>
            <a:r>
              <a:rPr lang="zh-CN" altLang="zh-CN" sz="2400" dirty="0">
                <a:latin typeface="Arial" panose="020B0604020202020204" pitchFamily="34" charset="0"/>
                <a:ea typeface="黑体" pitchFamily="2" charset="-122"/>
                <a:cs typeface="Arial" panose="020B0604020202020204" pitchFamily="34" charset="0"/>
              </a:rPr>
              <a:t>孔径尺寸</a:t>
            </a:r>
            <a:r>
              <a:rPr lang="zh-CN" altLang="zh-CN" sz="2400" dirty="0" smtClean="0">
                <a:latin typeface="Arial" panose="020B0604020202020204" pitchFamily="34" charset="0"/>
                <a:ea typeface="黑体" pitchFamily="2" charset="-122"/>
                <a:cs typeface="Arial" panose="020B0604020202020204" pitchFamily="34" charset="0"/>
              </a:rPr>
              <a:t>下</a:t>
            </a:r>
            <a:r>
              <a:rPr lang="zh-CN" altLang="zh-CN" sz="2400" dirty="0">
                <a:latin typeface="Arial" panose="020B0604020202020204" pitchFamily="34" charset="0"/>
                <a:ea typeface="黑体" pitchFamily="2" charset="-122"/>
                <a:cs typeface="Arial" panose="020B0604020202020204" pitchFamily="34" charset="0"/>
              </a:rPr>
              <a:t>多级方法检测精度</a:t>
            </a:r>
            <a:r>
              <a:rPr lang="zh-CN" altLang="zh-CN" sz="2400" dirty="0" smtClean="0">
                <a:latin typeface="Arial" panose="020B0604020202020204" pitchFamily="34" charset="0"/>
                <a:ea typeface="黑体" pitchFamily="2" charset="-122"/>
                <a:cs typeface="Arial" panose="020B0604020202020204" pitchFamily="34" charset="0"/>
              </a:rPr>
              <a:t>分析</a:t>
            </a:r>
            <a:r>
              <a:rPr lang="en-US" altLang="zh-CN" sz="2400" dirty="0" smtClean="0">
                <a:latin typeface="Times New Roman" panose="02020603050405020304" pitchFamily="18" charset="0"/>
                <a:ea typeface="黑体" pitchFamily="2" charset="-122"/>
                <a:cs typeface="Times New Roman" panose="02020603050405020304" pitchFamily="18" charset="0"/>
              </a:rPr>
              <a:t>(</a:t>
            </a:r>
            <a:r>
              <a:rPr lang="en-US" altLang="zh-CN" sz="2400" dirty="0">
                <a:latin typeface="Times New Roman" panose="02020603050405020304" pitchFamily="18" charset="0"/>
                <a:ea typeface="黑体" pitchFamily="2" charset="-122"/>
                <a:cs typeface="Times New Roman" panose="02020603050405020304" pitchFamily="18" charset="0"/>
              </a:rPr>
              <a:t>Ⅱ</a:t>
            </a:r>
            <a:r>
              <a:rPr lang="en-US" altLang="zh-CN" sz="2400" dirty="0" smtClean="0">
                <a:latin typeface="Times New Roman" panose="02020603050405020304" pitchFamily="18" charset="0"/>
                <a:ea typeface="黑体" pitchFamily="2" charset="-122"/>
                <a:cs typeface="Times New Roman" panose="02020603050405020304" pitchFamily="18" charset="0"/>
              </a:rPr>
              <a:t>)</a:t>
            </a:r>
            <a:endParaRPr lang="en-US" altLang="zh-CN" sz="2400" dirty="0">
              <a:latin typeface="Arial" panose="020B0604020202020204" pitchFamily="34" charset="0"/>
              <a:ea typeface="黑体" pitchFamily="2" charset="-122"/>
              <a:cs typeface="Arial" panose="020B0604020202020204" pitchFamily="34" charset="0"/>
            </a:endParaRPr>
          </a:p>
        </p:txBody>
      </p:sp>
      <p:grpSp>
        <p:nvGrpSpPr>
          <p:cNvPr id="30" name="组合 29"/>
          <p:cNvGrpSpPr/>
          <p:nvPr/>
        </p:nvGrpSpPr>
        <p:grpSpPr>
          <a:xfrm>
            <a:off x="515068" y="1124744"/>
            <a:ext cx="2510766" cy="2462489"/>
            <a:chOff x="638817" y="1109136"/>
            <a:chExt cx="2510766" cy="2462489"/>
          </a:xfrm>
        </p:grpSpPr>
        <p:grpSp>
          <p:nvGrpSpPr>
            <p:cNvPr id="31" name="组合 30"/>
            <p:cNvGrpSpPr/>
            <p:nvPr/>
          </p:nvGrpSpPr>
          <p:grpSpPr>
            <a:xfrm>
              <a:off x="638817" y="1109136"/>
              <a:ext cx="2510766" cy="2462489"/>
              <a:chOff x="5179194" y="3758218"/>
              <a:chExt cx="2510766" cy="2462489"/>
            </a:xfrm>
          </p:grpSpPr>
          <p:grpSp>
            <p:nvGrpSpPr>
              <p:cNvPr id="37" name="组合 36"/>
              <p:cNvGrpSpPr/>
              <p:nvPr/>
            </p:nvGrpSpPr>
            <p:grpSpPr>
              <a:xfrm>
                <a:off x="5179194" y="3758218"/>
                <a:ext cx="2510766" cy="2462489"/>
                <a:chOff x="6918541" y="1127570"/>
                <a:chExt cx="2510766" cy="2462489"/>
              </a:xfrm>
            </p:grpSpPr>
            <p:grpSp>
              <p:nvGrpSpPr>
                <p:cNvPr id="42" name="组合 41"/>
                <p:cNvGrpSpPr/>
                <p:nvPr/>
              </p:nvGrpSpPr>
              <p:grpSpPr>
                <a:xfrm>
                  <a:off x="6918541" y="1127570"/>
                  <a:ext cx="2510766" cy="2462489"/>
                  <a:chOff x="2461738" y="1305014"/>
                  <a:chExt cx="2510766" cy="2462489"/>
                </a:xfrm>
              </p:grpSpPr>
              <p:grpSp>
                <p:nvGrpSpPr>
                  <p:cNvPr id="47" name="组合 46"/>
                  <p:cNvGrpSpPr/>
                  <p:nvPr/>
                </p:nvGrpSpPr>
                <p:grpSpPr>
                  <a:xfrm>
                    <a:off x="2461738" y="1606916"/>
                    <a:ext cx="2160588" cy="2160587"/>
                    <a:chOff x="414150" y="1526871"/>
                    <a:chExt cx="2160588" cy="2160587"/>
                  </a:xfrm>
                </p:grpSpPr>
                <p:grpSp>
                  <p:nvGrpSpPr>
                    <p:cNvPr id="52" name="组合 64"/>
                    <p:cNvGrpSpPr>
                      <a:grpSpLocks/>
                    </p:cNvGrpSpPr>
                    <p:nvPr/>
                  </p:nvGrpSpPr>
                  <p:grpSpPr bwMode="auto">
                    <a:xfrm>
                      <a:off x="414150" y="1526871"/>
                      <a:ext cx="2160588" cy="2160587"/>
                      <a:chOff x="969234" y="1354474"/>
                      <a:chExt cx="2880000" cy="2880000"/>
                    </a:xfrm>
                  </p:grpSpPr>
                  <p:sp>
                    <p:nvSpPr>
                      <p:cNvPr id="54" name="矩形 53"/>
                      <p:cNvSpPr/>
                      <p:nvPr/>
                    </p:nvSpPr>
                    <p:spPr>
                      <a:xfrm>
                        <a:off x="969234" y="1354474"/>
                        <a:ext cx="2880000" cy="2880000"/>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dirty="0"/>
                      </a:p>
                    </p:txBody>
                  </p:sp>
                  <p:sp>
                    <p:nvSpPr>
                      <p:cNvPr id="55" name="矩形 54"/>
                      <p:cNvSpPr/>
                      <p:nvPr/>
                    </p:nvSpPr>
                    <p:spPr>
                      <a:xfrm>
                        <a:off x="1813804" y="2269029"/>
                        <a:ext cx="1103699" cy="1103700"/>
                      </a:xfrm>
                      <a:prstGeom prst="rect">
                        <a:avLst/>
                      </a:prstGeom>
                      <a:noFill/>
                      <a:ln w="127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56" name="椭圆 55"/>
                      <p:cNvSpPr/>
                      <p:nvPr/>
                    </p:nvSpPr>
                    <p:spPr>
                      <a:xfrm>
                        <a:off x="1752438" y="2214012"/>
                        <a:ext cx="120616" cy="120618"/>
                      </a:xfrm>
                      <a:prstGeom prst="ellipse">
                        <a:avLst/>
                      </a:prstGeom>
                      <a:solidFill>
                        <a:schemeClr val="tx1">
                          <a:lumMod val="65000"/>
                          <a:lumOff val="35000"/>
                        </a:schemeClr>
                      </a:solidFill>
                      <a:ln>
                        <a:noFill/>
                      </a:ln>
                    </p:spPr>
                    <p:style>
                      <a:lnRef idx="2">
                        <a:schemeClr val="dk1">
                          <a:shade val="50000"/>
                        </a:schemeClr>
                      </a:lnRef>
                      <a:fillRef idx="1">
                        <a:schemeClr val="dk1"/>
                      </a:fillRef>
                      <a:effectRef idx="0">
                        <a:schemeClr val="dk1"/>
                      </a:effectRef>
                      <a:fontRef idx="minor">
                        <a:schemeClr val="lt1"/>
                      </a:fontRef>
                    </p:style>
                    <p:txBody>
                      <a:bodyPr anchor="ctr"/>
                      <a:lstStyle/>
                      <a:p>
                        <a:pPr algn="ctr" eaLnBrk="1" hangingPunct="1">
                          <a:defRPr/>
                        </a:pPr>
                        <a:endParaRPr lang="zh-CN" altLang="en-US"/>
                      </a:p>
                    </p:txBody>
                  </p:sp>
                  <p:sp>
                    <p:nvSpPr>
                      <p:cNvPr id="57" name="椭圆 56"/>
                      <p:cNvSpPr/>
                      <p:nvPr/>
                    </p:nvSpPr>
                    <p:spPr>
                      <a:xfrm>
                        <a:off x="1752438" y="3301594"/>
                        <a:ext cx="120616" cy="118501"/>
                      </a:xfrm>
                      <a:prstGeom prst="ellipse">
                        <a:avLst/>
                      </a:prstGeom>
                      <a:solidFill>
                        <a:schemeClr val="tx1">
                          <a:lumMod val="65000"/>
                          <a:lumOff val="35000"/>
                        </a:schemeClr>
                      </a:solidFill>
                      <a:ln>
                        <a:noFill/>
                      </a:ln>
                    </p:spPr>
                    <p:style>
                      <a:lnRef idx="2">
                        <a:schemeClr val="dk1">
                          <a:shade val="50000"/>
                        </a:schemeClr>
                      </a:lnRef>
                      <a:fillRef idx="1">
                        <a:schemeClr val="dk1"/>
                      </a:fillRef>
                      <a:effectRef idx="0">
                        <a:schemeClr val="dk1"/>
                      </a:effectRef>
                      <a:fontRef idx="minor">
                        <a:schemeClr val="lt1"/>
                      </a:fontRef>
                    </p:style>
                    <p:txBody>
                      <a:bodyPr anchor="ctr"/>
                      <a:lstStyle/>
                      <a:p>
                        <a:pPr algn="ctr" eaLnBrk="1" hangingPunct="1">
                          <a:defRPr/>
                        </a:pPr>
                        <a:endParaRPr lang="zh-CN" altLang="en-US"/>
                      </a:p>
                    </p:txBody>
                  </p:sp>
                  <p:sp>
                    <p:nvSpPr>
                      <p:cNvPr id="58" name="椭圆 57"/>
                      <p:cNvSpPr/>
                      <p:nvPr/>
                    </p:nvSpPr>
                    <p:spPr>
                      <a:xfrm>
                        <a:off x="2866812" y="2211966"/>
                        <a:ext cx="120618" cy="120618"/>
                      </a:xfrm>
                      <a:prstGeom prst="ellipse">
                        <a:avLst/>
                      </a:prstGeom>
                      <a:solidFill>
                        <a:schemeClr val="tx1">
                          <a:lumMod val="65000"/>
                          <a:lumOff val="35000"/>
                        </a:schemeClr>
                      </a:solidFill>
                      <a:ln>
                        <a:noFill/>
                      </a:ln>
                    </p:spPr>
                    <p:style>
                      <a:lnRef idx="2">
                        <a:schemeClr val="dk1">
                          <a:shade val="50000"/>
                        </a:schemeClr>
                      </a:lnRef>
                      <a:fillRef idx="1">
                        <a:schemeClr val="dk1"/>
                      </a:fillRef>
                      <a:effectRef idx="0">
                        <a:schemeClr val="dk1"/>
                      </a:effectRef>
                      <a:fontRef idx="minor">
                        <a:schemeClr val="lt1"/>
                      </a:fontRef>
                    </p:style>
                    <p:txBody>
                      <a:bodyPr anchor="ctr"/>
                      <a:lstStyle/>
                      <a:p>
                        <a:pPr algn="ctr" eaLnBrk="1" hangingPunct="1">
                          <a:defRPr/>
                        </a:pPr>
                        <a:endParaRPr lang="zh-CN" altLang="en-US"/>
                      </a:p>
                    </p:txBody>
                  </p:sp>
                  <p:sp>
                    <p:nvSpPr>
                      <p:cNvPr id="59" name="椭圆 58"/>
                      <p:cNvSpPr/>
                      <p:nvPr/>
                    </p:nvSpPr>
                    <p:spPr>
                      <a:xfrm>
                        <a:off x="2871544" y="3301594"/>
                        <a:ext cx="120618" cy="118501"/>
                      </a:xfrm>
                      <a:prstGeom prst="ellipse">
                        <a:avLst/>
                      </a:prstGeom>
                      <a:solidFill>
                        <a:schemeClr val="tx1">
                          <a:lumMod val="65000"/>
                          <a:lumOff val="35000"/>
                        </a:schemeClr>
                      </a:solidFill>
                      <a:ln>
                        <a:noFill/>
                      </a:ln>
                    </p:spPr>
                    <p:style>
                      <a:lnRef idx="2">
                        <a:schemeClr val="dk1">
                          <a:shade val="50000"/>
                        </a:schemeClr>
                      </a:lnRef>
                      <a:fillRef idx="1">
                        <a:schemeClr val="dk1"/>
                      </a:fillRef>
                      <a:effectRef idx="0">
                        <a:schemeClr val="dk1"/>
                      </a:effectRef>
                      <a:fontRef idx="minor">
                        <a:schemeClr val="lt1"/>
                      </a:fontRef>
                    </p:style>
                    <p:txBody>
                      <a:bodyPr anchor="ctr"/>
                      <a:lstStyle/>
                      <a:p>
                        <a:pPr algn="ctr" eaLnBrk="1" hangingPunct="1">
                          <a:defRPr/>
                        </a:pPr>
                        <a:endParaRPr lang="zh-CN" altLang="en-US"/>
                      </a:p>
                    </p:txBody>
                  </p:sp>
                  <p:sp>
                    <p:nvSpPr>
                      <p:cNvPr id="60" name="椭圆 59"/>
                      <p:cNvSpPr/>
                      <p:nvPr/>
                    </p:nvSpPr>
                    <p:spPr>
                      <a:xfrm>
                        <a:off x="2361872" y="2734571"/>
                        <a:ext cx="118501" cy="120618"/>
                      </a:xfrm>
                      <a:prstGeom prst="ellipse">
                        <a:avLst/>
                      </a:prstGeom>
                      <a:solidFill>
                        <a:schemeClr val="tx1">
                          <a:lumMod val="65000"/>
                          <a:lumOff val="35000"/>
                        </a:schemeClr>
                      </a:solidFill>
                      <a:ln>
                        <a:noFill/>
                      </a:ln>
                    </p:spPr>
                    <p:style>
                      <a:lnRef idx="2">
                        <a:schemeClr val="dk1">
                          <a:shade val="50000"/>
                        </a:schemeClr>
                      </a:lnRef>
                      <a:fillRef idx="1">
                        <a:schemeClr val="dk1"/>
                      </a:fillRef>
                      <a:effectRef idx="0">
                        <a:schemeClr val="dk1"/>
                      </a:effectRef>
                      <a:fontRef idx="minor">
                        <a:schemeClr val="lt1"/>
                      </a:fontRef>
                    </p:style>
                    <p:txBody>
                      <a:bodyPr anchor="ctr"/>
                      <a:lstStyle/>
                      <a:p>
                        <a:pPr algn="ctr" eaLnBrk="1" hangingPunct="1">
                          <a:defRPr/>
                        </a:pPr>
                        <a:endParaRPr lang="zh-CN" altLang="en-US"/>
                      </a:p>
                    </p:txBody>
                  </p:sp>
                </p:grpSp>
                <p:sp>
                  <p:nvSpPr>
                    <p:cNvPr id="53" name="椭圆 52"/>
                    <p:cNvSpPr/>
                    <p:nvPr/>
                  </p:nvSpPr>
                  <p:spPr>
                    <a:xfrm>
                      <a:off x="1703415" y="2652713"/>
                      <a:ext cx="72000" cy="72000"/>
                    </a:xfrm>
                    <a:prstGeom prst="ellipse">
                      <a:avLst/>
                    </a:prstGeom>
                    <a:solidFill>
                      <a:schemeClr val="bg1"/>
                    </a:solidFill>
                    <a:ln w="12700" cmpd="sng">
                      <a:solidFill>
                        <a:schemeClr val="tx1"/>
                      </a:solidFill>
                    </a:ln>
                  </p:spPr>
                  <p:style>
                    <a:lnRef idx="2">
                      <a:schemeClr val="dk1">
                        <a:shade val="50000"/>
                      </a:schemeClr>
                    </a:lnRef>
                    <a:fillRef idx="1">
                      <a:schemeClr val="dk1"/>
                    </a:fillRef>
                    <a:effectRef idx="0">
                      <a:schemeClr val="dk1"/>
                    </a:effectRef>
                    <a:fontRef idx="minor">
                      <a:schemeClr val="lt1"/>
                    </a:fontRef>
                  </p:style>
                  <p:txBody>
                    <a:bodyPr anchor="ctr"/>
                    <a:lstStyle/>
                    <a:p>
                      <a:pPr algn="ctr" eaLnBrk="1" hangingPunct="1">
                        <a:defRPr/>
                      </a:pPr>
                      <a:endParaRPr lang="zh-CN" altLang="en-US"/>
                    </a:p>
                  </p:txBody>
                </p:sp>
              </p:grpSp>
              <p:cxnSp>
                <p:nvCxnSpPr>
                  <p:cNvPr id="48" name="直接箭头连接符 47"/>
                  <p:cNvCxnSpPr/>
                  <p:nvPr/>
                </p:nvCxnSpPr>
                <p:spPr>
                  <a:xfrm>
                    <a:off x="3549263" y="2695348"/>
                    <a:ext cx="1228565"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49" name="直接箭头连接符 48"/>
                  <p:cNvCxnSpPr/>
                  <p:nvPr/>
                </p:nvCxnSpPr>
                <p:spPr>
                  <a:xfrm flipH="1" flipV="1">
                    <a:off x="3549263" y="1461433"/>
                    <a:ext cx="6350" cy="1237154"/>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50" name="矩形 49"/>
                  <p:cNvSpPr/>
                  <p:nvPr/>
                </p:nvSpPr>
                <p:spPr>
                  <a:xfrm>
                    <a:off x="4729640" y="2537699"/>
                    <a:ext cx="242864" cy="246221"/>
                  </a:xfrm>
                  <a:prstGeom prst="rect">
                    <a:avLst/>
                  </a:prstGeom>
                </p:spPr>
                <p:txBody>
                  <a:bodyPr wrap="square">
                    <a:spAutoFit/>
                  </a:bodyPr>
                  <a:lstStyle/>
                  <a:p>
                    <a:r>
                      <a:rPr lang="en-US" altLang="zh-CN" sz="1000" dirty="0" smtClean="0">
                        <a:latin typeface="Times New Roman" panose="02020603050405020304" pitchFamily="18" charset="0"/>
                        <a:cs typeface="Times New Roman" panose="02020603050405020304" pitchFamily="18" charset="0"/>
                      </a:rPr>
                      <a:t>x</a:t>
                    </a:r>
                    <a:endParaRPr lang="zh-CN" altLang="en-US" sz="1000" dirty="0">
                      <a:latin typeface="Times New Roman" panose="02020603050405020304" pitchFamily="18" charset="0"/>
                      <a:cs typeface="Times New Roman" panose="02020603050405020304" pitchFamily="18" charset="0"/>
                    </a:endParaRPr>
                  </a:p>
                </p:txBody>
              </p:sp>
              <p:sp>
                <p:nvSpPr>
                  <p:cNvPr id="51" name="矩形 50"/>
                  <p:cNvSpPr/>
                  <p:nvPr/>
                </p:nvSpPr>
                <p:spPr>
                  <a:xfrm>
                    <a:off x="3518871" y="1305014"/>
                    <a:ext cx="242864" cy="246221"/>
                  </a:xfrm>
                  <a:prstGeom prst="rect">
                    <a:avLst/>
                  </a:prstGeom>
                </p:spPr>
                <p:txBody>
                  <a:bodyPr wrap="square">
                    <a:spAutoFit/>
                  </a:bodyPr>
                  <a:lstStyle/>
                  <a:p>
                    <a:r>
                      <a:rPr lang="en-US" altLang="zh-CN" sz="1000" dirty="0" smtClean="0">
                        <a:latin typeface="Times New Roman" panose="02020603050405020304" pitchFamily="18" charset="0"/>
                        <a:cs typeface="Times New Roman" panose="02020603050405020304" pitchFamily="18" charset="0"/>
                      </a:rPr>
                      <a:t>y</a:t>
                    </a:r>
                    <a:endParaRPr lang="zh-CN" altLang="en-US" sz="1000" dirty="0">
                      <a:latin typeface="Times New Roman" panose="02020603050405020304" pitchFamily="18" charset="0"/>
                      <a:cs typeface="Times New Roman" panose="02020603050405020304" pitchFamily="18" charset="0"/>
                    </a:endParaRPr>
                  </a:p>
                </p:txBody>
              </p:sp>
            </p:grpSp>
            <p:sp>
              <p:nvSpPr>
                <p:cNvPr id="43" name="椭圆 42"/>
                <p:cNvSpPr/>
                <p:nvPr/>
              </p:nvSpPr>
              <p:spPr>
                <a:xfrm rot="19054551">
                  <a:off x="8119870" y="2310254"/>
                  <a:ext cx="160971" cy="823482"/>
                </a:xfrm>
                <a:prstGeom prst="ellipse">
                  <a:avLst/>
                </a:prstGeom>
                <a:noFill/>
                <a:ln w="9525" cmpd="sng">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p:nvPr/>
              </p:nvSpPr>
              <p:spPr>
                <a:xfrm rot="13414819">
                  <a:off x="7996238" y="1893855"/>
                  <a:ext cx="417906" cy="823482"/>
                </a:xfrm>
                <a:prstGeom prst="ellipse">
                  <a:avLst/>
                </a:prstGeom>
                <a:noFill/>
                <a:ln w="9525" cmpd="sng">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p:cNvSpPr/>
                <p:nvPr/>
              </p:nvSpPr>
              <p:spPr>
                <a:xfrm rot="13494602">
                  <a:off x="7433846" y="2229196"/>
                  <a:ext cx="702595" cy="969366"/>
                </a:xfrm>
                <a:prstGeom prst="ellipse">
                  <a:avLst/>
                </a:prstGeom>
                <a:noFill/>
                <a:ln w="9525" cmpd="sng">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p:nvPr/>
              </p:nvSpPr>
              <p:spPr>
                <a:xfrm rot="18689309">
                  <a:off x="7464332" y="1749516"/>
                  <a:ext cx="605444" cy="1096776"/>
                </a:xfrm>
                <a:prstGeom prst="ellipse">
                  <a:avLst/>
                </a:prstGeom>
                <a:noFill/>
                <a:ln w="9525" cmpd="sng">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38" name="直接连接符 37"/>
              <p:cNvCxnSpPr>
                <a:stCxn id="56" idx="5"/>
                <a:endCxn id="60" idx="1"/>
              </p:cNvCxnSpPr>
              <p:nvPr/>
            </p:nvCxnSpPr>
            <p:spPr>
              <a:xfrm>
                <a:off x="5843992" y="4782185"/>
                <a:ext cx="392984" cy="326541"/>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9" name="直接连接符 38"/>
              <p:cNvCxnSpPr>
                <a:stCxn id="58" idx="3"/>
                <a:endCxn id="60" idx="7"/>
              </p:cNvCxnSpPr>
              <p:nvPr/>
            </p:nvCxnSpPr>
            <p:spPr>
              <a:xfrm flipH="1">
                <a:off x="6299838" y="4780650"/>
                <a:ext cx="316179" cy="328076"/>
              </a:xfrm>
              <a:prstGeom prst="line">
                <a:avLst/>
              </a:prstGeom>
              <a:ln w="12700" cmpd="sng">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0" name="直接连接符 39"/>
              <p:cNvCxnSpPr>
                <a:stCxn id="60" idx="5"/>
                <a:endCxn id="59" idx="1"/>
              </p:cNvCxnSpPr>
              <p:nvPr/>
            </p:nvCxnSpPr>
            <p:spPr>
              <a:xfrm>
                <a:off x="6299838" y="5172710"/>
                <a:ext cx="319729" cy="361166"/>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1" name="直接连接符 40"/>
              <p:cNvCxnSpPr>
                <a:stCxn id="60" idx="3"/>
                <a:endCxn id="57" idx="7"/>
              </p:cNvCxnSpPr>
              <p:nvPr/>
            </p:nvCxnSpPr>
            <p:spPr>
              <a:xfrm flipH="1">
                <a:off x="5843992" y="5172710"/>
                <a:ext cx="392984" cy="361166"/>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sp>
          <p:nvSpPr>
            <p:cNvPr id="33" name="TextBox 4"/>
            <p:cNvSpPr txBox="1"/>
            <p:nvPr/>
          </p:nvSpPr>
          <p:spPr>
            <a:xfrm>
              <a:off x="1047433" y="1877312"/>
              <a:ext cx="718892" cy="246221"/>
            </a:xfrm>
            <a:prstGeom prst="rect">
              <a:avLst/>
            </a:prstGeom>
            <a:noFill/>
          </p:spPr>
          <p:txBody>
            <a:bodyPr wrap="square" rtlCol="0">
              <a:spAutoFit/>
            </a:bodyPr>
            <a:lstStyle/>
            <a:p>
              <a:r>
                <a:rPr lang="en-US" altLang="zh-CN" sz="1000" dirty="0" smtClean="0">
                  <a:latin typeface="Times New Roman" panose="02020603050405020304" pitchFamily="18" charset="0"/>
                  <a:ea typeface="宋体" pitchFamily="2" charset="-122"/>
                  <a:cs typeface="Times New Roman" panose="02020603050405020304" pitchFamily="18" charset="0"/>
                </a:rPr>
                <a:t>PZT2</a:t>
              </a:r>
              <a:endParaRPr lang="zh-CN" altLang="en-US" sz="1000" dirty="0">
                <a:latin typeface="Times New Roman" panose="02020603050405020304" pitchFamily="18" charset="0"/>
                <a:ea typeface="宋体" pitchFamily="2" charset="-122"/>
                <a:cs typeface="Times New Roman" panose="02020603050405020304" pitchFamily="18" charset="0"/>
              </a:endParaRPr>
            </a:p>
          </p:txBody>
        </p:sp>
        <p:sp>
          <p:nvSpPr>
            <p:cNvPr id="34" name="TextBox 4"/>
            <p:cNvSpPr txBox="1"/>
            <p:nvPr/>
          </p:nvSpPr>
          <p:spPr>
            <a:xfrm>
              <a:off x="1858231" y="1872149"/>
              <a:ext cx="513791" cy="246221"/>
            </a:xfrm>
            <a:prstGeom prst="rect">
              <a:avLst/>
            </a:prstGeom>
            <a:noFill/>
          </p:spPr>
          <p:txBody>
            <a:bodyPr wrap="square" rtlCol="0">
              <a:spAutoFit/>
            </a:bodyPr>
            <a:lstStyle/>
            <a:p>
              <a:r>
                <a:rPr lang="en-US" altLang="zh-CN" sz="1000" dirty="0">
                  <a:latin typeface="Times New Roman" panose="02020603050405020304" pitchFamily="18" charset="0"/>
                  <a:ea typeface="宋体" pitchFamily="2" charset="-122"/>
                  <a:cs typeface="Times New Roman" panose="02020603050405020304" pitchFamily="18" charset="0"/>
                </a:rPr>
                <a:t>PZT1</a:t>
              </a:r>
              <a:endParaRPr lang="zh-CN" altLang="en-US" sz="1000" dirty="0">
                <a:latin typeface="Times New Roman" panose="02020603050405020304" pitchFamily="18" charset="0"/>
                <a:ea typeface="宋体" pitchFamily="2" charset="-122"/>
                <a:cs typeface="Times New Roman" panose="02020603050405020304" pitchFamily="18" charset="0"/>
              </a:endParaRPr>
            </a:p>
          </p:txBody>
        </p:sp>
        <p:sp>
          <p:nvSpPr>
            <p:cNvPr id="35" name="TextBox 4"/>
            <p:cNvSpPr txBox="1"/>
            <p:nvPr/>
          </p:nvSpPr>
          <p:spPr>
            <a:xfrm>
              <a:off x="1063893" y="2915593"/>
              <a:ext cx="515542" cy="246221"/>
            </a:xfrm>
            <a:prstGeom prst="rect">
              <a:avLst/>
            </a:prstGeom>
            <a:noFill/>
          </p:spPr>
          <p:txBody>
            <a:bodyPr wrap="square" rtlCol="0">
              <a:spAutoFit/>
            </a:bodyPr>
            <a:lstStyle/>
            <a:p>
              <a:r>
                <a:rPr lang="en-US" altLang="zh-CN" sz="1000" dirty="0">
                  <a:latin typeface="Times New Roman" panose="02020603050405020304" pitchFamily="18" charset="0"/>
                  <a:ea typeface="宋体" pitchFamily="2" charset="-122"/>
                  <a:cs typeface="Times New Roman" panose="02020603050405020304" pitchFamily="18" charset="0"/>
                </a:rPr>
                <a:t>PZT3</a:t>
              </a:r>
              <a:endParaRPr lang="zh-CN" altLang="en-US" sz="1000" dirty="0">
                <a:latin typeface="Times New Roman" panose="02020603050405020304" pitchFamily="18" charset="0"/>
                <a:ea typeface="宋体" pitchFamily="2" charset="-122"/>
                <a:cs typeface="Times New Roman" panose="02020603050405020304" pitchFamily="18" charset="0"/>
              </a:endParaRPr>
            </a:p>
          </p:txBody>
        </p:sp>
        <p:sp>
          <p:nvSpPr>
            <p:cNvPr id="36" name="TextBox 4"/>
            <p:cNvSpPr txBox="1"/>
            <p:nvPr/>
          </p:nvSpPr>
          <p:spPr>
            <a:xfrm>
              <a:off x="1931089" y="2915593"/>
              <a:ext cx="475104" cy="246221"/>
            </a:xfrm>
            <a:prstGeom prst="rect">
              <a:avLst/>
            </a:prstGeom>
            <a:noFill/>
          </p:spPr>
          <p:txBody>
            <a:bodyPr wrap="square" rtlCol="0">
              <a:spAutoFit/>
            </a:bodyPr>
            <a:lstStyle/>
            <a:p>
              <a:r>
                <a:rPr lang="en-US" altLang="zh-CN" sz="1000" dirty="0">
                  <a:latin typeface="Times New Roman" panose="02020603050405020304" pitchFamily="18" charset="0"/>
                  <a:ea typeface="宋体" pitchFamily="2" charset="-122"/>
                  <a:cs typeface="Times New Roman" panose="02020603050405020304" pitchFamily="18" charset="0"/>
                </a:rPr>
                <a:t>PZT4</a:t>
              </a:r>
              <a:endParaRPr lang="zh-CN" altLang="en-US" sz="1000" dirty="0">
                <a:latin typeface="Times New Roman" panose="02020603050405020304" pitchFamily="18" charset="0"/>
                <a:ea typeface="宋体" pitchFamily="2" charset="-122"/>
                <a:cs typeface="Times New Roman" panose="02020603050405020304" pitchFamily="18" charset="0"/>
              </a:endParaRPr>
            </a:p>
          </p:txBody>
        </p:sp>
      </p:grpSp>
      <p:grpSp>
        <p:nvGrpSpPr>
          <p:cNvPr id="61" name="组合 60"/>
          <p:cNvGrpSpPr/>
          <p:nvPr/>
        </p:nvGrpSpPr>
        <p:grpSpPr>
          <a:xfrm>
            <a:off x="515068" y="3650866"/>
            <a:ext cx="2510766" cy="2462489"/>
            <a:chOff x="249619" y="3774823"/>
            <a:chExt cx="2510766" cy="2462489"/>
          </a:xfrm>
        </p:grpSpPr>
        <p:grpSp>
          <p:nvGrpSpPr>
            <p:cNvPr id="63" name="组合 62"/>
            <p:cNvGrpSpPr/>
            <p:nvPr/>
          </p:nvGrpSpPr>
          <p:grpSpPr>
            <a:xfrm>
              <a:off x="249619" y="3774823"/>
              <a:ext cx="2510766" cy="2462489"/>
              <a:chOff x="255384" y="1130477"/>
              <a:chExt cx="2510766" cy="2462489"/>
            </a:xfrm>
          </p:grpSpPr>
          <p:grpSp>
            <p:nvGrpSpPr>
              <p:cNvPr id="65" name="组合 64"/>
              <p:cNvGrpSpPr/>
              <p:nvPr/>
            </p:nvGrpSpPr>
            <p:grpSpPr>
              <a:xfrm>
                <a:off x="255384" y="1130477"/>
                <a:ext cx="2510766" cy="2462489"/>
                <a:chOff x="638817" y="1109136"/>
                <a:chExt cx="2510766" cy="2462489"/>
              </a:xfrm>
            </p:grpSpPr>
            <p:grpSp>
              <p:nvGrpSpPr>
                <p:cNvPr id="67" name="组合 66"/>
                <p:cNvGrpSpPr/>
                <p:nvPr/>
              </p:nvGrpSpPr>
              <p:grpSpPr>
                <a:xfrm>
                  <a:off x="638817" y="1109136"/>
                  <a:ext cx="2510766" cy="2462489"/>
                  <a:chOff x="5179194" y="3758218"/>
                  <a:chExt cx="2510766" cy="2462489"/>
                </a:xfrm>
              </p:grpSpPr>
              <p:grpSp>
                <p:nvGrpSpPr>
                  <p:cNvPr id="72" name="组合 71"/>
                  <p:cNvGrpSpPr/>
                  <p:nvPr/>
                </p:nvGrpSpPr>
                <p:grpSpPr>
                  <a:xfrm>
                    <a:off x="5179194" y="3758218"/>
                    <a:ext cx="2510766" cy="2462489"/>
                    <a:chOff x="6918541" y="1127570"/>
                    <a:chExt cx="2510766" cy="2462489"/>
                  </a:xfrm>
                </p:grpSpPr>
                <p:grpSp>
                  <p:nvGrpSpPr>
                    <p:cNvPr id="77" name="组合 76"/>
                    <p:cNvGrpSpPr/>
                    <p:nvPr/>
                  </p:nvGrpSpPr>
                  <p:grpSpPr>
                    <a:xfrm>
                      <a:off x="6918541" y="1127570"/>
                      <a:ext cx="2510766" cy="2462489"/>
                      <a:chOff x="2461738" y="1305014"/>
                      <a:chExt cx="2510766" cy="2462489"/>
                    </a:xfrm>
                  </p:grpSpPr>
                  <p:grpSp>
                    <p:nvGrpSpPr>
                      <p:cNvPr id="80" name="组合 79"/>
                      <p:cNvGrpSpPr/>
                      <p:nvPr/>
                    </p:nvGrpSpPr>
                    <p:grpSpPr>
                      <a:xfrm>
                        <a:off x="2461738" y="1606916"/>
                        <a:ext cx="2160588" cy="2160587"/>
                        <a:chOff x="414150" y="1526871"/>
                        <a:chExt cx="2160588" cy="2160587"/>
                      </a:xfrm>
                    </p:grpSpPr>
                    <p:grpSp>
                      <p:nvGrpSpPr>
                        <p:cNvPr id="85" name="组合 64"/>
                        <p:cNvGrpSpPr>
                          <a:grpSpLocks/>
                        </p:cNvGrpSpPr>
                        <p:nvPr/>
                      </p:nvGrpSpPr>
                      <p:grpSpPr bwMode="auto">
                        <a:xfrm>
                          <a:off x="414150" y="1526871"/>
                          <a:ext cx="2160588" cy="2160587"/>
                          <a:chOff x="969234" y="1354474"/>
                          <a:chExt cx="2880000" cy="2880000"/>
                        </a:xfrm>
                      </p:grpSpPr>
                      <p:sp>
                        <p:nvSpPr>
                          <p:cNvPr id="87" name="矩形 86"/>
                          <p:cNvSpPr/>
                          <p:nvPr/>
                        </p:nvSpPr>
                        <p:spPr>
                          <a:xfrm>
                            <a:off x="969234" y="1354474"/>
                            <a:ext cx="2880000" cy="2880000"/>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dirty="0"/>
                          </a:p>
                        </p:txBody>
                      </p:sp>
                      <p:sp>
                        <p:nvSpPr>
                          <p:cNvPr id="88" name="矩形 87"/>
                          <p:cNvSpPr/>
                          <p:nvPr/>
                        </p:nvSpPr>
                        <p:spPr>
                          <a:xfrm>
                            <a:off x="1813804" y="2269029"/>
                            <a:ext cx="1103699" cy="1103700"/>
                          </a:xfrm>
                          <a:prstGeom prst="rect">
                            <a:avLst/>
                          </a:prstGeom>
                          <a:noFill/>
                          <a:ln w="127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89" name="椭圆 88"/>
                          <p:cNvSpPr/>
                          <p:nvPr/>
                        </p:nvSpPr>
                        <p:spPr>
                          <a:xfrm>
                            <a:off x="1752438" y="2214012"/>
                            <a:ext cx="120616" cy="120618"/>
                          </a:xfrm>
                          <a:prstGeom prst="ellipse">
                            <a:avLst/>
                          </a:prstGeom>
                          <a:solidFill>
                            <a:schemeClr val="tx1">
                              <a:lumMod val="65000"/>
                              <a:lumOff val="35000"/>
                            </a:schemeClr>
                          </a:solidFill>
                          <a:ln>
                            <a:noFill/>
                          </a:ln>
                        </p:spPr>
                        <p:style>
                          <a:lnRef idx="2">
                            <a:schemeClr val="dk1">
                              <a:shade val="50000"/>
                            </a:schemeClr>
                          </a:lnRef>
                          <a:fillRef idx="1">
                            <a:schemeClr val="dk1"/>
                          </a:fillRef>
                          <a:effectRef idx="0">
                            <a:schemeClr val="dk1"/>
                          </a:effectRef>
                          <a:fontRef idx="minor">
                            <a:schemeClr val="lt1"/>
                          </a:fontRef>
                        </p:style>
                        <p:txBody>
                          <a:bodyPr anchor="ctr"/>
                          <a:lstStyle/>
                          <a:p>
                            <a:pPr algn="ctr" eaLnBrk="1" hangingPunct="1">
                              <a:defRPr/>
                            </a:pPr>
                            <a:endParaRPr lang="zh-CN" altLang="en-US"/>
                          </a:p>
                        </p:txBody>
                      </p:sp>
                      <p:sp>
                        <p:nvSpPr>
                          <p:cNvPr id="90" name="椭圆 89"/>
                          <p:cNvSpPr/>
                          <p:nvPr/>
                        </p:nvSpPr>
                        <p:spPr>
                          <a:xfrm>
                            <a:off x="1752438" y="3301594"/>
                            <a:ext cx="120616" cy="118501"/>
                          </a:xfrm>
                          <a:prstGeom prst="ellipse">
                            <a:avLst/>
                          </a:prstGeom>
                          <a:solidFill>
                            <a:schemeClr val="tx1">
                              <a:lumMod val="65000"/>
                              <a:lumOff val="35000"/>
                            </a:schemeClr>
                          </a:solidFill>
                          <a:ln>
                            <a:noFill/>
                          </a:ln>
                        </p:spPr>
                        <p:style>
                          <a:lnRef idx="2">
                            <a:schemeClr val="dk1">
                              <a:shade val="50000"/>
                            </a:schemeClr>
                          </a:lnRef>
                          <a:fillRef idx="1">
                            <a:schemeClr val="dk1"/>
                          </a:fillRef>
                          <a:effectRef idx="0">
                            <a:schemeClr val="dk1"/>
                          </a:effectRef>
                          <a:fontRef idx="minor">
                            <a:schemeClr val="lt1"/>
                          </a:fontRef>
                        </p:style>
                        <p:txBody>
                          <a:bodyPr anchor="ctr"/>
                          <a:lstStyle/>
                          <a:p>
                            <a:pPr algn="ctr" eaLnBrk="1" hangingPunct="1">
                              <a:defRPr/>
                            </a:pPr>
                            <a:endParaRPr lang="zh-CN" altLang="en-US"/>
                          </a:p>
                        </p:txBody>
                      </p:sp>
                      <p:sp>
                        <p:nvSpPr>
                          <p:cNvPr id="91" name="椭圆 90"/>
                          <p:cNvSpPr/>
                          <p:nvPr/>
                        </p:nvSpPr>
                        <p:spPr>
                          <a:xfrm>
                            <a:off x="2866812" y="2211966"/>
                            <a:ext cx="120618" cy="120618"/>
                          </a:xfrm>
                          <a:prstGeom prst="ellipse">
                            <a:avLst/>
                          </a:prstGeom>
                          <a:solidFill>
                            <a:schemeClr val="tx1">
                              <a:lumMod val="65000"/>
                              <a:lumOff val="35000"/>
                            </a:schemeClr>
                          </a:solidFill>
                          <a:ln>
                            <a:noFill/>
                          </a:ln>
                        </p:spPr>
                        <p:style>
                          <a:lnRef idx="2">
                            <a:schemeClr val="dk1">
                              <a:shade val="50000"/>
                            </a:schemeClr>
                          </a:lnRef>
                          <a:fillRef idx="1">
                            <a:schemeClr val="dk1"/>
                          </a:fillRef>
                          <a:effectRef idx="0">
                            <a:schemeClr val="dk1"/>
                          </a:effectRef>
                          <a:fontRef idx="minor">
                            <a:schemeClr val="lt1"/>
                          </a:fontRef>
                        </p:style>
                        <p:txBody>
                          <a:bodyPr anchor="ctr"/>
                          <a:lstStyle/>
                          <a:p>
                            <a:pPr algn="ctr" eaLnBrk="1" hangingPunct="1">
                              <a:defRPr/>
                            </a:pPr>
                            <a:endParaRPr lang="zh-CN" altLang="en-US"/>
                          </a:p>
                        </p:txBody>
                      </p:sp>
                      <p:sp>
                        <p:nvSpPr>
                          <p:cNvPr id="92" name="椭圆 91"/>
                          <p:cNvSpPr/>
                          <p:nvPr/>
                        </p:nvSpPr>
                        <p:spPr>
                          <a:xfrm>
                            <a:off x="2871544" y="3301594"/>
                            <a:ext cx="120618" cy="118501"/>
                          </a:xfrm>
                          <a:prstGeom prst="ellipse">
                            <a:avLst/>
                          </a:prstGeom>
                          <a:solidFill>
                            <a:schemeClr val="tx1">
                              <a:lumMod val="65000"/>
                              <a:lumOff val="35000"/>
                            </a:schemeClr>
                          </a:solidFill>
                          <a:ln>
                            <a:noFill/>
                          </a:ln>
                        </p:spPr>
                        <p:style>
                          <a:lnRef idx="2">
                            <a:schemeClr val="dk1">
                              <a:shade val="50000"/>
                            </a:schemeClr>
                          </a:lnRef>
                          <a:fillRef idx="1">
                            <a:schemeClr val="dk1"/>
                          </a:fillRef>
                          <a:effectRef idx="0">
                            <a:schemeClr val="dk1"/>
                          </a:effectRef>
                          <a:fontRef idx="minor">
                            <a:schemeClr val="lt1"/>
                          </a:fontRef>
                        </p:style>
                        <p:txBody>
                          <a:bodyPr anchor="ctr"/>
                          <a:lstStyle/>
                          <a:p>
                            <a:pPr algn="ctr" eaLnBrk="1" hangingPunct="1">
                              <a:defRPr/>
                            </a:pPr>
                            <a:endParaRPr lang="zh-CN" altLang="en-US"/>
                          </a:p>
                        </p:txBody>
                      </p:sp>
                      <p:sp>
                        <p:nvSpPr>
                          <p:cNvPr id="93" name="椭圆 92"/>
                          <p:cNvSpPr/>
                          <p:nvPr/>
                        </p:nvSpPr>
                        <p:spPr>
                          <a:xfrm>
                            <a:off x="2361872" y="2734571"/>
                            <a:ext cx="118501" cy="120618"/>
                          </a:xfrm>
                          <a:prstGeom prst="ellipse">
                            <a:avLst/>
                          </a:prstGeom>
                          <a:solidFill>
                            <a:schemeClr val="tx1">
                              <a:lumMod val="65000"/>
                              <a:lumOff val="35000"/>
                            </a:schemeClr>
                          </a:solidFill>
                          <a:ln>
                            <a:noFill/>
                          </a:ln>
                        </p:spPr>
                        <p:style>
                          <a:lnRef idx="2">
                            <a:schemeClr val="dk1">
                              <a:shade val="50000"/>
                            </a:schemeClr>
                          </a:lnRef>
                          <a:fillRef idx="1">
                            <a:schemeClr val="dk1"/>
                          </a:fillRef>
                          <a:effectRef idx="0">
                            <a:schemeClr val="dk1"/>
                          </a:effectRef>
                          <a:fontRef idx="minor">
                            <a:schemeClr val="lt1"/>
                          </a:fontRef>
                        </p:style>
                        <p:txBody>
                          <a:bodyPr anchor="ctr"/>
                          <a:lstStyle/>
                          <a:p>
                            <a:pPr algn="ctr" eaLnBrk="1" hangingPunct="1">
                              <a:defRPr/>
                            </a:pPr>
                            <a:endParaRPr lang="zh-CN" altLang="en-US"/>
                          </a:p>
                        </p:txBody>
                      </p:sp>
                    </p:grpSp>
                    <p:sp>
                      <p:nvSpPr>
                        <p:cNvPr id="86" name="椭圆 85"/>
                        <p:cNvSpPr/>
                        <p:nvPr/>
                      </p:nvSpPr>
                      <p:spPr>
                        <a:xfrm>
                          <a:off x="1703415" y="2652713"/>
                          <a:ext cx="72000" cy="72000"/>
                        </a:xfrm>
                        <a:prstGeom prst="ellipse">
                          <a:avLst/>
                        </a:prstGeom>
                        <a:solidFill>
                          <a:schemeClr val="bg1"/>
                        </a:solidFill>
                        <a:ln w="12700" cmpd="sng">
                          <a:solidFill>
                            <a:schemeClr val="tx1"/>
                          </a:solidFill>
                        </a:ln>
                      </p:spPr>
                      <p:style>
                        <a:lnRef idx="2">
                          <a:schemeClr val="dk1">
                            <a:shade val="50000"/>
                          </a:schemeClr>
                        </a:lnRef>
                        <a:fillRef idx="1">
                          <a:schemeClr val="dk1"/>
                        </a:fillRef>
                        <a:effectRef idx="0">
                          <a:schemeClr val="dk1"/>
                        </a:effectRef>
                        <a:fontRef idx="minor">
                          <a:schemeClr val="lt1"/>
                        </a:fontRef>
                      </p:style>
                      <p:txBody>
                        <a:bodyPr anchor="ctr"/>
                        <a:lstStyle/>
                        <a:p>
                          <a:pPr algn="ctr" eaLnBrk="1" hangingPunct="1">
                            <a:defRPr/>
                          </a:pPr>
                          <a:endParaRPr lang="zh-CN" altLang="en-US"/>
                        </a:p>
                      </p:txBody>
                    </p:sp>
                  </p:grpSp>
                  <p:cxnSp>
                    <p:nvCxnSpPr>
                      <p:cNvPr id="81" name="直接箭头连接符 80"/>
                      <p:cNvCxnSpPr/>
                      <p:nvPr/>
                    </p:nvCxnSpPr>
                    <p:spPr>
                      <a:xfrm>
                        <a:off x="3549263" y="2695348"/>
                        <a:ext cx="1228565"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82" name="直接箭头连接符 81"/>
                      <p:cNvCxnSpPr/>
                      <p:nvPr/>
                    </p:nvCxnSpPr>
                    <p:spPr>
                      <a:xfrm flipH="1" flipV="1">
                        <a:off x="3549263" y="1461433"/>
                        <a:ext cx="6350" cy="1237154"/>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83" name="矩形 82"/>
                      <p:cNvSpPr/>
                      <p:nvPr/>
                    </p:nvSpPr>
                    <p:spPr>
                      <a:xfrm>
                        <a:off x="4729640" y="2537699"/>
                        <a:ext cx="242864" cy="246221"/>
                      </a:xfrm>
                      <a:prstGeom prst="rect">
                        <a:avLst/>
                      </a:prstGeom>
                    </p:spPr>
                    <p:txBody>
                      <a:bodyPr wrap="square">
                        <a:spAutoFit/>
                      </a:bodyPr>
                      <a:lstStyle/>
                      <a:p>
                        <a:r>
                          <a:rPr lang="en-US" altLang="zh-CN" sz="1000" dirty="0" smtClean="0">
                            <a:latin typeface="Times New Roman" panose="02020603050405020304" pitchFamily="18" charset="0"/>
                            <a:cs typeface="Times New Roman" panose="02020603050405020304" pitchFamily="18" charset="0"/>
                          </a:rPr>
                          <a:t>x</a:t>
                        </a:r>
                        <a:endParaRPr lang="zh-CN" altLang="en-US" sz="1000" dirty="0">
                          <a:latin typeface="Times New Roman" panose="02020603050405020304" pitchFamily="18" charset="0"/>
                          <a:cs typeface="Times New Roman" panose="02020603050405020304" pitchFamily="18" charset="0"/>
                        </a:endParaRPr>
                      </a:p>
                    </p:txBody>
                  </p:sp>
                  <p:sp>
                    <p:nvSpPr>
                      <p:cNvPr id="84" name="矩形 83"/>
                      <p:cNvSpPr/>
                      <p:nvPr/>
                    </p:nvSpPr>
                    <p:spPr>
                      <a:xfrm>
                        <a:off x="3518871" y="1305014"/>
                        <a:ext cx="242864" cy="246221"/>
                      </a:xfrm>
                      <a:prstGeom prst="rect">
                        <a:avLst/>
                      </a:prstGeom>
                    </p:spPr>
                    <p:txBody>
                      <a:bodyPr wrap="square">
                        <a:spAutoFit/>
                      </a:bodyPr>
                      <a:lstStyle/>
                      <a:p>
                        <a:r>
                          <a:rPr lang="en-US" altLang="zh-CN" sz="1000" dirty="0" smtClean="0">
                            <a:latin typeface="Times New Roman" panose="02020603050405020304" pitchFamily="18" charset="0"/>
                            <a:cs typeface="Times New Roman" panose="02020603050405020304" pitchFamily="18" charset="0"/>
                          </a:rPr>
                          <a:t>y</a:t>
                        </a:r>
                        <a:endParaRPr lang="zh-CN" altLang="en-US" sz="1000" dirty="0">
                          <a:latin typeface="Times New Roman" panose="02020603050405020304" pitchFamily="18" charset="0"/>
                          <a:cs typeface="Times New Roman" panose="02020603050405020304" pitchFamily="18" charset="0"/>
                        </a:endParaRPr>
                      </a:p>
                    </p:txBody>
                  </p:sp>
                </p:grpSp>
                <p:sp>
                  <p:nvSpPr>
                    <p:cNvPr id="78" name="椭圆 77"/>
                    <p:cNvSpPr/>
                    <p:nvPr/>
                  </p:nvSpPr>
                  <p:spPr>
                    <a:xfrm rot="19054551">
                      <a:off x="8119870" y="2310254"/>
                      <a:ext cx="160971" cy="823482"/>
                    </a:xfrm>
                    <a:prstGeom prst="ellipse">
                      <a:avLst/>
                    </a:prstGeom>
                    <a:noFill/>
                    <a:ln w="9525" cmpd="sng">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椭圆 78"/>
                    <p:cNvSpPr/>
                    <p:nvPr/>
                  </p:nvSpPr>
                  <p:spPr>
                    <a:xfrm rot="13414819">
                      <a:off x="7996238" y="1893855"/>
                      <a:ext cx="417906" cy="823482"/>
                    </a:xfrm>
                    <a:prstGeom prst="ellipse">
                      <a:avLst/>
                    </a:prstGeom>
                    <a:noFill/>
                    <a:ln w="9525" cmpd="sng">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73" name="直接连接符 72"/>
                  <p:cNvCxnSpPr>
                    <a:stCxn id="89" idx="5"/>
                    <a:endCxn id="93" idx="1"/>
                  </p:cNvCxnSpPr>
                  <p:nvPr/>
                </p:nvCxnSpPr>
                <p:spPr>
                  <a:xfrm>
                    <a:off x="5843992" y="4782185"/>
                    <a:ext cx="392984" cy="326541"/>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4" name="直接连接符 73"/>
                  <p:cNvCxnSpPr>
                    <a:stCxn id="91" idx="3"/>
                    <a:endCxn id="93" idx="7"/>
                  </p:cNvCxnSpPr>
                  <p:nvPr/>
                </p:nvCxnSpPr>
                <p:spPr>
                  <a:xfrm flipH="1">
                    <a:off x="6299838" y="4780650"/>
                    <a:ext cx="316179" cy="328076"/>
                  </a:xfrm>
                  <a:prstGeom prst="line">
                    <a:avLst/>
                  </a:prstGeom>
                  <a:ln w="12700" cmpd="sng">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5" name="直接连接符 74"/>
                  <p:cNvCxnSpPr>
                    <a:stCxn id="93" idx="5"/>
                    <a:endCxn id="92" idx="1"/>
                  </p:cNvCxnSpPr>
                  <p:nvPr/>
                </p:nvCxnSpPr>
                <p:spPr>
                  <a:xfrm>
                    <a:off x="6299838" y="5172710"/>
                    <a:ext cx="319729" cy="361166"/>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6" name="直接连接符 75"/>
                  <p:cNvCxnSpPr>
                    <a:stCxn id="93" idx="3"/>
                    <a:endCxn id="90" idx="7"/>
                  </p:cNvCxnSpPr>
                  <p:nvPr/>
                </p:nvCxnSpPr>
                <p:spPr>
                  <a:xfrm flipH="1">
                    <a:off x="5843992" y="5172710"/>
                    <a:ext cx="392984" cy="361166"/>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sp>
              <p:nvSpPr>
                <p:cNvPr id="68" name="TextBox 4"/>
                <p:cNvSpPr txBox="1"/>
                <p:nvPr/>
              </p:nvSpPr>
              <p:spPr>
                <a:xfrm>
                  <a:off x="1047433" y="1877312"/>
                  <a:ext cx="718892" cy="246221"/>
                </a:xfrm>
                <a:prstGeom prst="rect">
                  <a:avLst/>
                </a:prstGeom>
                <a:noFill/>
              </p:spPr>
              <p:txBody>
                <a:bodyPr wrap="square" rtlCol="0">
                  <a:spAutoFit/>
                </a:bodyPr>
                <a:lstStyle/>
                <a:p>
                  <a:r>
                    <a:rPr lang="en-US" altLang="zh-CN" sz="1000" dirty="0" smtClean="0">
                      <a:latin typeface="Times New Roman" panose="02020603050405020304" pitchFamily="18" charset="0"/>
                      <a:ea typeface="宋体" pitchFamily="2" charset="-122"/>
                      <a:cs typeface="Times New Roman" panose="02020603050405020304" pitchFamily="18" charset="0"/>
                    </a:rPr>
                    <a:t>PZT2</a:t>
                  </a:r>
                  <a:endParaRPr lang="zh-CN" altLang="en-US" sz="1000" dirty="0">
                    <a:latin typeface="Times New Roman" panose="02020603050405020304" pitchFamily="18" charset="0"/>
                    <a:ea typeface="宋体" pitchFamily="2" charset="-122"/>
                    <a:cs typeface="Times New Roman" panose="02020603050405020304" pitchFamily="18" charset="0"/>
                  </a:endParaRPr>
                </a:p>
              </p:txBody>
            </p:sp>
            <p:sp>
              <p:nvSpPr>
                <p:cNvPr id="69" name="TextBox 4"/>
                <p:cNvSpPr txBox="1"/>
                <p:nvPr/>
              </p:nvSpPr>
              <p:spPr>
                <a:xfrm>
                  <a:off x="1858231" y="1872149"/>
                  <a:ext cx="488724" cy="246221"/>
                </a:xfrm>
                <a:prstGeom prst="rect">
                  <a:avLst/>
                </a:prstGeom>
                <a:noFill/>
              </p:spPr>
              <p:txBody>
                <a:bodyPr wrap="square" rtlCol="0">
                  <a:spAutoFit/>
                </a:bodyPr>
                <a:lstStyle/>
                <a:p>
                  <a:r>
                    <a:rPr lang="en-US" altLang="zh-CN" sz="1000" dirty="0">
                      <a:latin typeface="Times New Roman" panose="02020603050405020304" pitchFamily="18" charset="0"/>
                      <a:ea typeface="宋体" pitchFamily="2" charset="-122"/>
                      <a:cs typeface="Times New Roman" panose="02020603050405020304" pitchFamily="18" charset="0"/>
                    </a:rPr>
                    <a:t>PZT1</a:t>
                  </a:r>
                  <a:endParaRPr lang="zh-CN" altLang="en-US" sz="1000" dirty="0">
                    <a:latin typeface="Times New Roman" panose="02020603050405020304" pitchFamily="18" charset="0"/>
                    <a:ea typeface="宋体" pitchFamily="2" charset="-122"/>
                    <a:cs typeface="Times New Roman" panose="02020603050405020304" pitchFamily="18" charset="0"/>
                  </a:endParaRPr>
                </a:p>
              </p:txBody>
            </p:sp>
            <p:sp>
              <p:nvSpPr>
                <p:cNvPr id="70" name="TextBox 4"/>
                <p:cNvSpPr txBox="1"/>
                <p:nvPr/>
              </p:nvSpPr>
              <p:spPr>
                <a:xfrm>
                  <a:off x="1063893" y="2915593"/>
                  <a:ext cx="506306" cy="246221"/>
                </a:xfrm>
                <a:prstGeom prst="rect">
                  <a:avLst/>
                </a:prstGeom>
                <a:noFill/>
              </p:spPr>
              <p:txBody>
                <a:bodyPr wrap="square" rtlCol="0">
                  <a:spAutoFit/>
                </a:bodyPr>
                <a:lstStyle/>
                <a:p>
                  <a:r>
                    <a:rPr lang="en-US" altLang="zh-CN" sz="1000" dirty="0">
                      <a:latin typeface="Times New Roman" panose="02020603050405020304" pitchFamily="18" charset="0"/>
                      <a:ea typeface="宋体" pitchFamily="2" charset="-122"/>
                      <a:cs typeface="Times New Roman" panose="02020603050405020304" pitchFamily="18" charset="0"/>
                    </a:rPr>
                    <a:t>PZT3</a:t>
                  </a:r>
                  <a:endParaRPr lang="zh-CN" altLang="en-US" sz="1000" dirty="0">
                    <a:latin typeface="Times New Roman" panose="02020603050405020304" pitchFamily="18" charset="0"/>
                    <a:ea typeface="宋体" pitchFamily="2" charset="-122"/>
                    <a:cs typeface="Times New Roman" panose="02020603050405020304" pitchFamily="18" charset="0"/>
                  </a:endParaRPr>
                </a:p>
              </p:txBody>
            </p:sp>
            <p:sp>
              <p:nvSpPr>
                <p:cNvPr id="71" name="TextBox 4"/>
                <p:cNvSpPr txBox="1"/>
                <p:nvPr/>
              </p:nvSpPr>
              <p:spPr>
                <a:xfrm>
                  <a:off x="1931089" y="2915593"/>
                  <a:ext cx="548281" cy="246221"/>
                </a:xfrm>
                <a:prstGeom prst="rect">
                  <a:avLst/>
                </a:prstGeom>
                <a:noFill/>
              </p:spPr>
              <p:txBody>
                <a:bodyPr wrap="square" rtlCol="0">
                  <a:spAutoFit/>
                </a:bodyPr>
                <a:lstStyle/>
                <a:p>
                  <a:r>
                    <a:rPr lang="en-US" altLang="zh-CN" sz="1000" dirty="0">
                      <a:latin typeface="Times New Roman" panose="02020603050405020304" pitchFamily="18" charset="0"/>
                      <a:ea typeface="宋体" pitchFamily="2" charset="-122"/>
                      <a:cs typeface="Times New Roman" panose="02020603050405020304" pitchFamily="18" charset="0"/>
                    </a:rPr>
                    <a:t>PZT4</a:t>
                  </a:r>
                  <a:endParaRPr lang="zh-CN" altLang="en-US" sz="1000" dirty="0">
                    <a:latin typeface="Times New Roman" panose="02020603050405020304" pitchFamily="18" charset="0"/>
                    <a:ea typeface="宋体" pitchFamily="2" charset="-122"/>
                    <a:cs typeface="Times New Roman" panose="02020603050405020304" pitchFamily="18" charset="0"/>
                  </a:endParaRPr>
                </a:p>
              </p:txBody>
            </p:sp>
          </p:grpSp>
          <p:sp>
            <p:nvSpPr>
              <p:cNvPr id="66" name="TextBox 4"/>
              <p:cNvSpPr txBox="1"/>
              <p:nvPr/>
            </p:nvSpPr>
            <p:spPr>
              <a:xfrm>
                <a:off x="1101388" y="2521747"/>
                <a:ext cx="718892" cy="246221"/>
              </a:xfrm>
              <a:prstGeom prst="rect">
                <a:avLst/>
              </a:prstGeom>
              <a:noFill/>
            </p:spPr>
            <p:txBody>
              <a:bodyPr wrap="square" rtlCol="0">
                <a:spAutoFit/>
              </a:bodyPr>
              <a:lstStyle/>
              <a:p>
                <a:r>
                  <a:rPr lang="en-US" altLang="zh-CN" sz="1000" dirty="0">
                    <a:latin typeface="Times New Roman" panose="02020603050405020304" pitchFamily="18" charset="0"/>
                    <a:ea typeface="宋体" pitchFamily="2" charset="-122"/>
                    <a:cs typeface="Times New Roman" panose="02020603050405020304" pitchFamily="18" charset="0"/>
                  </a:rPr>
                  <a:t>PZT0</a:t>
                </a:r>
                <a:endParaRPr lang="zh-CN" altLang="en-US" sz="1000" dirty="0">
                  <a:latin typeface="Times New Roman" panose="02020603050405020304" pitchFamily="18" charset="0"/>
                  <a:ea typeface="宋体" pitchFamily="2" charset="-122"/>
                  <a:cs typeface="Times New Roman" panose="02020603050405020304" pitchFamily="18" charset="0"/>
                </a:endParaRPr>
              </a:p>
            </p:txBody>
          </p:sp>
        </p:grpSp>
        <p:sp>
          <p:nvSpPr>
            <p:cNvPr id="64" name="椭圆 63"/>
            <p:cNvSpPr/>
            <p:nvPr/>
          </p:nvSpPr>
          <p:spPr>
            <a:xfrm>
              <a:off x="1608418" y="4656996"/>
              <a:ext cx="219351" cy="969366"/>
            </a:xfrm>
            <a:prstGeom prst="ellipse">
              <a:avLst/>
            </a:prstGeom>
            <a:noFill/>
            <a:ln w="9525" cmpd="sng">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94" name="图片 93"/>
          <p:cNvPicPr/>
          <p:nvPr/>
        </p:nvPicPr>
        <p:blipFill>
          <a:blip r:embed="rId3">
            <a:extLst>
              <a:ext uri="{28A0092B-C50C-407E-A947-70E740481C1C}">
                <a14:useLocalDpi xmlns:a14="http://schemas.microsoft.com/office/drawing/2010/main" val="0"/>
              </a:ext>
            </a:extLst>
          </a:blip>
          <a:stretch>
            <a:fillRect/>
          </a:stretch>
        </p:blipFill>
        <p:spPr>
          <a:xfrm>
            <a:off x="3189767" y="1370965"/>
            <a:ext cx="5422265" cy="4859655"/>
          </a:xfrm>
          <a:prstGeom prst="rect">
            <a:avLst/>
          </a:prstGeom>
        </p:spPr>
      </p:pic>
      <p:grpSp>
        <p:nvGrpSpPr>
          <p:cNvPr id="99" name="组合 98"/>
          <p:cNvGrpSpPr/>
          <p:nvPr/>
        </p:nvGrpSpPr>
        <p:grpSpPr>
          <a:xfrm>
            <a:off x="4745891" y="1394828"/>
            <a:ext cx="1679172" cy="632649"/>
            <a:chOff x="2051720" y="1333699"/>
            <a:chExt cx="1679172" cy="632649"/>
          </a:xfrm>
        </p:grpSpPr>
        <p:sp>
          <p:nvSpPr>
            <p:cNvPr id="100" name="矩形 99"/>
            <p:cNvSpPr/>
            <p:nvPr/>
          </p:nvSpPr>
          <p:spPr>
            <a:xfrm>
              <a:off x="2051720" y="1333699"/>
              <a:ext cx="1679172" cy="632649"/>
            </a:xfrm>
            <a:prstGeom prst="rect">
              <a:avLst/>
            </a:prstGeom>
            <a:noFill/>
            <a:ln>
              <a:noFill/>
            </a:ln>
          </p:spPr>
          <p:style>
            <a:lnRef idx="2">
              <a:schemeClr val="dk1">
                <a:shade val="50000"/>
              </a:schemeClr>
            </a:lnRef>
            <a:fillRef idx="1">
              <a:schemeClr val="dk1"/>
            </a:fillRef>
            <a:effectRef idx="0">
              <a:schemeClr val="dk1"/>
            </a:effectRef>
            <a:fontRef idx="minor">
              <a:schemeClr val="lt1"/>
            </a:fontRef>
          </p:style>
          <p:txBody>
            <a:bodyPr anchor="ctr"/>
            <a:lstStyle/>
            <a:p>
              <a:pPr>
                <a:defRPr/>
              </a:pPr>
              <a:endParaRPr lang="en-US" altLang="zh-CN" sz="1000" dirty="0" smtClean="0">
                <a:solidFill>
                  <a:schemeClr val="tx1"/>
                </a:solidFill>
                <a:latin typeface="宋体" panose="02010600030101010101" pitchFamily="2" charset="-122"/>
                <a:ea typeface="宋体" panose="02010600030101010101" pitchFamily="2" charset="-122"/>
              </a:endParaRPr>
            </a:p>
            <a:p>
              <a:pPr>
                <a:defRPr/>
              </a:pPr>
              <a:r>
                <a:rPr lang="en-US" altLang="zh-CN" sz="1000" dirty="0">
                  <a:solidFill>
                    <a:schemeClr val="tx1"/>
                  </a:solidFill>
                  <a:latin typeface="宋体" panose="02010600030101010101" pitchFamily="2" charset="-122"/>
                  <a:ea typeface="宋体" panose="02010600030101010101" pitchFamily="2" charset="-122"/>
                </a:rPr>
                <a:t> </a:t>
              </a:r>
              <a:r>
                <a:rPr lang="en-US" altLang="zh-CN" sz="1000" dirty="0" smtClean="0">
                  <a:solidFill>
                    <a:schemeClr val="tx1"/>
                  </a:solidFill>
                  <a:latin typeface="宋体" panose="02010600030101010101" pitchFamily="2" charset="-122"/>
                  <a:ea typeface="宋体" panose="02010600030101010101" pitchFamily="2" charset="-122"/>
                </a:rPr>
                <a:t>   </a:t>
              </a:r>
              <a:r>
                <a:rPr lang="zh-CN" altLang="en-US" sz="900" dirty="0" smtClean="0">
                  <a:solidFill>
                    <a:schemeClr val="tx1"/>
                  </a:solidFill>
                  <a:latin typeface="宋体" panose="02010600030101010101" pitchFamily="2" charset="-122"/>
                  <a:ea typeface="宋体" panose="02010600030101010101" pitchFamily="2" charset="-122"/>
                </a:rPr>
                <a:t>真实损伤</a:t>
              </a:r>
              <a:endParaRPr lang="en-US" altLang="zh-CN" sz="900" dirty="0" smtClean="0">
                <a:solidFill>
                  <a:schemeClr val="tx1"/>
                </a:solidFill>
                <a:latin typeface="宋体" panose="02010600030101010101" pitchFamily="2" charset="-122"/>
                <a:ea typeface="宋体" panose="02010600030101010101" pitchFamily="2" charset="-122"/>
              </a:endParaRPr>
            </a:p>
            <a:p>
              <a:pPr>
                <a:defRPr/>
              </a:pPr>
              <a:r>
                <a:rPr lang="zh-CN" altLang="en-US" sz="1000" dirty="0" smtClean="0">
                  <a:solidFill>
                    <a:schemeClr val="tx1"/>
                  </a:solidFill>
                  <a:latin typeface="宋体" panose="02010600030101010101" pitchFamily="2" charset="-122"/>
                  <a:ea typeface="宋体" panose="02010600030101010101" pitchFamily="2" charset="-122"/>
                </a:rPr>
                <a:t>    </a:t>
              </a:r>
              <a:r>
                <a:rPr lang="zh-CN" altLang="en-US" sz="900" dirty="0">
                  <a:solidFill>
                    <a:schemeClr val="tx1"/>
                  </a:solidFill>
                  <a:latin typeface="宋体" panose="02010600030101010101" pitchFamily="2" charset="-122"/>
                  <a:ea typeface="宋体" panose="02010600030101010101" pitchFamily="2" charset="-122"/>
                </a:rPr>
                <a:t>单</a:t>
              </a:r>
              <a:r>
                <a:rPr lang="zh-CN" altLang="en-US" sz="900" dirty="0" smtClean="0">
                  <a:solidFill>
                    <a:schemeClr val="tx1"/>
                  </a:solidFill>
                  <a:latin typeface="宋体" panose="02010600030101010101" pitchFamily="2" charset="-122"/>
                  <a:ea typeface="宋体" panose="02010600030101010101" pitchFamily="2" charset="-122"/>
                </a:rPr>
                <a:t>级</a:t>
              </a:r>
              <a:r>
                <a:rPr lang="zh-CN" altLang="en-US" sz="900" dirty="0">
                  <a:solidFill>
                    <a:schemeClr val="tx1"/>
                  </a:solidFill>
                  <a:latin typeface="宋体" panose="02010600030101010101" pitchFamily="2" charset="-122"/>
                  <a:ea typeface="宋体" panose="02010600030101010101" pitchFamily="2" charset="-122"/>
                </a:rPr>
                <a:t>检测</a:t>
              </a:r>
              <a:r>
                <a:rPr lang="zh-CN" altLang="en-US" sz="900" dirty="0" smtClean="0">
                  <a:solidFill>
                    <a:schemeClr val="tx1"/>
                  </a:solidFill>
                  <a:latin typeface="宋体" panose="02010600030101010101" pitchFamily="2" charset="-122"/>
                  <a:ea typeface="宋体" panose="02010600030101010101" pitchFamily="2" charset="-122"/>
                </a:rPr>
                <a:t>结果</a:t>
              </a:r>
              <a:endParaRPr lang="en-US" altLang="zh-CN" sz="900" dirty="0" smtClean="0">
                <a:solidFill>
                  <a:schemeClr val="tx1"/>
                </a:solidFill>
                <a:latin typeface="宋体" panose="02010600030101010101" pitchFamily="2" charset="-122"/>
                <a:ea typeface="宋体" panose="02010600030101010101" pitchFamily="2" charset="-122"/>
              </a:endParaRPr>
            </a:p>
            <a:p>
              <a:pPr>
                <a:defRPr/>
              </a:pPr>
              <a:r>
                <a:rPr lang="zh-CN" altLang="en-US" sz="1000" dirty="0" smtClean="0">
                  <a:solidFill>
                    <a:schemeClr val="tx1"/>
                  </a:solidFill>
                  <a:latin typeface="宋体" panose="02010600030101010101" pitchFamily="2" charset="-122"/>
                  <a:ea typeface="宋体" panose="02010600030101010101" pitchFamily="2" charset="-122"/>
                </a:rPr>
                <a:t>    多级</a:t>
              </a:r>
              <a:r>
                <a:rPr lang="zh-CN" altLang="en-US" sz="900" dirty="0" smtClean="0">
                  <a:solidFill>
                    <a:schemeClr val="tx1"/>
                  </a:solidFill>
                  <a:latin typeface="宋体" panose="02010600030101010101" pitchFamily="2" charset="-122"/>
                  <a:ea typeface="宋体" panose="02010600030101010101" pitchFamily="2" charset="-122"/>
                </a:rPr>
                <a:t>检测结果</a:t>
              </a:r>
              <a:endParaRPr lang="en-US" altLang="zh-CN" sz="900" dirty="0">
                <a:solidFill>
                  <a:schemeClr val="tx1"/>
                </a:solidFill>
                <a:latin typeface="宋体" panose="02010600030101010101" pitchFamily="2" charset="-122"/>
                <a:ea typeface="宋体" panose="02010600030101010101" pitchFamily="2" charset="-122"/>
              </a:endParaRPr>
            </a:p>
          </p:txBody>
        </p:sp>
        <p:cxnSp>
          <p:nvCxnSpPr>
            <p:cNvPr id="101" name="直接连接符 100"/>
            <p:cNvCxnSpPr/>
            <p:nvPr/>
          </p:nvCxnSpPr>
          <p:spPr>
            <a:xfrm>
              <a:off x="2132892" y="1877619"/>
              <a:ext cx="204461" cy="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02" name="直接连接符 101"/>
            <p:cNvCxnSpPr/>
            <p:nvPr/>
          </p:nvCxnSpPr>
          <p:spPr>
            <a:xfrm>
              <a:off x="2132566" y="1589587"/>
              <a:ext cx="204461"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3" name="直接连接符 102"/>
            <p:cNvCxnSpPr/>
            <p:nvPr/>
          </p:nvCxnSpPr>
          <p:spPr>
            <a:xfrm>
              <a:off x="2132565" y="1742459"/>
              <a:ext cx="204461" cy="0"/>
            </a:xfrm>
            <a:prstGeom prst="line">
              <a:avLst/>
            </a:prstGeom>
            <a:ln w="19050">
              <a:solidFill>
                <a:srgbClr val="92D050"/>
              </a:solidFill>
            </a:ln>
          </p:spPr>
          <p:style>
            <a:lnRef idx="1">
              <a:schemeClr val="accent1"/>
            </a:lnRef>
            <a:fillRef idx="0">
              <a:schemeClr val="accent1"/>
            </a:fillRef>
            <a:effectRef idx="0">
              <a:schemeClr val="accent1"/>
            </a:effectRef>
            <a:fontRef idx="minor">
              <a:schemeClr val="tx1"/>
            </a:fontRef>
          </p:style>
        </p:cxnSp>
      </p:grpSp>
      <p:grpSp>
        <p:nvGrpSpPr>
          <p:cNvPr id="104" name="组合 103"/>
          <p:cNvGrpSpPr/>
          <p:nvPr/>
        </p:nvGrpSpPr>
        <p:grpSpPr>
          <a:xfrm>
            <a:off x="7452304" y="1410448"/>
            <a:ext cx="1679172" cy="632649"/>
            <a:chOff x="2051720" y="1333699"/>
            <a:chExt cx="1679172" cy="632649"/>
          </a:xfrm>
        </p:grpSpPr>
        <p:sp>
          <p:nvSpPr>
            <p:cNvPr id="105" name="矩形 104"/>
            <p:cNvSpPr/>
            <p:nvPr/>
          </p:nvSpPr>
          <p:spPr>
            <a:xfrm>
              <a:off x="2051720" y="1333699"/>
              <a:ext cx="1679172" cy="632649"/>
            </a:xfrm>
            <a:prstGeom prst="rect">
              <a:avLst/>
            </a:prstGeom>
            <a:noFill/>
            <a:ln>
              <a:noFill/>
            </a:ln>
          </p:spPr>
          <p:style>
            <a:lnRef idx="2">
              <a:schemeClr val="dk1">
                <a:shade val="50000"/>
              </a:schemeClr>
            </a:lnRef>
            <a:fillRef idx="1">
              <a:schemeClr val="dk1"/>
            </a:fillRef>
            <a:effectRef idx="0">
              <a:schemeClr val="dk1"/>
            </a:effectRef>
            <a:fontRef idx="minor">
              <a:schemeClr val="lt1"/>
            </a:fontRef>
          </p:style>
          <p:txBody>
            <a:bodyPr anchor="ctr"/>
            <a:lstStyle/>
            <a:p>
              <a:pPr>
                <a:defRPr/>
              </a:pPr>
              <a:endParaRPr lang="en-US" altLang="zh-CN" sz="1000" dirty="0" smtClean="0">
                <a:solidFill>
                  <a:schemeClr val="tx1"/>
                </a:solidFill>
                <a:latin typeface="宋体" panose="02010600030101010101" pitchFamily="2" charset="-122"/>
                <a:ea typeface="宋体" panose="02010600030101010101" pitchFamily="2" charset="-122"/>
              </a:endParaRPr>
            </a:p>
            <a:p>
              <a:pPr>
                <a:defRPr/>
              </a:pPr>
              <a:r>
                <a:rPr lang="en-US" altLang="zh-CN" sz="1000" dirty="0">
                  <a:solidFill>
                    <a:schemeClr val="tx1"/>
                  </a:solidFill>
                  <a:latin typeface="宋体" panose="02010600030101010101" pitchFamily="2" charset="-122"/>
                  <a:ea typeface="宋体" panose="02010600030101010101" pitchFamily="2" charset="-122"/>
                </a:rPr>
                <a:t> </a:t>
              </a:r>
              <a:r>
                <a:rPr lang="en-US" altLang="zh-CN" sz="1000" dirty="0" smtClean="0">
                  <a:solidFill>
                    <a:schemeClr val="tx1"/>
                  </a:solidFill>
                  <a:latin typeface="宋体" panose="02010600030101010101" pitchFamily="2" charset="-122"/>
                  <a:ea typeface="宋体" panose="02010600030101010101" pitchFamily="2" charset="-122"/>
                </a:rPr>
                <a:t>   </a:t>
              </a:r>
              <a:r>
                <a:rPr lang="zh-CN" altLang="en-US" sz="900" dirty="0" smtClean="0">
                  <a:solidFill>
                    <a:schemeClr val="tx1"/>
                  </a:solidFill>
                  <a:latin typeface="宋体" panose="02010600030101010101" pitchFamily="2" charset="-122"/>
                  <a:ea typeface="宋体" panose="02010600030101010101" pitchFamily="2" charset="-122"/>
                </a:rPr>
                <a:t>真实损伤</a:t>
              </a:r>
              <a:endParaRPr lang="en-US" altLang="zh-CN" sz="900" dirty="0" smtClean="0">
                <a:solidFill>
                  <a:schemeClr val="tx1"/>
                </a:solidFill>
                <a:latin typeface="宋体" panose="02010600030101010101" pitchFamily="2" charset="-122"/>
                <a:ea typeface="宋体" panose="02010600030101010101" pitchFamily="2" charset="-122"/>
              </a:endParaRPr>
            </a:p>
            <a:p>
              <a:pPr>
                <a:defRPr/>
              </a:pPr>
              <a:r>
                <a:rPr lang="zh-CN" altLang="en-US" sz="1000" dirty="0" smtClean="0">
                  <a:solidFill>
                    <a:schemeClr val="tx1"/>
                  </a:solidFill>
                  <a:latin typeface="宋体" panose="02010600030101010101" pitchFamily="2" charset="-122"/>
                  <a:ea typeface="宋体" panose="02010600030101010101" pitchFamily="2" charset="-122"/>
                </a:rPr>
                <a:t>    </a:t>
              </a:r>
              <a:r>
                <a:rPr lang="zh-CN" altLang="en-US" sz="900" dirty="0">
                  <a:solidFill>
                    <a:schemeClr val="tx1"/>
                  </a:solidFill>
                  <a:latin typeface="宋体" panose="02010600030101010101" pitchFamily="2" charset="-122"/>
                  <a:ea typeface="宋体" panose="02010600030101010101" pitchFamily="2" charset="-122"/>
                </a:rPr>
                <a:t>单</a:t>
              </a:r>
              <a:r>
                <a:rPr lang="zh-CN" altLang="en-US" sz="900" dirty="0" smtClean="0">
                  <a:solidFill>
                    <a:schemeClr val="tx1"/>
                  </a:solidFill>
                  <a:latin typeface="宋体" panose="02010600030101010101" pitchFamily="2" charset="-122"/>
                  <a:ea typeface="宋体" panose="02010600030101010101" pitchFamily="2" charset="-122"/>
                </a:rPr>
                <a:t>级</a:t>
              </a:r>
              <a:r>
                <a:rPr lang="zh-CN" altLang="en-US" sz="900" dirty="0">
                  <a:solidFill>
                    <a:schemeClr val="tx1"/>
                  </a:solidFill>
                  <a:latin typeface="宋体" panose="02010600030101010101" pitchFamily="2" charset="-122"/>
                  <a:ea typeface="宋体" panose="02010600030101010101" pitchFamily="2" charset="-122"/>
                </a:rPr>
                <a:t>检测</a:t>
              </a:r>
              <a:r>
                <a:rPr lang="zh-CN" altLang="en-US" sz="900" dirty="0" smtClean="0">
                  <a:solidFill>
                    <a:schemeClr val="tx1"/>
                  </a:solidFill>
                  <a:latin typeface="宋体" panose="02010600030101010101" pitchFamily="2" charset="-122"/>
                  <a:ea typeface="宋体" panose="02010600030101010101" pitchFamily="2" charset="-122"/>
                </a:rPr>
                <a:t>结果</a:t>
              </a:r>
              <a:endParaRPr lang="en-US" altLang="zh-CN" sz="900" dirty="0" smtClean="0">
                <a:solidFill>
                  <a:schemeClr val="tx1"/>
                </a:solidFill>
                <a:latin typeface="宋体" panose="02010600030101010101" pitchFamily="2" charset="-122"/>
                <a:ea typeface="宋体" panose="02010600030101010101" pitchFamily="2" charset="-122"/>
              </a:endParaRPr>
            </a:p>
            <a:p>
              <a:pPr>
                <a:defRPr/>
              </a:pPr>
              <a:r>
                <a:rPr lang="zh-CN" altLang="en-US" sz="1000" dirty="0" smtClean="0">
                  <a:solidFill>
                    <a:schemeClr val="tx1"/>
                  </a:solidFill>
                  <a:latin typeface="宋体" panose="02010600030101010101" pitchFamily="2" charset="-122"/>
                  <a:ea typeface="宋体" panose="02010600030101010101" pitchFamily="2" charset="-122"/>
                </a:rPr>
                <a:t>    多级</a:t>
              </a:r>
              <a:r>
                <a:rPr lang="zh-CN" altLang="en-US" sz="900" dirty="0" smtClean="0">
                  <a:solidFill>
                    <a:schemeClr val="tx1"/>
                  </a:solidFill>
                  <a:latin typeface="宋体" panose="02010600030101010101" pitchFamily="2" charset="-122"/>
                  <a:ea typeface="宋体" panose="02010600030101010101" pitchFamily="2" charset="-122"/>
                </a:rPr>
                <a:t>检测结果</a:t>
              </a:r>
              <a:endParaRPr lang="en-US" altLang="zh-CN" sz="900" dirty="0">
                <a:solidFill>
                  <a:schemeClr val="tx1"/>
                </a:solidFill>
                <a:latin typeface="宋体" panose="02010600030101010101" pitchFamily="2" charset="-122"/>
                <a:ea typeface="宋体" panose="02010600030101010101" pitchFamily="2" charset="-122"/>
              </a:endParaRPr>
            </a:p>
          </p:txBody>
        </p:sp>
        <p:cxnSp>
          <p:nvCxnSpPr>
            <p:cNvPr id="106" name="直接连接符 105"/>
            <p:cNvCxnSpPr/>
            <p:nvPr/>
          </p:nvCxnSpPr>
          <p:spPr>
            <a:xfrm>
              <a:off x="2132892" y="1877619"/>
              <a:ext cx="204461" cy="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07" name="直接连接符 106"/>
            <p:cNvCxnSpPr/>
            <p:nvPr/>
          </p:nvCxnSpPr>
          <p:spPr>
            <a:xfrm>
              <a:off x="2132566" y="1589587"/>
              <a:ext cx="204461"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8" name="直接连接符 107"/>
            <p:cNvCxnSpPr/>
            <p:nvPr/>
          </p:nvCxnSpPr>
          <p:spPr>
            <a:xfrm>
              <a:off x="2132565" y="1742459"/>
              <a:ext cx="204461" cy="0"/>
            </a:xfrm>
            <a:prstGeom prst="line">
              <a:avLst/>
            </a:prstGeom>
            <a:ln w="19050">
              <a:solidFill>
                <a:srgbClr val="92D050"/>
              </a:solidFill>
            </a:ln>
          </p:spPr>
          <p:style>
            <a:lnRef idx="1">
              <a:schemeClr val="accent1"/>
            </a:lnRef>
            <a:fillRef idx="0">
              <a:schemeClr val="accent1"/>
            </a:fillRef>
            <a:effectRef idx="0">
              <a:schemeClr val="accent1"/>
            </a:effectRef>
            <a:fontRef idx="minor">
              <a:schemeClr val="tx1"/>
            </a:fontRef>
          </p:style>
        </p:cxnSp>
      </p:grpSp>
      <p:grpSp>
        <p:nvGrpSpPr>
          <p:cNvPr id="109" name="组合 108"/>
          <p:cNvGrpSpPr/>
          <p:nvPr/>
        </p:nvGrpSpPr>
        <p:grpSpPr>
          <a:xfrm>
            <a:off x="4745891" y="3716287"/>
            <a:ext cx="1679172" cy="632649"/>
            <a:chOff x="2051720" y="1333699"/>
            <a:chExt cx="1679172" cy="632649"/>
          </a:xfrm>
        </p:grpSpPr>
        <p:sp>
          <p:nvSpPr>
            <p:cNvPr id="110" name="矩形 109"/>
            <p:cNvSpPr/>
            <p:nvPr/>
          </p:nvSpPr>
          <p:spPr>
            <a:xfrm>
              <a:off x="2051720" y="1333699"/>
              <a:ext cx="1679172" cy="632649"/>
            </a:xfrm>
            <a:prstGeom prst="rect">
              <a:avLst/>
            </a:prstGeom>
            <a:noFill/>
            <a:ln>
              <a:noFill/>
            </a:ln>
          </p:spPr>
          <p:style>
            <a:lnRef idx="2">
              <a:schemeClr val="dk1">
                <a:shade val="50000"/>
              </a:schemeClr>
            </a:lnRef>
            <a:fillRef idx="1">
              <a:schemeClr val="dk1"/>
            </a:fillRef>
            <a:effectRef idx="0">
              <a:schemeClr val="dk1"/>
            </a:effectRef>
            <a:fontRef idx="minor">
              <a:schemeClr val="lt1"/>
            </a:fontRef>
          </p:style>
          <p:txBody>
            <a:bodyPr anchor="ctr"/>
            <a:lstStyle/>
            <a:p>
              <a:pPr>
                <a:defRPr/>
              </a:pPr>
              <a:endParaRPr lang="en-US" altLang="zh-CN" sz="1000" dirty="0" smtClean="0">
                <a:solidFill>
                  <a:schemeClr val="tx1"/>
                </a:solidFill>
                <a:latin typeface="宋体" panose="02010600030101010101" pitchFamily="2" charset="-122"/>
                <a:ea typeface="宋体" panose="02010600030101010101" pitchFamily="2" charset="-122"/>
              </a:endParaRPr>
            </a:p>
            <a:p>
              <a:pPr>
                <a:defRPr/>
              </a:pPr>
              <a:r>
                <a:rPr lang="en-US" altLang="zh-CN" sz="1000" dirty="0">
                  <a:solidFill>
                    <a:schemeClr val="tx1"/>
                  </a:solidFill>
                  <a:latin typeface="宋体" panose="02010600030101010101" pitchFamily="2" charset="-122"/>
                  <a:ea typeface="宋体" panose="02010600030101010101" pitchFamily="2" charset="-122"/>
                </a:rPr>
                <a:t> </a:t>
              </a:r>
              <a:r>
                <a:rPr lang="en-US" altLang="zh-CN" sz="1000" dirty="0" smtClean="0">
                  <a:solidFill>
                    <a:schemeClr val="tx1"/>
                  </a:solidFill>
                  <a:latin typeface="宋体" panose="02010600030101010101" pitchFamily="2" charset="-122"/>
                  <a:ea typeface="宋体" panose="02010600030101010101" pitchFamily="2" charset="-122"/>
                </a:rPr>
                <a:t>   </a:t>
              </a:r>
              <a:r>
                <a:rPr lang="zh-CN" altLang="en-US" sz="900" dirty="0" smtClean="0">
                  <a:solidFill>
                    <a:schemeClr val="tx1"/>
                  </a:solidFill>
                  <a:latin typeface="宋体" panose="02010600030101010101" pitchFamily="2" charset="-122"/>
                  <a:ea typeface="宋体" panose="02010600030101010101" pitchFamily="2" charset="-122"/>
                </a:rPr>
                <a:t>真实损伤</a:t>
              </a:r>
              <a:endParaRPr lang="en-US" altLang="zh-CN" sz="900" dirty="0" smtClean="0">
                <a:solidFill>
                  <a:schemeClr val="tx1"/>
                </a:solidFill>
                <a:latin typeface="宋体" panose="02010600030101010101" pitchFamily="2" charset="-122"/>
                <a:ea typeface="宋体" panose="02010600030101010101" pitchFamily="2" charset="-122"/>
              </a:endParaRPr>
            </a:p>
            <a:p>
              <a:pPr>
                <a:defRPr/>
              </a:pPr>
              <a:r>
                <a:rPr lang="zh-CN" altLang="en-US" sz="1000" dirty="0" smtClean="0">
                  <a:solidFill>
                    <a:schemeClr val="tx1"/>
                  </a:solidFill>
                  <a:latin typeface="宋体" panose="02010600030101010101" pitchFamily="2" charset="-122"/>
                  <a:ea typeface="宋体" panose="02010600030101010101" pitchFamily="2" charset="-122"/>
                </a:rPr>
                <a:t>    </a:t>
              </a:r>
              <a:r>
                <a:rPr lang="zh-CN" altLang="en-US" sz="900" dirty="0">
                  <a:solidFill>
                    <a:schemeClr val="tx1"/>
                  </a:solidFill>
                  <a:latin typeface="宋体" panose="02010600030101010101" pitchFamily="2" charset="-122"/>
                  <a:ea typeface="宋体" panose="02010600030101010101" pitchFamily="2" charset="-122"/>
                </a:rPr>
                <a:t>单</a:t>
              </a:r>
              <a:r>
                <a:rPr lang="zh-CN" altLang="en-US" sz="900" dirty="0" smtClean="0">
                  <a:solidFill>
                    <a:schemeClr val="tx1"/>
                  </a:solidFill>
                  <a:latin typeface="宋体" panose="02010600030101010101" pitchFamily="2" charset="-122"/>
                  <a:ea typeface="宋体" panose="02010600030101010101" pitchFamily="2" charset="-122"/>
                </a:rPr>
                <a:t>级</a:t>
              </a:r>
              <a:r>
                <a:rPr lang="zh-CN" altLang="en-US" sz="900" dirty="0">
                  <a:solidFill>
                    <a:schemeClr val="tx1"/>
                  </a:solidFill>
                  <a:latin typeface="宋体" panose="02010600030101010101" pitchFamily="2" charset="-122"/>
                  <a:ea typeface="宋体" panose="02010600030101010101" pitchFamily="2" charset="-122"/>
                </a:rPr>
                <a:t>检测</a:t>
              </a:r>
              <a:r>
                <a:rPr lang="zh-CN" altLang="en-US" sz="900" dirty="0" smtClean="0">
                  <a:solidFill>
                    <a:schemeClr val="tx1"/>
                  </a:solidFill>
                  <a:latin typeface="宋体" panose="02010600030101010101" pitchFamily="2" charset="-122"/>
                  <a:ea typeface="宋体" panose="02010600030101010101" pitchFamily="2" charset="-122"/>
                </a:rPr>
                <a:t>结果</a:t>
              </a:r>
              <a:endParaRPr lang="en-US" altLang="zh-CN" sz="900" dirty="0" smtClean="0">
                <a:solidFill>
                  <a:schemeClr val="tx1"/>
                </a:solidFill>
                <a:latin typeface="宋体" panose="02010600030101010101" pitchFamily="2" charset="-122"/>
                <a:ea typeface="宋体" panose="02010600030101010101" pitchFamily="2" charset="-122"/>
              </a:endParaRPr>
            </a:p>
            <a:p>
              <a:pPr>
                <a:defRPr/>
              </a:pPr>
              <a:r>
                <a:rPr lang="zh-CN" altLang="en-US" sz="1000" dirty="0" smtClean="0">
                  <a:solidFill>
                    <a:schemeClr val="tx1"/>
                  </a:solidFill>
                  <a:latin typeface="宋体" panose="02010600030101010101" pitchFamily="2" charset="-122"/>
                  <a:ea typeface="宋体" panose="02010600030101010101" pitchFamily="2" charset="-122"/>
                </a:rPr>
                <a:t>    多级</a:t>
              </a:r>
              <a:r>
                <a:rPr lang="zh-CN" altLang="en-US" sz="900" dirty="0" smtClean="0">
                  <a:solidFill>
                    <a:schemeClr val="tx1"/>
                  </a:solidFill>
                  <a:latin typeface="宋体" panose="02010600030101010101" pitchFamily="2" charset="-122"/>
                  <a:ea typeface="宋体" panose="02010600030101010101" pitchFamily="2" charset="-122"/>
                </a:rPr>
                <a:t>检测结果</a:t>
              </a:r>
              <a:endParaRPr lang="en-US" altLang="zh-CN" sz="900" dirty="0">
                <a:solidFill>
                  <a:schemeClr val="tx1"/>
                </a:solidFill>
                <a:latin typeface="宋体" panose="02010600030101010101" pitchFamily="2" charset="-122"/>
                <a:ea typeface="宋体" panose="02010600030101010101" pitchFamily="2" charset="-122"/>
              </a:endParaRPr>
            </a:p>
          </p:txBody>
        </p:sp>
        <p:cxnSp>
          <p:nvCxnSpPr>
            <p:cNvPr id="111" name="直接连接符 110"/>
            <p:cNvCxnSpPr/>
            <p:nvPr/>
          </p:nvCxnSpPr>
          <p:spPr>
            <a:xfrm>
              <a:off x="2132892" y="1877619"/>
              <a:ext cx="204461" cy="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12" name="直接连接符 111"/>
            <p:cNvCxnSpPr/>
            <p:nvPr/>
          </p:nvCxnSpPr>
          <p:spPr>
            <a:xfrm>
              <a:off x="2132566" y="1589587"/>
              <a:ext cx="204461"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3" name="直接连接符 112"/>
            <p:cNvCxnSpPr/>
            <p:nvPr/>
          </p:nvCxnSpPr>
          <p:spPr>
            <a:xfrm>
              <a:off x="2132565" y="1742459"/>
              <a:ext cx="204461" cy="0"/>
            </a:xfrm>
            <a:prstGeom prst="line">
              <a:avLst/>
            </a:prstGeom>
            <a:ln w="19050">
              <a:solidFill>
                <a:srgbClr val="92D050"/>
              </a:solidFill>
            </a:ln>
          </p:spPr>
          <p:style>
            <a:lnRef idx="1">
              <a:schemeClr val="accent1"/>
            </a:lnRef>
            <a:fillRef idx="0">
              <a:schemeClr val="accent1"/>
            </a:fillRef>
            <a:effectRef idx="0">
              <a:schemeClr val="accent1"/>
            </a:effectRef>
            <a:fontRef idx="minor">
              <a:schemeClr val="tx1"/>
            </a:fontRef>
          </p:style>
        </p:cxnSp>
      </p:grpSp>
      <p:grpSp>
        <p:nvGrpSpPr>
          <p:cNvPr id="114" name="组合 113"/>
          <p:cNvGrpSpPr/>
          <p:nvPr/>
        </p:nvGrpSpPr>
        <p:grpSpPr>
          <a:xfrm>
            <a:off x="7452304" y="3705015"/>
            <a:ext cx="1679172" cy="632649"/>
            <a:chOff x="2051720" y="1333699"/>
            <a:chExt cx="1679172" cy="632649"/>
          </a:xfrm>
        </p:grpSpPr>
        <p:sp>
          <p:nvSpPr>
            <p:cNvPr id="115" name="矩形 114"/>
            <p:cNvSpPr/>
            <p:nvPr/>
          </p:nvSpPr>
          <p:spPr>
            <a:xfrm>
              <a:off x="2051720" y="1333699"/>
              <a:ext cx="1679172" cy="632649"/>
            </a:xfrm>
            <a:prstGeom prst="rect">
              <a:avLst/>
            </a:prstGeom>
            <a:noFill/>
            <a:ln>
              <a:noFill/>
            </a:ln>
          </p:spPr>
          <p:style>
            <a:lnRef idx="2">
              <a:schemeClr val="dk1">
                <a:shade val="50000"/>
              </a:schemeClr>
            </a:lnRef>
            <a:fillRef idx="1">
              <a:schemeClr val="dk1"/>
            </a:fillRef>
            <a:effectRef idx="0">
              <a:schemeClr val="dk1"/>
            </a:effectRef>
            <a:fontRef idx="minor">
              <a:schemeClr val="lt1"/>
            </a:fontRef>
          </p:style>
          <p:txBody>
            <a:bodyPr anchor="ctr"/>
            <a:lstStyle/>
            <a:p>
              <a:pPr>
                <a:defRPr/>
              </a:pPr>
              <a:endParaRPr lang="en-US" altLang="zh-CN" sz="1000" dirty="0" smtClean="0">
                <a:solidFill>
                  <a:schemeClr val="tx1"/>
                </a:solidFill>
                <a:latin typeface="宋体" panose="02010600030101010101" pitchFamily="2" charset="-122"/>
                <a:ea typeface="宋体" panose="02010600030101010101" pitchFamily="2" charset="-122"/>
              </a:endParaRPr>
            </a:p>
            <a:p>
              <a:pPr>
                <a:defRPr/>
              </a:pPr>
              <a:r>
                <a:rPr lang="en-US" altLang="zh-CN" sz="1000" dirty="0">
                  <a:solidFill>
                    <a:schemeClr val="tx1"/>
                  </a:solidFill>
                  <a:latin typeface="宋体" panose="02010600030101010101" pitchFamily="2" charset="-122"/>
                  <a:ea typeface="宋体" panose="02010600030101010101" pitchFamily="2" charset="-122"/>
                </a:rPr>
                <a:t> </a:t>
              </a:r>
              <a:r>
                <a:rPr lang="en-US" altLang="zh-CN" sz="1000" dirty="0" smtClean="0">
                  <a:solidFill>
                    <a:schemeClr val="tx1"/>
                  </a:solidFill>
                  <a:latin typeface="宋体" panose="02010600030101010101" pitchFamily="2" charset="-122"/>
                  <a:ea typeface="宋体" panose="02010600030101010101" pitchFamily="2" charset="-122"/>
                </a:rPr>
                <a:t>   </a:t>
              </a:r>
              <a:r>
                <a:rPr lang="zh-CN" altLang="en-US" sz="900" dirty="0" smtClean="0">
                  <a:solidFill>
                    <a:schemeClr val="tx1"/>
                  </a:solidFill>
                  <a:latin typeface="宋体" panose="02010600030101010101" pitchFamily="2" charset="-122"/>
                  <a:ea typeface="宋体" panose="02010600030101010101" pitchFamily="2" charset="-122"/>
                </a:rPr>
                <a:t>真实损伤</a:t>
              </a:r>
              <a:endParaRPr lang="en-US" altLang="zh-CN" sz="900" dirty="0" smtClean="0">
                <a:solidFill>
                  <a:schemeClr val="tx1"/>
                </a:solidFill>
                <a:latin typeface="宋体" panose="02010600030101010101" pitchFamily="2" charset="-122"/>
                <a:ea typeface="宋体" panose="02010600030101010101" pitchFamily="2" charset="-122"/>
              </a:endParaRPr>
            </a:p>
            <a:p>
              <a:pPr>
                <a:defRPr/>
              </a:pPr>
              <a:r>
                <a:rPr lang="zh-CN" altLang="en-US" sz="1000" dirty="0" smtClean="0">
                  <a:solidFill>
                    <a:schemeClr val="tx1"/>
                  </a:solidFill>
                  <a:latin typeface="宋体" panose="02010600030101010101" pitchFamily="2" charset="-122"/>
                  <a:ea typeface="宋体" panose="02010600030101010101" pitchFamily="2" charset="-122"/>
                </a:rPr>
                <a:t>    </a:t>
              </a:r>
              <a:r>
                <a:rPr lang="zh-CN" altLang="en-US" sz="900" dirty="0">
                  <a:solidFill>
                    <a:schemeClr val="tx1"/>
                  </a:solidFill>
                  <a:latin typeface="宋体" panose="02010600030101010101" pitchFamily="2" charset="-122"/>
                  <a:ea typeface="宋体" panose="02010600030101010101" pitchFamily="2" charset="-122"/>
                </a:rPr>
                <a:t>单</a:t>
              </a:r>
              <a:r>
                <a:rPr lang="zh-CN" altLang="en-US" sz="900" dirty="0" smtClean="0">
                  <a:solidFill>
                    <a:schemeClr val="tx1"/>
                  </a:solidFill>
                  <a:latin typeface="宋体" panose="02010600030101010101" pitchFamily="2" charset="-122"/>
                  <a:ea typeface="宋体" panose="02010600030101010101" pitchFamily="2" charset="-122"/>
                </a:rPr>
                <a:t>级</a:t>
              </a:r>
              <a:r>
                <a:rPr lang="zh-CN" altLang="en-US" sz="900" dirty="0">
                  <a:solidFill>
                    <a:schemeClr val="tx1"/>
                  </a:solidFill>
                  <a:latin typeface="宋体" panose="02010600030101010101" pitchFamily="2" charset="-122"/>
                  <a:ea typeface="宋体" panose="02010600030101010101" pitchFamily="2" charset="-122"/>
                </a:rPr>
                <a:t>检测</a:t>
              </a:r>
              <a:r>
                <a:rPr lang="zh-CN" altLang="en-US" sz="900" dirty="0" smtClean="0">
                  <a:solidFill>
                    <a:schemeClr val="tx1"/>
                  </a:solidFill>
                  <a:latin typeface="宋体" panose="02010600030101010101" pitchFamily="2" charset="-122"/>
                  <a:ea typeface="宋体" panose="02010600030101010101" pitchFamily="2" charset="-122"/>
                </a:rPr>
                <a:t>结果</a:t>
              </a:r>
              <a:endParaRPr lang="en-US" altLang="zh-CN" sz="900" dirty="0" smtClean="0">
                <a:solidFill>
                  <a:schemeClr val="tx1"/>
                </a:solidFill>
                <a:latin typeface="宋体" panose="02010600030101010101" pitchFamily="2" charset="-122"/>
                <a:ea typeface="宋体" panose="02010600030101010101" pitchFamily="2" charset="-122"/>
              </a:endParaRPr>
            </a:p>
            <a:p>
              <a:pPr>
                <a:defRPr/>
              </a:pPr>
              <a:r>
                <a:rPr lang="zh-CN" altLang="en-US" sz="1000" dirty="0" smtClean="0">
                  <a:solidFill>
                    <a:schemeClr val="tx1"/>
                  </a:solidFill>
                  <a:latin typeface="宋体" panose="02010600030101010101" pitchFamily="2" charset="-122"/>
                  <a:ea typeface="宋体" panose="02010600030101010101" pitchFamily="2" charset="-122"/>
                </a:rPr>
                <a:t>    多级</a:t>
              </a:r>
              <a:r>
                <a:rPr lang="zh-CN" altLang="en-US" sz="900" dirty="0" smtClean="0">
                  <a:solidFill>
                    <a:schemeClr val="tx1"/>
                  </a:solidFill>
                  <a:latin typeface="宋体" panose="02010600030101010101" pitchFamily="2" charset="-122"/>
                  <a:ea typeface="宋体" panose="02010600030101010101" pitchFamily="2" charset="-122"/>
                </a:rPr>
                <a:t>检测结果</a:t>
              </a:r>
              <a:endParaRPr lang="en-US" altLang="zh-CN" sz="900" dirty="0">
                <a:solidFill>
                  <a:schemeClr val="tx1"/>
                </a:solidFill>
                <a:latin typeface="宋体" panose="02010600030101010101" pitchFamily="2" charset="-122"/>
                <a:ea typeface="宋体" panose="02010600030101010101" pitchFamily="2" charset="-122"/>
              </a:endParaRPr>
            </a:p>
          </p:txBody>
        </p:sp>
        <p:cxnSp>
          <p:nvCxnSpPr>
            <p:cNvPr id="116" name="直接连接符 115"/>
            <p:cNvCxnSpPr/>
            <p:nvPr/>
          </p:nvCxnSpPr>
          <p:spPr>
            <a:xfrm>
              <a:off x="2132892" y="1877619"/>
              <a:ext cx="204461" cy="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17" name="直接连接符 116"/>
            <p:cNvCxnSpPr/>
            <p:nvPr/>
          </p:nvCxnSpPr>
          <p:spPr>
            <a:xfrm>
              <a:off x="2132566" y="1589587"/>
              <a:ext cx="204461"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8" name="直接连接符 117"/>
            <p:cNvCxnSpPr/>
            <p:nvPr/>
          </p:nvCxnSpPr>
          <p:spPr>
            <a:xfrm>
              <a:off x="2132565" y="1742459"/>
              <a:ext cx="204461" cy="0"/>
            </a:xfrm>
            <a:prstGeom prst="line">
              <a:avLst/>
            </a:prstGeom>
            <a:ln w="19050">
              <a:solidFill>
                <a:srgbClr val="92D05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827881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76784" y="3429000"/>
            <a:ext cx="3360165" cy="2520000"/>
          </a:xfrm>
          <a:prstGeom prst="rect">
            <a:avLst/>
          </a:prstGeom>
        </p:spPr>
      </p:pic>
      <p:pic>
        <p:nvPicPr>
          <p:cNvPr id="10" name="图片 9"/>
          <p:cNvPicPr>
            <a:picLocks noChangeAspect="1"/>
          </p:cNvPicPr>
          <p:nvPr/>
        </p:nvPicPr>
        <p:blipFill rotWithShape="1">
          <a:blip r:embed="rId4">
            <a:extLst>
              <a:ext uri="{28A0092B-C50C-407E-A947-70E740481C1C}">
                <a14:useLocalDpi xmlns:a14="http://schemas.microsoft.com/office/drawing/2010/main" val="0"/>
              </a:ext>
            </a:extLst>
          </a:blip>
          <a:srcRect t="4262"/>
          <a:stretch/>
        </p:blipFill>
        <p:spPr>
          <a:xfrm>
            <a:off x="5357734" y="1151874"/>
            <a:ext cx="3360823" cy="2412601"/>
          </a:xfrm>
          <a:prstGeom prst="rect">
            <a:avLst/>
          </a:prstGeom>
        </p:spPr>
      </p:pic>
      <p:sp>
        <p:nvSpPr>
          <p:cNvPr id="19" name="Rectangle 17"/>
          <p:cNvSpPr>
            <a:spLocks noChangeArrowheads="1"/>
          </p:cNvSpPr>
          <p:nvPr/>
        </p:nvSpPr>
        <p:spPr bwMode="auto">
          <a:xfrm>
            <a:off x="786392" y="326288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8" name="Rectangle 2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2" name="Rectangle 29"/>
          <p:cNvSpPr>
            <a:spLocks noChangeArrowheads="1"/>
          </p:cNvSpPr>
          <p:nvPr/>
        </p:nvSpPr>
        <p:spPr bwMode="auto">
          <a:xfrm>
            <a:off x="5319255" y="5960009"/>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2" name="Rectangle 2"/>
          <p:cNvSpPr>
            <a:spLocks noGrp="1" noChangeArrowheads="1"/>
          </p:cNvSpPr>
          <p:nvPr>
            <p:ph type="title"/>
          </p:nvPr>
        </p:nvSpPr>
        <p:spPr>
          <a:xfrm>
            <a:off x="357188" y="548680"/>
            <a:ext cx="6807100" cy="560611"/>
          </a:xfrm>
        </p:spPr>
        <p:txBody>
          <a:bodyPr/>
          <a:lstStyle/>
          <a:p>
            <a:pPr eaLnBrk="1" hangingPunct="1">
              <a:lnSpc>
                <a:spcPct val="130000"/>
              </a:lnSpc>
              <a:defRPr/>
            </a:pPr>
            <a:r>
              <a:rPr lang="en-US" altLang="zh-CN" sz="2400" dirty="0" smtClean="0">
                <a:latin typeface="Arial" panose="020B0604020202020204" pitchFamily="34" charset="0"/>
                <a:ea typeface="黑体" pitchFamily="2" charset="-122"/>
                <a:cs typeface="Arial" panose="020B0604020202020204" pitchFamily="34" charset="0"/>
              </a:rPr>
              <a:t>3.2</a:t>
            </a:r>
            <a:r>
              <a:rPr lang="zh-CN" altLang="zh-CN" sz="2400" dirty="0" smtClean="0">
                <a:latin typeface="Arial" panose="020B0604020202020204" pitchFamily="34" charset="0"/>
                <a:ea typeface="黑体" pitchFamily="2" charset="-122"/>
                <a:cs typeface="Arial" panose="020B0604020202020204" pitchFamily="34" charset="0"/>
              </a:rPr>
              <a:t>不同</a:t>
            </a:r>
            <a:r>
              <a:rPr lang="zh-CN" altLang="zh-CN" sz="2400" dirty="0">
                <a:latin typeface="Arial" panose="020B0604020202020204" pitchFamily="34" charset="0"/>
                <a:ea typeface="黑体" pitchFamily="2" charset="-122"/>
                <a:cs typeface="Arial" panose="020B0604020202020204" pitchFamily="34" charset="0"/>
              </a:rPr>
              <a:t>孔径尺寸</a:t>
            </a:r>
            <a:r>
              <a:rPr lang="zh-CN" altLang="zh-CN" sz="2400" dirty="0" smtClean="0">
                <a:latin typeface="Arial" panose="020B0604020202020204" pitchFamily="34" charset="0"/>
                <a:ea typeface="黑体" pitchFamily="2" charset="-122"/>
                <a:cs typeface="Arial" panose="020B0604020202020204" pitchFamily="34" charset="0"/>
              </a:rPr>
              <a:t>下</a:t>
            </a:r>
            <a:r>
              <a:rPr lang="zh-CN" altLang="zh-CN" sz="2400" dirty="0">
                <a:latin typeface="Arial" panose="020B0604020202020204" pitchFamily="34" charset="0"/>
                <a:ea typeface="黑体" pitchFamily="2" charset="-122"/>
                <a:cs typeface="Arial" panose="020B0604020202020204" pitchFamily="34" charset="0"/>
              </a:rPr>
              <a:t>多级方法检测精度</a:t>
            </a:r>
            <a:r>
              <a:rPr lang="zh-CN" altLang="zh-CN" sz="2400" dirty="0" smtClean="0">
                <a:latin typeface="Arial" panose="020B0604020202020204" pitchFamily="34" charset="0"/>
                <a:ea typeface="黑体" pitchFamily="2" charset="-122"/>
                <a:cs typeface="Arial" panose="020B0604020202020204" pitchFamily="34" charset="0"/>
              </a:rPr>
              <a:t>分析</a:t>
            </a:r>
            <a:r>
              <a:rPr lang="en-US" altLang="zh-CN" sz="2400" dirty="0" smtClean="0">
                <a:latin typeface="Times New Roman" panose="02020603050405020304" pitchFamily="18" charset="0"/>
                <a:ea typeface="黑体" pitchFamily="2" charset="-122"/>
                <a:cs typeface="Times New Roman" panose="02020603050405020304" pitchFamily="18" charset="0"/>
              </a:rPr>
              <a:t>(</a:t>
            </a:r>
            <a:r>
              <a:rPr lang="en-US" altLang="zh-CN" sz="2400" dirty="0">
                <a:latin typeface="Times New Roman" panose="02020603050405020304" pitchFamily="18" charset="0"/>
                <a:ea typeface="黑体" pitchFamily="2" charset="-122"/>
                <a:cs typeface="Times New Roman" panose="02020603050405020304" pitchFamily="18" charset="0"/>
              </a:rPr>
              <a:t>Ⅲ</a:t>
            </a:r>
            <a:r>
              <a:rPr lang="en-US" altLang="zh-CN" sz="2400" dirty="0" smtClean="0">
                <a:latin typeface="Times New Roman" panose="02020603050405020304" pitchFamily="18" charset="0"/>
                <a:ea typeface="黑体" pitchFamily="2" charset="-122"/>
                <a:cs typeface="Times New Roman" panose="02020603050405020304" pitchFamily="18" charset="0"/>
              </a:rPr>
              <a:t>)</a:t>
            </a:r>
            <a:endParaRPr lang="en-US" altLang="zh-CN" sz="2400" dirty="0">
              <a:latin typeface="Arial" panose="020B0604020202020204" pitchFamily="34" charset="0"/>
              <a:ea typeface="黑体" pitchFamily="2" charset="-122"/>
              <a:cs typeface="Arial" panose="020B0604020202020204" pitchFamily="34" charset="0"/>
            </a:endParaRPr>
          </a:p>
        </p:txBody>
      </p:sp>
      <mc:AlternateContent xmlns:mc="http://schemas.openxmlformats.org/markup-compatibility/2006" xmlns:a14="http://schemas.microsoft.com/office/drawing/2010/main">
        <mc:Choice Requires="a14">
          <p:graphicFrame>
            <p:nvGraphicFramePr>
              <p:cNvPr id="8" name="表格 7"/>
              <p:cNvGraphicFramePr>
                <a:graphicFrameLocks noGrp="1"/>
              </p:cNvGraphicFramePr>
              <p:nvPr>
                <p:extLst>
                  <p:ext uri="{D42A27DB-BD31-4B8C-83A1-F6EECF244321}">
                    <p14:modId xmlns:p14="http://schemas.microsoft.com/office/powerpoint/2010/main" val="4264580424"/>
                  </p:ext>
                </p:extLst>
              </p:nvPr>
            </p:nvGraphicFramePr>
            <p:xfrm>
              <a:off x="573499" y="1389380"/>
              <a:ext cx="4711097" cy="4079240"/>
            </p:xfrm>
            <a:graphic>
              <a:graphicData uri="http://schemas.openxmlformats.org/drawingml/2006/table">
                <a:tbl>
                  <a:tblPr firstRow="1" bandRow="1">
                    <a:tableStyleId>{5C22544A-7EE6-4342-B048-85BDC9FD1C3A}</a:tableStyleId>
                  </a:tblPr>
                  <a:tblGrid>
                    <a:gridCol w="614125"/>
                    <a:gridCol w="792088"/>
                    <a:gridCol w="947220"/>
                    <a:gridCol w="792088"/>
                    <a:gridCol w="792088"/>
                    <a:gridCol w="773488"/>
                  </a:tblGrid>
                  <a:tr h="370840">
                    <a:tc>
                      <a:txBody>
                        <a:bodyPr/>
                        <a:lstStyle/>
                        <a:p>
                          <a:pPr algn="ctr" eaLnBrk="0">
                            <a:spcBef>
                              <a:spcPts val="300"/>
                            </a:spcBef>
                            <a:spcAft>
                              <a:spcPts val="300"/>
                            </a:spcAft>
                          </a:pPr>
                          <a14:m>
                            <m:oMath xmlns:m="http://schemas.openxmlformats.org/officeDocument/2006/math">
                              <m:r>
                                <a:rPr lang="en-US" sz="1200" b="1" i="1" kern="100" smtClean="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𝜱</m:t>
                              </m:r>
                            </m:oMath>
                          </a14:m>
                          <a:r>
                            <a:rPr lang="en-US" sz="1200" b="1" kern="100" dirty="0">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(mm)</a:t>
                          </a:r>
                          <a:endParaRPr lang="zh-CN" sz="1200" b="1"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eaLnBrk="0">
                            <a:spcBef>
                              <a:spcPts val="300"/>
                            </a:spcBef>
                            <a:spcAft>
                              <a:spcPts val="300"/>
                            </a:spcAft>
                          </a:pPr>
                          <a:r>
                            <a:rPr lang="zh-CN" sz="1200" b="1"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检测方法</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eaLnBrk="0">
                            <a:spcBef>
                              <a:spcPts val="300"/>
                            </a:spcBef>
                            <a:spcAft>
                              <a:spcPts val="300"/>
                            </a:spcAft>
                          </a:pPr>
                          <a:r>
                            <a:rPr lang="zh-CN" sz="1200" b="1"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损伤位置</a:t>
                          </a:r>
                          <a:r>
                            <a:rPr lang="en-US" sz="1200" b="1"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a:t>
                          </a:r>
                          <a:r>
                            <a:rPr lang="en-US" sz="1200" b="1" i="1"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x,y</a:t>
                          </a:r>
                          <a:r>
                            <a:rPr lang="en-US" sz="1200" b="1"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)(mm)</a:t>
                          </a:r>
                          <a:endParaRPr lang="zh-CN" sz="1200" b="1"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eaLnBrk="0">
                            <a:spcBef>
                              <a:spcPts val="300"/>
                            </a:spcBef>
                            <a:spcAft>
                              <a:spcPts val="300"/>
                            </a:spcAft>
                          </a:pPr>
                          <a:r>
                            <a:rPr lang="zh-CN" sz="1200" b="1"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定位误差</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eaLnBrk="0">
                            <a:spcBef>
                              <a:spcPts val="300"/>
                            </a:spcBef>
                            <a:spcAft>
                              <a:spcPts val="300"/>
                            </a:spcAft>
                          </a:pPr>
                          <a:r>
                            <a:rPr lang="zh-CN" sz="1200" b="1"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损伤直径</a:t>
                          </a:r>
                          <a:r>
                            <a:rPr lang="en-US" sz="1200" b="1"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(mm)</a:t>
                          </a:r>
                          <a:endParaRPr lang="zh-CN" sz="1200" b="1"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eaLnBrk="0">
                            <a:spcBef>
                              <a:spcPts val="300"/>
                            </a:spcBef>
                            <a:spcAft>
                              <a:spcPts val="300"/>
                            </a:spcAft>
                          </a:pPr>
                          <a:r>
                            <a:rPr lang="zh-CN" sz="1200" b="1"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大小误差</a:t>
                          </a:r>
                        </a:p>
                      </a:txBody>
                      <a:tcPr marL="68580" marR="68580"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rowSpan="2">
                      <a:txBody>
                        <a:bodyPr/>
                        <a:lstStyle/>
                        <a:p>
                          <a:pPr algn="ctr" eaLnBrk="0">
                            <a:spcBef>
                              <a:spcPts val="300"/>
                            </a:spcBef>
                            <a:spcAft>
                              <a:spcPts val="300"/>
                            </a:spcAft>
                          </a:pPr>
                          <a:r>
                            <a:rPr lang="en-US"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7</a:t>
                          </a:r>
                          <a:endParaRPr lang="zh-CN"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spcAft>
                              <a:spcPts val="0"/>
                            </a:spcAft>
                          </a:pPr>
                          <a:r>
                            <a:rPr lang="zh-CN" sz="12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单级检测</a:t>
                          </a:r>
                          <a:endParaRPr lang="zh-CN" sz="1200" b="0" kern="100">
                            <a:solidFill>
                              <a:schemeClr val="tx1"/>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spcAft>
                              <a:spcPts val="0"/>
                            </a:spcAft>
                          </a:pPr>
                          <a:r>
                            <a:rPr lang="en-US" sz="1200" b="0" kern="100">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(105, -31.5)</a:t>
                          </a:r>
                          <a:endParaRPr lang="zh-CN" sz="1200" b="0" kern="100">
                            <a:solidFill>
                              <a:schemeClr val="tx1"/>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spcAft>
                              <a:spcPts val="0"/>
                            </a:spcAft>
                          </a:pPr>
                          <a:r>
                            <a:rPr lang="en-US" sz="1200" b="0" kern="100">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15.89%</a:t>
                          </a:r>
                          <a:endParaRPr lang="zh-CN" sz="1200" b="0" kern="100">
                            <a:solidFill>
                              <a:schemeClr val="tx1"/>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spcAft>
                              <a:spcPts val="0"/>
                            </a:spcAft>
                          </a:pPr>
                          <a:r>
                            <a:rPr lang="en-US" sz="1200" b="0" kern="100">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28.16</a:t>
                          </a:r>
                          <a:endParaRPr lang="zh-CN" sz="1200" b="0" kern="100">
                            <a:solidFill>
                              <a:schemeClr val="tx1"/>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spcAft>
                              <a:spcPts val="0"/>
                            </a:spcAft>
                          </a:pPr>
                          <a:r>
                            <a:rPr lang="en-US" sz="1200" b="0" kern="100">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302.29%</a:t>
                          </a:r>
                          <a:endParaRPr lang="zh-CN" sz="1200" b="0" kern="100">
                            <a:solidFill>
                              <a:schemeClr val="tx1"/>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vMerge="1">
                      <a:txBody>
                        <a:bodyPr/>
                        <a:lstStyle/>
                        <a:p>
                          <a:endParaRPr lang="zh-CN" altLang="en-US"/>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spcAft>
                              <a:spcPts val="0"/>
                            </a:spcAft>
                          </a:pPr>
                          <a:r>
                            <a:rPr lang="zh-CN" sz="12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多级检测</a:t>
                          </a:r>
                          <a:endParaRPr lang="zh-CN" sz="1200" b="0" kern="100">
                            <a:solidFill>
                              <a:schemeClr val="tx1"/>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spcAft>
                              <a:spcPts val="0"/>
                            </a:spcAft>
                          </a:pPr>
                          <a:r>
                            <a:rPr lang="en-US" sz="1200" b="0" kern="100">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(88.5, -29)</a:t>
                          </a:r>
                          <a:endParaRPr lang="zh-CN" sz="1200" b="0" kern="100">
                            <a:solidFill>
                              <a:schemeClr val="tx1"/>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spcAft>
                              <a:spcPts val="0"/>
                            </a:spcAft>
                          </a:pPr>
                          <a:r>
                            <a:rPr lang="en-US" sz="1200" b="0" kern="100">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1.90%</a:t>
                          </a:r>
                          <a:endParaRPr lang="zh-CN" sz="1200" b="0" kern="100">
                            <a:solidFill>
                              <a:schemeClr val="tx1"/>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spcAft>
                              <a:spcPts val="0"/>
                            </a:spcAft>
                          </a:pPr>
                          <a:r>
                            <a:rPr lang="en-US" sz="1200" b="0" kern="100">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8.07</a:t>
                          </a:r>
                          <a:endParaRPr lang="zh-CN" sz="1200" b="0" kern="100">
                            <a:solidFill>
                              <a:schemeClr val="tx1"/>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spcAft>
                              <a:spcPts val="0"/>
                            </a:spcAft>
                          </a:pPr>
                          <a:r>
                            <a:rPr lang="en-US" sz="1200" b="0" kern="100">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15.23%</a:t>
                          </a:r>
                          <a:endParaRPr lang="zh-CN" sz="1200" b="0" kern="100">
                            <a:solidFill>
                              <a:schemeClr val="tx1"/>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rowSpan="2">
                      <a:txBody>
                        <a:bodyPr/>
                        <a:lstStyle/>
                        <a:p>
                          <a:pPr algn="ctr" eaLnBrk="0">
                            <a:spcBef>
                              <a:spcPts val="300"/>
                            </a:spcBef>
                            <a:spcAft>
                              <a:spcPts val="300"/>
                            </a:spcAft>
                          </a:pPr>
                          <a:r>
                            <a:rPr lang="en-US"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10.5</a:t>
                          </a:r>
                          <a:endParaRPr lang="zh-CN"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spcAft>
                              <a:spcPts val="0"/>
                            </a:spcAft>
                          </a:pPr>
                          <a:r>
                            <a:rPr lang="zh-CN" sz="12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单级检测</a:t>
                          </a:r>
                          <a:endParaRPr lang="zh-CN" sz="1200" b="0" kern="100">
                            <a:solidFill>
                              <a:schemeClr val="tx1"/>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spcAft>
                              <a:spcPts val="0"/>
                            </a:spcAft>
                          </a:pPr>
                          <a:r>
                            <a:rPr lang="en-US" sz="1200" b="0" kern="100">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(89.5, -29)</a:t>
                          </a:r>
                          <a:endParaRPr lang="zh-CN" sz="1200" b="0" kern="100">
                            <a:solidFill>
                              <a:schemeClr val="tx1"/>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spcAft>
                              <a:spcPts val="0"/>
                            </a:spcAft>
                          </a:pPr>
                          <a:r>
                            <a:rPr lang="en-US" sz="1200" b="0" kern="100">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1.18%</a:t>
                          </a:r>
                          <a:endParaRPr lang="zh-CN" sz="1200" b="0" kern="100">
                            <a:solidFill>
                              <a:schemeClr val="tx1"/>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spcAft>
                              <a:spcPts val="0"/>
                            </a:spcAft>
                          </a:pPr>
                          <a:r>
                            <a:rPr lang="en-US" sz="1200" b="0" kern="100">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6.92</a:t>
                          </a:r>
                          <a:endParaRPr lang="zh-CN" sz="1200" b="0" kern="100">
                            <a:solidFill>
                              <a:schemeClr val="tx1"/>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spcAft>
                              <a:spcPts val="0"/>
                            </a:spcAft>
                          </a:pPr>
                          <a:r>
                            <a:rPr lang="en-US" sz="1200" b="0" kern="100">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34.07%</a:t>
                          </a:r>
                          <a:endParaRPr lang="zh-CN" sz="1200" b="0" kern="100">
                            <a:solidFill>
                              <a:schemeClr val="tx1"/>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vMerge="1">
                      <a:txBody>
                        <a:bodyPr/>
                        <a:lstStyle/>
                        <a:p>
                          <a:endParaRPr lang="zh-CN" altLang="en-US"/>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spcAft>
                              <a:spcPts val="0"/>
                            </a:spcAft>
                          </a:pPr>
                          <a:r>
                            <a:rPr lang="zh-CN" sz="12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多级检测</a:t>
                          </a:r>
                          <a:endParaRPr lang="zh-CN" sz="1200" b="0" kern="100">
                            <a:solidFill>
                              <a:schemeClr val="tx1"/>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spcAft>
                              <a:spcPts val="0"/>
                            </a:spcAft>
                          </a:pPr>
                          <a:r>
                            <a:rPr lang="en-US" sz="1200" b="0" kern="100">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(87.5, -27.5)</a:t>
                          </a:r>
                          <a:endParaRPr lang="zh-CN" sz="1200" b="0" kern="100">
                            <a:solidFill>
                              <a:schemeClr val="tx1"/>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spcAft>
                              <a:spcPts val="0"/>
                            </a:spcAft>
                          </a:pPr>
                          <a:r>
                            <a:rPr lang="en-US" sz="1200" b="0" kern="100">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3.73%</a:t>
                          </a:r>
                          <a:endParaRPr lang="zh-CN" sz="1200" b="0" kern="100">
                            <a:solidFill>
                              <a:schemeClr val="tx1"/>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spcAft>
                              <a:spcPts val="0"/>
                            </a:spcAft>
                          </a:pPr>
                          <a:r>
                            <a:rPr lang="en-US" sz="1200" b="0" kern="100">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8.90</a:t>
                          </a:r>
                          <a:endParaRPr lang="zh-CN" sz="1200" b="0" kern="100">
                            <a:solidFill>
                              <a:schemeClr val="tx1"/>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spcAft>
                              <a:spcPts val="0"/>
                            </a:spcAft>
                          </a:pPr>
                          <a:r>
                            <a:rPr lang="en-US" sz="1200" b="0" kern="100">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15.25%</a:t>
                          </a:r>
                          <a:endParaRPr lang="zh-CN" sz="1200" b="0" kern="100">
                            <a:solidFill>
                              <a:schemeClr val="tx1"/>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rowSpan="2">
                      <a:txBody>
                        <a:bodyPr/>
                        <a:lstStyle/>
                        <a:p>
                          <a:pPr algn="ctr" eaLnBrk="0">
                            <a:spcBef>
                              <a:spcPts val="300"/>
                            </a:spcBef>
                            <a:spcAft>
                              <a:spcPts val="300"/>
                            </a:spcAft>
                          </a:pPr>
                          <a:r>
                            <a:rPr lang="en-US"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14</a:t>
                          </a:r>
                          <a:endParaRPr lang="zh-CN"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spcAft>
                              <a:spcPts val="0"/>
                            </a:spcAft>
                          </a:pPr>
                          <a:r>
                            <a:rPr lang="zh-CN" sz="12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单级检测</a:t>
                          </a:r>
                          <a:endParaRPr lang="zh-CN" sz="1200" b="0" kern="100">
                            <a:solidFill>
                              <a:schemeClr val="tx1"/>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spcAft>
                              <a:spcPts val="0"/>
                            </a:spcAft>
                          </a:pPr>
                          <a:r>
                            <a:rPr lang="en-US" sz="1200" b="0" kern="100">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(88, -28)</a:t>
                          </a:r>
                          <a:endParaRPr lang="zh-CN" sz="1200" b="0" kern="100">
                            <a:solidFill>
                              <a:schemeClr val="tx1"/>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spcAft>
                              <a:spcPts val="0"/>
                            </a:spcAft>
                          </a:pPr>
                          <a:r>
                            <a:rPr lang="en-US" sz="1200" b="0" kern="100">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2.98%</a:t>
                          </a:r>
                          <a:endParaRPr lang="zh-CN" sz="1200" b="0" kern="100">
                            <a:solidFill>
                              <a:schemeClr val="tx1"/>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spcAft>
                              <a:spcPts val="0"/>
                            </a:spcAft>
                          </a:pPr>
                          <a:r>
                            <a:rPr lang="en-US" sz="1200" b="0" kern="100">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6.44</a:t>
                          </a:r>
                          <a:endParaRPr lang="zh-CN" sz="1200" b="0" kern="100">
                            <a:solidFill>
                              <a:schemeClr val="tx1"/>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spcAft>
                              <a:spcPts val="0"/>
                            </a:spcAft>
                          </a:pPr>
                          <a:r>
                            <a:rPr lang="en-US" sz="1200" b="0" kern="100">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54.02%</a:t>
                          </a:r>
                          <a:endParaRPr lang="zh-CN" sz="1200" b="0" kern="100">
                            <a:solidFill>
                              <a:schemeClr val="tx1"/>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vMerge="1">
                      <a:txBody>
                        <a:bodyPr/>
                        <a:lstStyle/>
                        <a:p>
                          <a:endParaRPr lang="zh-CN" altLang="en-US"/>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spcAft>
                              <a:spcPts val="0"/>
                            </a:spcAft>
                          </a:pPr>
                          <a:r>
                            <a:rPr lang="zh-CN" sz="12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多级检测</a:t>
                          </a:r>
                          <a:endParaRPr lang="zh-CN" sz="1200" b="0" kern="100">
                            <a:solidFill>
                              <a:schemeClr val="tx1"/>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spcAft>
                              <a:spcPts val="0"/>
                            </a:spcAft>
                          </a:pPr>
                          <a:r>
                            <a:rPr lang="en-US" sz="1200" b="0" kern="100">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(90, -27)</a:t>
                          </a:r>
                          <a:endParaRPr lang="zh-CN" sz="1200" b="0" kern="100">
                            <a:solidFill>
                              <a:schemeClr val="tx1"/>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spcAft>
                              <a:spcPts val="0"/>
                            </a:spcAft>
                          </a:pPr>
                          <a:r>
                            <a:rPr lang="en-US" sz="1200" b="0" kern="100">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3.16%</a:t>
                          </a:r>
                          <a:endParaRPr lang="zh-CN" sz="1200" b="0" kern="100">
                            <a:solidFill>
                              <a:schemeClr val="tx1"/>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spcAft>
                              <a:spcPts val="0"/>
                            </a:spcAft>
                          </a:pPr>
                          <a:r>
                            <a:rPr lang="en-US" sz="1200" b="0" kern="100">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11.88</a:t>
                          </a:r>
                          <a:endParaRPr lang="zh-CN" sz="1200" b="0" kern="100">
                            <a:solidFill>
                              <a:schemeClr val="tx1"/>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spcAft>
                              <a:spcPts val="0"/>
                            </a:spcAft>
                          </a:pPr>
                          <a:r>
                            <a:rPr lang="en-US" sz="1200" b="0" kern="100">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15.17%</a:t>
                          </a:r>
                          <a:endParaRPr lang="zh-CN" sz="1200" b="0" kern="100">
                            <a:solidFill>
                              <a:schemeClr val="tx1"/>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rowSpan="2">
                      <a:txBody>
                        <a:bodyPr/>
                        <a:lstStyle/>
                        <a:p>
                          <a:pPr algn="ctr" eaLnBrk="0">
                            <a:spcBef>
                              <a:spcPts val="300"/>
                            </a:spcBef>
                            <a:spcAft>
                              <a:spcPts val="300"/>
                            </a:spcAft>
                          </a:pPr>
                          <a:r>
                            <a:rPr lang="en-US"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17.5</a:t>
                          </a:r>
                          <a:endParaRPr lang="zh-CN"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spcAft>
                              <a:spcPts val="0"/>
                            </a:spcAft>
                          </a:pPr>
                          <a:r>
                            <a:rPr lang="zh-CN" sz="12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单级检测</a:t>
                          </a:r>
                          <a:endParaRPr lang="zh-CN" sz="1200" b="0" kern="100">
                            <a:solidFill>
                              <a:schemeClr val="tx1"/>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spcAft>
                              <a:spcPts val="0"/>
                            </a:spcAft>
                          </a:pPr>
                          <a:r>
                            <a:rPr lang="en-US" sz="1200" b="0" kern="100">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(93.5, -30.5)</a:t>
                          </a:r>
                          <a:endParaRPr lang="zh-CN" sz="1200" b="0" kern="100">
                            <a:solidFill>
                              <a:schemeClr val="tx1"/>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spcAft>
                              <a:spcPts val="0"/>
                            </a:spcAft>
                          </a:pPr>
                          <a:r>
                            <a:rPr lang="en-US" sz="1200" b="0" kern="100">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3.73%</a:t>
                          </a:r>
                          <a:endParaRPr lang="zh-CN" sz="1200" b="0" kern="100">
                            <a:solidFill>
                              <a:schemeClr val="tx1"/>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spcAft>
                              <a:spcPts val="0"/>
                            </a:spcAft>
                          </a:pPr>
                          <a:r>
                            <a:rPr lang="en-US" sz="1200" b="0" kern="100">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22.89</a:t>
                          </a:r>
                          <a:endParaRPr lang="zh-CN" sz="1200" b="0" kern="100">
                            <a:solidFill>
                              <a:schemeClr val="tx1"/>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spcAft>
                              <a:spcPts val="0"/>
                            </a:spcAft>
                          </a:pPr>
                          <a:r>
                            <a:rPr lang="en-US" sz="1200" b="0" kern="100">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30.82%</a:t>
                          </a:r>
                          <a:endParaRPr lang="zh-CN" sz="1200" b="0" kern="100">
                            <a:solidFill>
                              <a:schemeClr val="tx1"/>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vMerge="1">
                      <a:txBody>
                        <a:bodyPr/>
                        <a:lstStyle/>
                        <a:p>
                          <a:endParaRPr lang="zh-CN" altLang="en-US"/>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spcAft>
                              <a:spcPts val="0"/>
                            </a:spcAft>
                          </a:pPr>
                          <a:r>
                            <a:rPr lang="zh-CN" sz="12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多级检测</a:t>
                          </a:r>
                          <a:endParaRPr lang="zh-CN" sz="1200" b="0" kern="100">
                            <a:solidFill>
                              <a:schemeClr val="tx1"/>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spcAft>
                              <a:spcPts val="0"/>
                            </a:spcAft>
                          </a:pPr>
                          <a:r>
                            <a:rPr lang="en-US" sz="1200" b="0" kern="100">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(88.5, -28.5)</a:t>
                          </a:r>
                          <a:endParaRPr lang="zh-CN" sz="1200" b="0" kern="100">
                            <a:solidFill>
                              <a:schemeClr val="tx1"/>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spcAft>
                              <a:spcPts val="0"/>
                            </a:spcAft>
                          </a:pPr>
                          <a:r>
                            <a:rPr lang="en-US" sz="1200" b="0" kern="100">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2.24%</a:t>
                          </a:r>
                          <a:endParaRPr lang="zh-CN" sz="1200" b="0" kern="100">
                            <a:solidFill>
                              <a:schemeClr val="tx1"/>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spcAft>
                              <a:spcPts val="0"/>
                            </a:spcAft>
                          </a:pPr>
                          <a:r>
                            <a:rPr lang="en-US" sz="1200" b="0" kern="100">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17.82</a:t>
                          </a:r>
                          <a:endParaRPr lang="zh-CN" sz="1200" b="0" kern="100">
                            <a:solidFill>
                              <a:schemeClr val="tx1"/>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spcAft>
                              <a:spcPts val="0"/>
                            </a:spcAft>
                          </a:pPr>
                          <a:r>
                            <a:rPr lang="en-US" sz="1200" b="0" kern="100">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1.82%</a:t>
                          </a:r>
                          <a:endParaRPr lang="zh-CN" sz="1200" b="0" kern="100">
                            <a:solidFill>
                              <a:schemeClr val="tx1"/>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rowSpan="2">
                      <a:txBody>
                        <a:bodyPr/>
                        <a:lstStyle/>
                        <a:p>
                          <a:pPr algn="ctr" eaLnBrk="0">
                            <a:spcBef>
                              <a:spcPts val="300"/>
                            </a:spcBef>
                            <a:spcAft>
                              <a:spcPts val="300"/>
                            </a:spcAft>
                          </a:pPr>
                          <a:r>
                            <a:rPr lang="en-US"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21</a:t>
                          </a:r>
                          <a:endParaRPr lang="zh-CN"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spcAft>
                              <a:spcPts val="0"/>
                            </a:spcAft>
                          </a:pPr>
                          <a:r>
                            <a:rPr lang="zh-CN" sz="12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单级检测</a:t>
                          </a:r>
                          <a:endParaRPr lang="zh-CN" sz="1200" b="0" kern="100">
                            <a:solidFill>
                              <a:schemeClr val="tx1"/>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spcAft>
                              <a:spcPts val="0"/>
                            </a:spcAft>
                          </a:pPr>
                          <a:r>
                            <a:rPr lang="en-US" sz="1200" b="0" kern="100">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(96,-29.5)</a:t>
                          </a:r>
                          <a:endParaRPr lang="zh-CN" sz="1200" b="0" kern="100">
                            <a:solidFill>
                              <a:schemeClr val="tx1"/>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spcAft>
                              <a:spcPts val="0"/>
                            </a:spcAft>
                          </a:pPr>
                          <a:r>
                            <a:rPr lang="en-US" sz="1200" b="0" kern="100">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6.35%</a:t>
                          </a:r>
                          <a:endParaRPr lang="zh-CN" sz="1200" b="0" kern="100">
                            <a:solidFill>
                              <a:schemeClr val="tx1"/>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spcAft>
                              <a:spcPts val="0"/>
                            </a:spcAft>
                          </a:pPr>
                          <a:r>
                            <a:rPr lang="en-US" sz="1200" b="0" kern="100">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27.83</a:t>
                          </a:r>
                          <a:endParaRPr lang="zh-CN" sz="1200" b="0" kern="100">
                            <a:solidFill>
                              <a:schemeClr val="tx1"/>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spcAft>
                              <a:spcPts val="0"/>
                            </a:spcAft>
                          </a:pPr>
                          <a:r>
                            <a:rPr lang="en-US" sz="1200" b="0" kern="100">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32.52%</a:t>
                          </a:r>
                          <a:endParaRPr lang="zh-CN" sz="1200" b="0" kern="100">
                            <a:solidFill>
                              <a:schemeClr val="tx1"/>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vMerge="1">
                      <a:txBody>
                        <a:bodyPr/>
                        <a:lstStyle/>
                        <a:p>
                          <a:endParaRPr lang="zh-CN" altLang="en-US"/>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spcAft>
                              <a:spcPts val="0"/>
                            </a:spcAft>
                          </a:pPr>
                          <a:r>
                            <a:rPr lang="zh-CN" sz="12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多级检测</a:t>
                          </a:r>
                          <a:endParaRPr lang="zh-CN" sz="1200" b="0" kern="100">
                            <a:solidFill>
                              <a:schemeClr val="tx1"/>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spcAft>
                              <a:spcPts val="0"/>
                            </a:spcAft>
                          </a:pPr>
                          <a:r>
                            <a:rPr lang="en-US" sz="1200" b="0" kern="100">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(88.5, -28)</a:t>
                          </a:r>
                          <a:endParaRPr lang="zh-CN" sz="1200" b="0" kern="100">
                            <a:solidFill>
                              <a:schemeClr val="tx1"/>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spcAft>
                              <a:spcPts val="0"/>
                            </a:spcAft>
                          </a:pPr>
                          <a:r>
                            <a:rPr lang="en-US" sz="1200" b="0" kern="100">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2.64%</a:t>
                          </a:r>
                          <a:endParaRPr lang="zh-CN" sz="1200" b="0" kern="100">
                            <a:solidFill>
                              <a:schemeClr val="tx1"/>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spcAft>
                              <a:spcPts val="0"/>
                            </a:spcAft>
                          </a:pPr>
                          <a:r>
                            <a:rPr lang="en-US" sz="1200" b="0" kern="100">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19.30</a:t>
                          </a:r>
                          <a:endParaRPr lang="zh-CN" sz="1200" b="0" kern="100">
                            <a:solidFill>
                              <a:schemeClr val="tx1"/>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spcAft>
                              <a:spcPts val="0"/>
                            </a:spcAft>
                          </a:pPr>
                          <a:r>
                            <a:rPr lang="en-US" sz="1200" b="0" kern="100" dirty="0">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8.05%</a:t>
                          </a:r>
                          <a:endParaRPr lang="zh-CN" sz="1200" b="0" kern="100" dirty="0">
                            <a:solidFill>
                              <a:schemeClr val="tx1"/>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mc:Choice>
        <mc:Fallback xmlns="">
          <p:graphicFrame>
            <p:nvGraphicFramePr>
              <p:cNvPr id="8" name="表格 7"/>
              <p:cNvGraphicFramePr>
                <a:graphicFrameLocks noGrp="1"/>
              </p:cNvGraphicFramePr>
              <p:nvPr>
                <p:extLst>
                  <p:ext uri="{D42A27DB-BD31-4B8C-83A1-F6EECF244321}">
                    <p14:modId xmlns:p14="http://schemas.microsoft.com/office/powerpoint/2010/main" val="4264580424"/>
                  </p:ext>
                </p:extLst>
              </p:nvPr>
            </p:nvGraphicFramePr>
            <p:xfrm>
              <a:off x="573499" y="1389380"/>
              <a:ext cx="4711097" cy="4079240"/>
            </p:xfrm>
            <a:graphic>
              <a:graphicData uri="http://schemas.openxmlformats.org/drawingml/2006/table">
                <a:tbl>
                  <a:tblPr firstRow="1" bandRow="1">
                    <a:tableStyleId>{5C22544A-7EE6-4342-B048-85BDC9FD1C3A}</a:tableStyleId>
                  </a:tblPr>
                  <a:tblGrid>
                    <a:gridCol w="614125"/>
                    <a:gridCol w="792088"/>
                    <a:gridCol w="947220"/>
                    <a:gridCol w="792088"/>
                    <a:gridCol w="792088"/>
                    <a:gridCol w="773488"/>
                  </a:tblGrid>
                  <a:tr h="370840">
                    <a:tc>
                      <a:txBody>
                        <a:bodyPr/>
                        <a:lstStyle/>
                        <a:p>
                          <a:endParaRPr lang="zh-CN"/>
                        </a:p>
                      </a:txBody>
                      <a:tcPr marL="68580" marR="68580"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5"/>
                          <a:stretch>
                            <a:fillRect l="-990" t="-9836" r="-667327" b="-1003279"/>
                          </a:stretch>
                        </a:blipFill>
                      </a:tcPr>
                    </a:tc>
                    <a:tc>
                      <a:txBody>
                        <a:bodyPr/>
                        <a:lstStyle/>
                        <a:p>
                          <a:pPr algn="ctr" eaLnBrk="0">
                            <a:spcBef>
                              <a:spcPts val="300"/>
                            </a:spcBef>
                            <a:spcAft>
                              <a:spcPts val="300"/>
                            </a:spcAft>
                          </a:pPr>
                          <a:r>
                            <a:rPr lang="zh-CN" sz="1200" b="1"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检测方法</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eaLnBrk="0">
                            <a:spcBef>
                              <a:spcPts val="300"/>
                            </a:spcBef>
                            <a:spcAft>
                              <a:spcPts val="300"/>
                            </a:spcAft>
                          </a:pPr>
                          <a:r>
                            <a:rPr lang="zh-CN" sz="1200" b="1"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损伤位置</a:t>
                          </a:r>
                          <a:r>
                            <a:rPr lang="en-US" sz="1200" b="1"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a:t>
                          </a:r>
                          <a:r>
                            <a:rPr lang="en-US" sz="1200" b="1" i="1"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x,y</a:t>
                          </a:r>
                          <a:r>
                            <a:rPr lang="en-US" sz="1200" b="1"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)(mm)</a:t>
                          </a:r>
                          <a:endParaRPr lang="zh-CN" sz="1200" b="1"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eaLnBrk="0">
                            <a:spcBef>
                              <a:spcPts val="300"/>
                            </a:spcBef>
                            <a:spcAft>
                              <a:spcPts val="300"/>
                            </a:spcAft>
                          </a:pPr>
                          <a:r>
                            <a:rPr lang="zh-CN" sz="1200" b="1"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定位误差</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eaLnBrk="0">
                            <a:spcBef>
                              <a:spcPts val="300"/>
                            </a:spcBef>
                            <a:spcAft>
                              <a:spcPts val="300"/>
                            </a:spcAft>
                          </a:pPr>
                          <a:r>
                            <a:rPr lang="zh-CN" sz="1200" b="1"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损伤直径</a:t>
                          </a:r>
                          <a:r>
                            <a:rPr lang="en-US" sz="1200" b="1"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(mm)</a:t>
                          </a:r>
                          <a:endParaRPr lang="zh-CN" sz="1200" b="1"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eaLnBrk="0">
                            <a:spcBef>
                              <a:spcPts val="300"/>
                            </a:spcBef>
                            <a:spcAft>
                              <a:spcPts val="300"/>
                            </a:spcAft>
                          </a:pPr>
                          <a:r>
                            <a:rPr lang="zh-CN" sz="1200" b="1"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大小误差</a:t>
                          </a:r>
                        </a:p>
                      </a:txBody>
                      <a:tcPr marL="68580" marR="68580"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rowSpan="2">
                      <a:txBody>
                        <a:bodyPr/>
                        <a:lstStyle/>
                        <a:p>
                          <a:pPr algn="ctr" eaLnBrk="0">
                            <a:spcBef>
                              <a:spcPts val="300"/>
                            </a:spcBef>
                            <a:spcAft>
                              <a:spcPts val="300"/>
                            </a:spcAft>
                          </a:pPr>
                          <a:r>
                            <a:rPr lang="en-US"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7</a:t>
                          </a:r>
                          <a:endParaRPr lang="zh-CN"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spcAft>
                              <a:spcPts val="0"/>
                            </a:spcAft>
                          </a:pPr>
                          <a:r>
                            <a:rPr lang="zh-CN" sz="12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单级检测</a:t>
                          </a:r>
                          <a:endParaRPr lang="zh-CN" sz="1200" b="0" kern="100">
                            <a:solidFill>
                              <a:schemeClr val="tx1"/>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spcAft>
                              <a:spcPts val="0"/>
                            </a:spcAft>
                          </a:pPr>
                          <a:r>
                            <a:rPr lang="en-US" sz="1200" b="0" kern="100">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(105, -31.5)</a:t>
                          </a:r>
                          <a:endParaRPr lang="zh-CN" sz="1200" b="0" kern="100">
                            <a:solidFill>
                              <a:schemeClr val="tx1"/>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spcAft>
                              <a:spcPts val="0"/>
                            </a:spcAft>
                          </a:pPr>
                          <a:r>
                            <a:rPr lang="en-US" sz="1200" b="0" kern="100">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15.89%</a:t>
                          </a:r>
                          <a:endParaRPr lang="zh-CN" sz="1200" b="0" kern="100">
                            <a:solidFill>
                              <a:schemeClr val="tx1"/>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spcAft>
                              <a:spcPts val="0"/>
                            </a:spcAft>
                          </a:pPr>
                          <a:r>
                            <a:rPr lang="en-US" sz="1200" b="0" kern="100">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28.16</a:t>
                          </a:r>
                          <a:endParaRPr lang="zh-CN" sz="1200" b="0" kern="100">
                            <a:solidFill>
                              <a:schemeClr val="tx1"/>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spcAft>
                              <a:spcPts val="0"/>
                            </a:spcAft>
                          </a:pPr>
                          <a:r>
                            <a:rPr lang="en-US" sz="1200" b="0" kern="100">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302.29%</a:t>
                          </a:r>
                          <a:endParaRPr lang="zh-CN" sz="1200" b="0" kern="100">
                            <a:solidFill>
                              <a:schemeClr val="tx1"/>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vMerge="1">
                      <a:txBody>
                        <a:bodyPr/>
                        <a:lstStyle/>
                        <a:p>
                          <a:endParaRPr lang="zh-CN" altLang="en-US"/>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spcAft>
                              <a:spcPts val="0"/>
                            </a:spcAft>
                          </a:pPr>
                          <a:r>
                            <a:rPr lang="zh-CN" sz="12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多级检测</a:t>
                          </a:r>
                          <a:endParaRPr lang="zh-CN" sz="1200" b="0" kern="100">
                            <a:solidFill>
                              <a:schemeClr val="tx1"/>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spcAft>
                              <a:spcPts val="0"/>
                            </a:spcAft>
                          </a:pPr>
                          <a:r>
                            <a:rPr lang="en-US" sz="1200" b="0" kern="100">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(88.5, -29)</a:t>
                          </a:r>
                          <a:endParaRPr lang="zh-CN" sz="1200" b="0" kern="100">
                            <a:solidFill>
                              <a:schemeClr val="tx1"/>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spcAft>
                              <a:spcPts val="0"/>
                            </a:spcAft>
                          </a:pPr>
                          <a:r>
                            <a:rPr lang="en-US" sz="1200" b="0" kern="100">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1.90%</a:t>
                          </a:r>
                          <a:endParaRPr lang="zh-CN" sz="1200" b="0" kern="100">
                            <a:solidFill>
                              <a:schemeClr val="tx1"/>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spcAft>
                              <a:spcPts val="0"/>
                            </a:spcAft>
                          </a:pPr>
                          <a:r>
                            <a:rPr lang="en-US" sz="1200" b="0" kern="100">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8.07</a:t>
                          </a:r>
                          <a:endParaRPr lang="zh-CN" sz="1200" b="0" kern="100">
                            <a:solidFill>
                              <a:schemeClr val="tx1"/>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spcAft>
                              <a:spcPts val="0"/>
                            </a:spcAft>
                          </a:pPr>
                          <a:r>
                            <a:rPr lang="en-US" sz="1200" b="0" kern="100">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15.23%</a:t>
                          </a:r>
                          <a:endParaRPr lang="zh-CN" sz="1200" b="0" kern="100">
                            <a:solidFill>
                              <a:schemeClr val="tx1"/>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rowSpan="2">
                      <a:txBody>
                        <a:bodyPr/>
                        <a:lstStyle/>
                        <a:p>
                          <a:pPr algn="ctr" eaLnBrk="0">
                            <a:spcBef>
                              <a:spcPts val="300"/>
                            </a:spcBef>
                            <a:spcAft>
                              <a:spcPts val="300"/>
                            </a:spcAft>
                          </a:pPr>
                          <a:r>
                            <a:rPr lang="en-US"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10.5</a:t>
                          </a:r>
                          <a:endParaRPr lang="zh-CN"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spcAft>
                              <a:spcPts val="0"/>
                            </a:spcAft>
                          </a:pPr>
                          <a:r>
                            <a:rPr lang="zh-CN" sz="12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单级检测</a:t>
                          </a:r>
                          <a:endParaRPr lang="zh-CN" sz="1200" b="0" kern="100">
                            <a:solidFill>
                              <a:schemeClr val="tx1"/>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spcAft>
                              <a:spcPts val="0"/>
                            </a:spcAft>
                          </a:pPr>
                          <a:r>
                            <a:rPr lang="en-US" sz="1200" b="0" kern="100">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(89.5, -29)</a:t>
                          </a:r>
                          <a:endParaRPr lang="zh-CN" sz="1200" b="0" kern="100">
                            <a:solidFill>
                              <a:schemeClr val="tx1"/>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spcAft>
                              <a:spcPts val="0"/>
                            </a:spcAft>
                          </a:pPr>
                          <a:r>
                            <a:rPr lang="en-US" sz="1200" b="0" kern="100">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1.18%</a:t>
                          </a:r>
                          <a:endParaRPr lang="zh-CN" sz="1200" b="0" kern="100">
                            <a:solidFill>
                              <a:schemeClr val="tx1"/>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spcAft>
                              <a:spcPts val="0"/>
                            </a:spcAft>
                          </a:pPr>
                          <a:r>
                            <a:rPr lang="en-US" sz="1200" b="0" kern="100">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6.92</a:t>
                          </a:r>
                          <a:endParaRPr lang="zh-CN" sz="1200" b="0" kern="100">
                            <a:solidFill>
                              <a:schemeClr val="tx1"/>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spcAft>
                              <a:spcPts val="0"/>
                            </a:spcAft>
                          </a:pPr>
                          <a:r>
                            <a:rPr lang="en-US" sz="1200" b="0" kern="100">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34.07%</a:t>
                          </a:r>
                          <a:endParaRPr lang="zh-CN" sz="1200" b="0" kern="100">
                            <a:solidFill>
                              <a:schemeClr val="tx1"/>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vMerge="1">
                      <a:txBody>
                        <a:bodyPr/>
                        <a:lstStyle/>
                        <a:p>
                          <a:endParaRPr lang="zh-CN" altLang="en-US"/>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spcAft>
                              <a:spcPts val="0"/>
                            </a:spcAft>
                          </a:pPr>
                          <a:r>
                            <a:rPr lang="zh-CN" sz="12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多级检测</a:t>
                          </a:r>
                          <a:endParaRPr lang="zh-CN" sz="1200" b="0" kern="100">
                            <a:solidFill>
                              <a:schemeClr val="tx1"/>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spcAft>
                              <a:spcPts val="0"/>
                            </a:spcAft>
                          </a:pPr>
                          <a:r>
                            <a:rPr lang="en-US" sz="1200" b="0" kern="100">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(87.5, -27.5)</a:t>
                          </a:r>
                          <a:endParaRPr lang="zh-CN" sz="1200" b="0" kern="100">
                            <a:solidFill>
                              <a:schemeClr val="tx1"/>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spcAft>
                              <a:spcPts val="0"/>
                            </a:spcAft>
                          </a:pPr>
                          <a:r>
                            <a:rPr lang="en-US" sz="1200" b="0" kern="100">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3.73%</a:t>
                          </a:r>
                          <a:endParaRPr lang="zh-CN" sz="1200" b="0" kern="100">
                            <a:solidFill>
                              <a:schemeClr val="tx1"/>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spcAft>
                              <a:spcPts val="0"/>
                            </a:spcAft>
                          </a:pPr>
                          <a:r>
                            <a:rPr lang="en-US" sz="1200" b="0" kern="100">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8.90</a:t>
                          </a:r>
                          <a:endParaRPr lang="zh-CN" sz="1200" b="0" kern="100">
                            <a:solidFill>
                              <a:schemeClr val="tx1"/>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spcAft>
                              <a:spcPts val="0"/>
                            </a:spcAft>
                          </a:pPr>
                          <a:r>
                            <a:rPr lang="en-US" sz="1200" b="0" kern="100">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15.25%</a:t>
                          </a:r>
                          <a:endParaRPr lang="zh-CN" sz="1200" b="0" kern="100">
                            <a:solidFill>
                              <a:schemeClr val="tx1"/>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rowSpan="2">
                      <a:txBody>
                        <a:bodyPr/>
                        <a:lstStyle/>
                        <a:p>
                          <a:pPr algn="ctr" eaLnBrk="0">
                            <a:spcBef>
                              <a:spcPts val="300"/>
                            </a:spcBef>
                            <a:spcAft>
                              <a:spcPts val="300"/>
                            </a:spcAft>
                          </a:pPr>
                          <a:r>
                            <a:rPr lang="en-US"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14</a:t>
                          </a:r>
                          <a:endParaRPr lang="zh-CN"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spcAft>
                              <a:spcPts val="0"/>
                            </a:spcAft>
                          </a:pPr>
                          <a:r>
                            <a:rPr lang="zh-CN" sz="12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单级检测</a:t>
                          </a:r>
                          <a:endParaRPr lang="zh-CN" sz="1200" b="0" kern="100">
                            <a:solidFill>
                              <a:schemeClr val="tx1"/>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spcAft>
                              <a:spcPts val="0"/>
                            </a:spcAft>
                          </a:pPr>
                          <a:r>
                            <a:rPr lang="en-US" sz="1200" b="0" kern="100">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(88, -28)</a:t>
                          </a:r>
                          <a:endParaRPr lang="zh-CN" sz="1200" b="0" kern="100">
                            <a:solidFill>
                              <a:schemeClr val="tx1"/>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spcAft>
                              <a:spcPts val="0"/>
                            </a:spcAft>
                          </a:pPr>
                          <a:r>
                            <a:rPr lang="en-US" sz="1200" b="0" kern="100">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2.98%</a:t>
                          </a:r>
                          <a:endParaRPr lang="zh-CN" sz="1200" b="0" kern="100">
                            <a:solidFill>
                              <a:schemeClr val="tx1"/>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spcAft>
                              <a:spcPts val="0"/>
                            </a:spcAft>
                          </a:pPr>
                          <a:r>
                            <a:rPr lang="en-US" sz="1200" b="0" kern="100">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6.44</a:t>
                          </a:r>
                          <a:endParaRPr lang="zh-CN" sz="1200" b="0" kern="100">
                            <a:solidFill>
                              <a:schemeClr val="tx1"/>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spcAft>
                              <a:spcPts val="0"/>
                            </a:spcAft>
                          </a:pPr>
                          <a:r>
                            <a:rPr lang="en-US" sz="1200" b="0" kern="100">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54.02%</a:t>
                          </a:r>
                          <a:endParaRPr lang="zh-CN" sz="1200" b="0" kern="100">
                            <a:solidFill>
                              <a:schemeClr val="tx1"/>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vMerge="1">
                      <a:txBody>
                        <a:bodyPr/>
                        <a:lstStyle/>
                        <a:p>
                          <a:endParaRPr lang="zh-CN" altLang="en-US"/>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spcAft>
                              <a:spcPts val="0"/>
                            </a:spcAft>
                          </a:pPr>
                          <a:r>
                            <a:rPr lang="zh-CN" sz="12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多级检测</a:t>
                          </a:r>
                          <a:endParaRPr lang="zh-CN" sz="1200" b="0" kern="100">
                            <a:solidFill>
                              <a:schemeClr val="tx1"/>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spcAft>
                              <a:spcPts val="0"/>
                            </a:spcAft>
                          </a:pPr>
                          <a:r>
                            <a:rPr lang="en-US" sz="1200" b="0" kern="100">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(90, -27)</a:t>
                          </a:r>
                          <a:endParaRPr lang="zh-CN" sz="1200" b="0" kern="100">
                            <a:solidFill>
                              <a:schemeClr val="tx1"/>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spcAft>
                              <a:spcPts val="0"/>
                            </a:spcAft>
                          </a:pPr>
                          <a:r>
                            <a:rPr lang="en-US" sz="1200" b="0" kern="100">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3.16%</a:t>
                          </a:r>
                          <a:endParaRPr lang="zh-CN" sz="1200" b="0" kern="100">
                            <a:solidFill>
                              <a:schemeClr val="tx1"/>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spcAft>
                              <a:spcPts val="0"/>
                            </a:spcAft>
                          </a:pPr>
                          <a:r>
                            <a:rPr lang="en-US" sz="1200" b="0" kern="100">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11.88</a:t>
                          </a:r>
                          <a:endParaRPr lang="zh-CN" sz="1200" b="0" kern="100">
                            <a:solidFill>
                              <a:schemeClr val="tx1"/>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spcAft>
                              <a:spcPts val="0"/>
                            </a:spcAft>
                          </a:pPr>
                          <a:r>
                            <a:rPr lang="en-US" sz="1200" b="0" kern="100">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15.17%</a:t>
                          </a:r>
                          <a:endParaRPr lang="zh-CN" sz="1200" b="0" kern="100">
                            <a:solidFill>
                              <a:schemeClr val="tx1"/>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rowSpan="2">
                      <a:txBody>
                        <a:bodyPr/>
                        <a:lstStyle/>
                        <a:p>
                          <a:pPr algn="ctr" eaLnBrk="0">
                            <a:spcBef>
                              <a:spcPts val="300"/>
                            </a:spcBef>
                            <a:spcAft>
                              <a:spcPts val="300"/>
                            </a:spcAft>
                          </a:pPr>
                          <a:r>
                            <a:rPr lang="en-US"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17.5</a:t>
                          </a:r>
                          <a:endParaRPr lang="zh-CN"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spcAft>
                              <a:spcPts val="0"/>
                            </a:spcAft>
                          </a:pPr>
                          <a:r>
                            <a:rPr lang="zh-CN" sz="12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单级检测</a:t>
                          </a:r>
                          <a:endParaRPr lang="zh-CN" sz="1200" b="0" kern="100">
                            <a:solidFill>
                              <a:schemeClr val="tx1"/>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spcAft>
                              <a:spcPts val="0"/>
                            </a:spcAft>
                          </a:pPr>
                          <a:r>
                            <a:rPr lang="en-US" sz="1200" b="0" kern="100">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(93.5, -30.5)</a:t>
                          </a:r>
                          <a:endParaRPr lang="zh-CN" sz="1200" b="0" kern="100">
                            <a:solidFill>
                              <a:schemeClr val="tx1"/>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spcAft>
                              <a:spcPts val="0"/>
                            </a:spcAft>
                          </a:pPr>
                          <a:r>
                            <a:rPr lang="en-US" sz="1200" b="0" kern="100">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3.73%</a:t>
                          </a:r>
                          <a:endParaRPr lang="zh-CN" sz="1200" b="0" kern="100">
                            <a:solidFill>
                              <a:schemeClr val="tx1"/>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spcAft>
                              <a:spcPts val="0"/>
                            </a:spcAft>
                          </a:pPr>
                          <a:r>
                            <a:rPr lang="en-US" sz="1200" b="0" kern="100">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22.89</a:t>
                          </a:r>
                          <a:endParaRPr lang="zh-CN" sz="1200" b="0" kern="100">
                            <a:solidFill>
                              <a:schemeClr val="tx1"/>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spcAft>
                              <a:spcPts val="0"/>
                            </a:spcAft>
                          </a:pPr>
                          <a:r>
                            <a:rPr lang="en-US" sz="1200" b="0" kern="100">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30.82%</a:t>
                          </a:r>
                          <a:endParaRPr lang="zh-CN" sz="1200" b="0" kern="100">
                            <a:solidFill>
                              <a:schemeClr val="tx1"/>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vMerge="1">
                      <a:txBody>
                        <a:bodyPr/>
                        <a:lstStyle/>
                        <a:p>
                          <a:endParaRPr lang="zh-CN" altLang="en-US"/>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spcAft>
                              <a:spcPts val="0"/>
                            </a:spcAft>
                          </a:pPr>
                          <a:r>
                            <a:rPr lang="zh-CN" sz="12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多级检测</a:t>
                          </a:r>
                          <a:endParaRPr lang="zh-CN" sz="1200" b="0" kern="100">
                            <a:solidFill>
                              <a:schemeClr val="tx1"/>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spcAft>
                              <a:spcPts val="0"/>
                            </a:spcAft>
                          </a:pPr>
                          <a:r>
                            <a:rPr lang="en-US" sz="1200" b="0" kern="100">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(88.5, -28.5)</a:t>
                          </a:r>
                          <a:endParaRPr lang="zh-CN" sz="1200" b="0" kern="100">
                            <a:solidFill>
                              <a:schemeClr val="tx1"/>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spcAft>
                              <a:spcPts val="0"/>
                            </a:spcAft>
                          </a:pPr>
                          <a:r>
                            <a:rPr lang="en-US" sz="1200" b="0" kern="100">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2.24%</a:t>
                          </a:r>
                          <a:endParaRPr lang="zh-CN" sz="1200" b="0" kern="100">
                            <a:solidFill>
                              <a:schemeClr val="tx1"/>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spcAft>
                              <a:spcPts val="0"/>
                            </a:spcAft>
                          </a:pPr>
                          <a:r>
                            <a:rPr lang="en-US" sz="1200" b="0" kern="100">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17.82</a:t>
                          </a:r>
                          <a:endParaRPr lang="zh-CN" sz="1200" b="0" kern="100">
                            <a:solidFill>
                              <a:schemeClr val="tx1"/>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spcAft>
                              <a:spcPts val="0"/>
                            </a:spcAft>
                          </a:pPr>
                          <a:r>
                            <a:rPr lang="en-US" sz="1200" b="0" kern="100">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1.82%</a:t>
                          </a:r>
                          <a:endParaRPr lang="zh-CN" sz="1200" b="0" kern="100">
                            <a:solidFill>
                              <a:schemeClr val="tx1"/>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rowSpan="2">
                      <a:txBody>
                        <a:bodyPr/>
                        <a:lstStyle/>
                        <a:p>
                          <a:pPr algn="ctr" eaLnBrk="0">
                            <a:spcBef>
                              <a:spcPts val="300"/>
                            </a:spcBef>
                            <a:spcAft>
                              <a:spcPts val="300"/>
                            </a:spcAft>
                          </a:pPr>
                          <a:r>
                            <a:rPr lang="en-US"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21</a:t>
                          </a:r>
                          <a:endParaRPr lang="zh-CN"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spcAft>
                              <a:spcPts val="0"/>
                            </a:spcAft>
                          </a:pPr>
                          <a:r>
                            <a:rPr lang="zh-CN" sz="12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单级检测</a:t>
                          </a:r>
                          <a:endParaRPr lang="zh-CN" sz="1200" b="0" kern="100">
                            <a:solidFill>
                              <a:schemeClr val="tx1"/>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spcAft>
                              <a:spcPts val="0"/>
                            </a:spcAft>
                          </a:pPr>
                          <a:r>
                            <a:rPr lang="en-US" sz="1200" b="0" kern="100">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(96,-29.5)</a:t>
                          </a:r>
                          <a:endParaRPr lang="zh-CN" sz="1200" b="0" kern="100">
                            <a:solidFill>
                              <a:schemeClr val="tx1"/>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spcAft>
                              <a:spcPts val="0"/>
                            </a:spcAft>
                          </a:pPr>
                          <a:r>
                            <a:rPr lang="en-US" sz="1200" b="0" kern="100">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6.35%</a:t>
                          </a:r>
                          <a:endParaRPr lang="zh-CN" sz="1200" b="0" kern="100">
                            <a:solidFill>
                              <a:schemeClr val="tx1"/>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spcAft>
                              <a:spcPts val="0"/>
                            </a:spcAft>
                          </a:pPr>
                          <a:r>
                            <a:rPr lang="en-US" sz="1200" b="0" kern="100">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27.83</a:t>
                          </a:r>
                          <a:endParaRPr lang="zh-CN" sz="1200" b="0" kern="100">
                            <a:solidFill>
                              <a:schemeClr val="tx1"/>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spcAft>
                              <a:spcPts val="0"/>
                            </a:spcAft>
                          </a:pPr>
                          <a:r>
                            <a:rPr lang="en-US" sz="1200" b="0" kern="100">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32.52%</a:t>
                          </a:r>
                          <a:endParaRPr lang="zh-CN" sz="1200" b="0" kern="100">
                            <a:solidFill>
                              <a:schemeClr val="tx1"/>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vMerge="1">
                      <a:txBody>
                        <a:bodyPr/>
                        <a:lstStyle/>
                        <a:p>
                          <a:endParaRPr lang="zh-CN" altLang="en-US"/>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spcAft>
                              <a:spcPts val="0"/>
                            </a:spcAft>
                          </a:pPr>
                          <a:r>
                            <a:rPr lang="zh-CN" sz="12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多级检测</a:t>
                          </a:r>
                          <a:endParaRPr lang="zh-CN" sz="1200" b="0" kern="100">
                            <a:solidFill>
                              <a:schemeClr val="tx1"/>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spcAft>
                              <a:spcPts val="0"/>
                            </a:spcAft>
                          </a:pPr>
                          <a:r>
                            <a:rPr lang="en-US" sz="1200" b="0" kern="100">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(88.5, -28)</a:t>
                          </a:r>
                          <a:endParaRPr lang="zh-CN" sz="1200" b="0" kern="100">
                            <a:solidFill>
                              <a:schemeClr val="tx1"/>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spcAft>
                              <a:spcPts val="0"/>
                            </a:spcAft>
                          </a:pPr>
                          <a:r>
                            <a:rPr lang="en-US" sz="1200" b="0" kern="100">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2.64%</a:t>
                          </a:r>
                          <a:endParaRPr lang="zh-CN" sz="1200" b="0" kern="100">
                            <a:solidFill>
                              <a:schemeClr val="tx1"/>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spcAft>
                              <a:spcPts val="0"/>
                            </a:spcAft>
                          </a:pPr>
                          <a:r>
                            <a:rPr lang="en-US" sz="1200" b="0" kern="100">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19.30</a:t>
                          </a:r>
                          <a:endParaRPr lang="zh-CN" sz="1200" b="0" kern="100">
                            <a:solidFill>
                              <a:schemeClr val="tx1"/>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spcAft>
                              <a:spcPts val="0"/>
                            </a:spcAft>
                          </a:pPr>
                          <a:r>
                            <a:rPr lang="en-US" sz="1200" b="0" kern="100" dirty="0">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8.05%</a:t>
                          </a:r>
                          <a:endParaRPr lang="zh-CN" sz="1200" b="0" kern="100" dirty="0">
                            <a:solidFill>
                              <a:schemeClr val="tx1"/>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mc:Fallback>
      </mc:AlternateContent>
      <p:sp>
        <p:nvSpPr>
          <p:cNvPr id="9" name="矩形 8"/>
          <p:cNvSpPr/>
          <p:nvPr/>
        </p:nvSpPr>
        <p:spPr>
          <a:xfrm>
            <a:off x="1331640" y="6054507"/>
            <a:ext cx="6408712" cy="369332"/>
          </a:xfrm>
          <a:prstGeom prst="rect">
            <a:avLst/>
          </a:prstGeom>
          <a:ln w="28575">
            <a:solidFill>
              <a:srgbClr val="0000FF"/>
            </a:solidFill>
          </a:ln>
        </p:spPr>
        <p:txBody>
          <a:bodyPr wrap="square">
            <a:spAutoFit/>
          </a:bodyPr>
          <a:lstStyle/>
          <a:p>
            <a:r>
              <a:rPr lang="zh-CN" altLang="zh-CN" b="1" dirty="0" smtClean="0">
                <a:latin typeface="Times New Roman" panose="02020603050405020304" pitchFamily="18" charset="0"/>
                <a:cs typeface="Times New Roman" panose="02020603050405020304" pitchFamily="18" charset="0"/>
              </a:rPr>
              <a:t>多级</a:t>
            </a:r>
            <a:r>
              <a:rPr lang="zh-CN" altLang="zh-CN" b="1" dirty="0">
                <a:latin typeface="Times New Roman" panose="02020603050405020304" pitchFamily="18" charset="0"/>
                <a:cs typeface="Times New Roman" panose="02020603050405020304" pitchFamily="18" charset="0"/>
              </a:rPr>
              <a:t>检测得到的损伤尺寸均比单级检测结果更接近真实</a:t>
            </a:r>
            <a:r>
              <a:rPr lang="zh-CN" altLang="zh-CN" b="1" dirty="0" smtClean="0">
                <a:latin typeface="Times New Roman" panose="02020603050405020304" pitchFamily="18" charset="0"/>
                <a:cs typeface="Times New Roman" panose="02020603050405020304" pitchFamily="18" charset="0"/>
              </a:rPr>
              <a:t>损伤</a:t>
            </a:r>
            <a:endParaRPr lang="en-US" altLang="zh-CN" b="1" dirty="0" smtClean="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840284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pPr>
              <a:defRPr/>
            </a:pPr>
            <a:fld id="{9297586B-EA7E-4A47-8E76-41EE61A1DF1D}" type="slidenum">
              <a:rPr lang="en-US" altLang="zh-CN" smtClean="0">
                <a:solidFill>
                  <a:srgbClr val="000000"/>
                </a:solidFill>
              </a:rPr>
              <a:pPr>
                <a:defRPr/>
              </a:pPr>
              <a:t>25</a:t>
            </a:fld>
            <a:endParaRPr lang="en-US" altLang="zh-CN" dirty="0">
              <a:solidFill>
                <a:srgbClr val="000000"/>
              </a:solidFill>
            </a:endParaRPr>
          </a:p>
        </p:txBody>
      </p:sp>
      <p:sp>
        <p:nvSpPr>
          <p:cNvPr id="4098" name="Rectangle 2"/>
          <p:cNvSpPr>
            <a:spLocks noGrp="1" noChangeArrowheads="1"/>
          </p:cNvSpPr>
          <p:nvPr>
            <p:ph type="title" idx="4294967295"/>
          </p:nvPr>
        </p:nvSpPr>
        <p:spPr>
          <a:xfrm>
            <a:off x="414300" y="332656"/>
            <a:ext cx="2627784" cy="555625"/>
          </a:xfrm>
        </p:spPr>
        <p:txBody>
          <a:bodyPr/>
          <a:lstStyle/>
          <a:p>
            <a:pPr eaLnBrk="1" hangingPunct="1">
              <a:defRPr/>
            </a:pPr>
            <a:r>
              <a:rPr lang="zh-CN" altLang="en-US" sz="3600" dirty="0" smtClean="0">
                <a:latin typeface="Arial" panose="020B0604020202020204" pitchFamily="34" charset="0"/>
                <a:ea typeface="黑体" pitchFamily="49" charset="-122"/>
                <a:cs typeface="Arial" panose="020B0604020202020204" pitchFamily="34" charset="0"/>
              </a:rPr>
              <a:t>目录</a:t>
            </a:r>
          </a:p>
        </p:txBody>
      </p:sp>
      <p:grpSp>
        <p:nvGrpSpPr>
          <p:cNvPr id="94" name="Group 2"/>
          <p:cNvGrpSpPr>
            <a:grpSpLocks/>
          </p:cNvGrpSpPr>
          <p:nvPr/>
        </p:nvGrpSpPr>
        <p:grpSpPr bwMode="auto">
          <a:xfrm>
            <a:off x="698076" y="1746269"/>
            <a:ext cx="606086" cy="529062"/>
            <a:chOff x="1110" y="2656"/>
            <a:chExt cx="1549" cy="1351"/>
          </a:xfrm>
          <a:solidFill>
            <a:schemeClr val="bg1">
              <a:lumMod val="85000"/>
            </a:schemeClr>
          </a:solidFill>
        </p:grpSpPr>
        <p:sp>
          <p:nvSpPr>
            <p:cNvPr id="95" name="AutoShape 3"/>
            <p:cNvSpPr>
              <a:spLocks noChangeArrowheads="1"/>
            </p:cNvSpPr>
            <p:nvPr/>
          </p:nvSpPr>
          <p:spPr bwMode="gray">
            <a:xfrm>
              <a:off x="1123" y="2679"/>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fontAlgn="auto">
                <a:spcBef>
                  <a:spcPts val="0"/>
                </a:spcBef>
                <a:spcAft>
                  <a:spcPts val="0"/>
                </a:spcAft>
                <a:defRPr/>
              </a:pPr>
              <a:endParaRPr lang="zh-CN" altLang="zh-CN" kern="0" smtClean="0">
                <a:solidFill>
                  <a:sysClr val="windowText" lastClr="000000"/>
                </a:solidFill>
              </a:endParaRPr>
            </a:p>
          </p:txBody>
        </p:sp>
        <p:sp>
          <p:nvSpPr>
            <p:cNvPr id="96" name="AutoShape 4"/>
            <p:cNvSpPr>
              <a:spLocks noChangeArrowheads="1"/>
            </p:cNvSpPr>
            <p:nvPr/>
          </p:nvSpPr>
          <p:spPr bwMode="gray">
            <a:xfrm>
              <a:off x="1110" y="2656"/>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fontAlgn="auto">
                <a:spcBef>
                  <a:spcPts val="0"/>
                </a:spcBef>
                <a:spcAft>
                  <a:spcPts val="0"/>
                </a:spcAft>
                <a:defRPr/>
              </a:pPr>
              <a:endParaRPr lang="zh-CN" altLang="zh-CN" kern="0" smtClean="0">
                <a:solidFill>
                  <a:sysClr val="windowText" lastClr="000000"/>
                </a:solidFill>
              </a:endParaRPr>
            </a:p>
          </p:txBody>
        </p:sp>
        <p:sp>
          <p:nvSpPr>
            <p:cNvPr id="97" name="AutoShape 5"/>
            <p:cNvSpPr>
              <a:spLocks noChangeArrowheads="1"/>
            </p:cNvSpPr>
            <p:nvPr/>
          </p:nvSpPr>
          <p:spPr bwMode="gray">
            <a:xfrm>
              <a:off x="1200" y="2737"/>
              <a:ext cx="1349" cy="1167"/>
            </a:xfrm>
            <a:prstGeom prst="hexagon">
              <a:avLst>
                <a:gd name="adj" fmla="val 2889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fontAlgn="auto">
                <a:spcBef>
                  <a:spcPts val="0"/>
                </a:spcBef>
                <a:spcAft>
                  <a:spcPts val="0"/>
                </a:spcAft>
                <a:defRPr/>
              </a:pPr>
              <a:endParaRPr lang="zh-CN" altLang="en-US" kern="0">
                <a:solidFill>
                  <a:sysClr val="windowText" lastClr="000000"/>
                </a:solidFill>
              </a:endParaRPr>
            </a:p>
          </p:txBody>
        </p:sp>
      </p:grpSp>
      <p:sp>
        <p:nvSpPr>
          <p:cNvPr id="102" name="Text Box 11"/>
          <p:cNvSpPr txBox="1">
            <a:spLocks noChangeArrowheads="1"/>
          </p:cNvSpPr>
          <p:nvPr/>
        </p:nvSpPr>
        <p:spPr bwMode="auto">
          <a:xfrm>
            <a:off x="1441092" y="1797859"/>
            <a:ext cx="7115150" cy="523220"/>
          </a:xfrm>
          <a:prstGeom prst="rect">
            <a:avLst/>
          </a:prstGeom>
          <a:noFill/>
          <a:ln w="9525" algn="ctr">
            <a:noFill/>
            <a:miter lim="800000"/>
            <a:headEnd/>
            <a:tailEnd/>
          </a:ln>
        </p:spPr>
        <p:txBody>
          <a:bodyPr wrap="square">
            <a:spAutoFit/>
          </a:bodyPr>
          <a:lstStyle/>
          <a:p>
            <a:pPr fontAlgn="auto">
              <a:spcBef>
                <a:spcPts val="0"/>
              </a:spcBef>
              <a:spcAft>
                <a:spcPts val="0"/>
              </a:spcAft>
            </a:pPr>
            <a:r>
              <a:rPr lang="zh-CN" altLang="en-US" sz="2800" kern="0" dirty="0" smtClean="0">
                <a:solidFill>
                  <a:schemeClr val="bg2">
                    <a:lumMod val="20000"/>
                    <a:lumOff val="80000"/>
                  </a:schemeClr>
                </a:solidFill>
                <a:latin typeface="黑体" panose="02010609060101010101" pitchFamily="49" charset="-122"/>
                <a:ea typeface="黑体" panose="02010609060101010101" pitchFamily="49" charset="-122"/>
                <a:cs typeface="Times New Roman" pitchFamily="18" charset="0"/>
              </a:rPr>
              <a:t> 绪论</a:t>
            </a:r>
            <a:endParaRPr lang="zh-CN" altLang="en-US" sz="2800" kern="0" dirty="0">
              <a:solidFill>
                <a:schemeClr val="bg2">
                  <a:lumMod val="20000"/>
                  <a:lumOff val="80000"/>
                </a:schemeClr>
              </a:solidFill>
              <a:latin typeface="黑体" panose="02010609060101010101" pitchFamily="49" charset="-122"/>
              <a:ea typeface="黑体" panose="02010609060101010101" pitchFamily="49" charset="-122"/>
              <a:cs typeface="Times New Roman" pitchFamily="18" charset="0"/>
            </a:endParaRPr>
          </a:p>
        </p:txBody>
      </p:sp>
      <p:sp>
        <p:nvSpPr>
          <p:cNvPr id="103" name="Text Box 12"/>
          <p:cNvSpPr txBox="1">
            <a:spLocks noChangeArrowheads="1"/>
          </p:cNvSpPr>
          <p:nvPr/>
        </p:nvSpPr>
        <p:spPr bwMode="gray">
          <a:xfrm>
            <a:off x="845180" y="1796043"/>
            <a:ext cx="316963" cy="461665"/>
          </a:xfrm>
          <a:prstGeom prst="rect">
            <a:avLst/>
          </a:prstGeom>
          <a:noFill/>
          <a:ln w="9525" algn="ctr">
            <a:noFill/>
            <a:miter lim="800000"/>
            <a:headEnd/>
            <a:tailEnd/>
          </a:ln>
        </p:spPr>
        <p:txBody>
          <a:bodyPr wrap="square">
            <a:spAutoFit/>
          </a:bodyPr>
          <a:lstStyle/>
          <a:p>
            <a:pPr algn="ctr" eaLnBrk="0" fontAlgn="auto" hangingPunct="0">
              <a:spcBef>
                <a:spcPts val="0"/>
              </a:spcBef>
              <a:spcAft>
                <a:spcPts val="0"/>
              </a:spcAft>
              <a:defRPr/>
            </a:pPr>
            <a:r>
              <a:rPr lang="en-US" altLang="zh-CN" sz="2400" b="1" kern="0" dirty="0" smtClean="0">
                <a:solidFill>
                  <a:srgbClr val="FFFFFF"/>
                </a:solidFill>
              </a:rPr>
              <a:t>1</a:t>
            </a:r>
          </a:p>
        </p:txBody>
      </p:sp>
      <p:sp>
        <p:nvSpPr>
          <p:cNvPr id="129" name="Line 27"/>
          <p:cNvSpPr>
            <a:spLocks noChangeShapeType="1"/>
          </p:cNvSpPr>
          <p:nvPr/>
        </p:nvSpPr>
        <p:spPr bwMode="auto">
          <a:xfrm>
            <a:off x="1288521" y="2321079"/>
            <a:ext cx="7065339" cy="0"/>
          </a:xfrm>
          <a:prstGeom prst="line">
            <a:avLst/>
          </a:prstGeom>
          <a:ln>
            <a:solidFill>
              <a:schemeClr val="bg1">
                <a:lumMod val="50000"/>
              </a:schemeClr>
            </a:solidFill>
            <a:prstDash val="dashDot"/>
            <a:headEnd/>
            <a:tailEnd type="oval" w="med" len="med"/>
          </a:ln>
        </p:spPr>
        <p:style>
          <a:lnRef idx="1">
            <a:schemeClr val="accent2"/>
          </a:lnRef>
          <a:fillRef idx="0">
            <a:schemeClr val="accent2"/>
          </a:fillRef>
          <a:effectRef idx="0">
            <a:schemeClr val="accent2"/>
          </a:effectRef>
          <a:fontRef idx="minor">
            <a:schemeClr val="tx1"/>
          </a:fontRef>
        </p:style>
        <p:txBody>
          <a:bodyPr wrap="none" anchor="ctr"/>
          <a:lstStyle/>
          <a:p>
            <a:pPr fontAlgn="auto">
              <a:spcBef>
                <a:spcPts val="0"/>
              </a:spcBef>
              <a:spcAft>
                <a:spcPts val="0"/>
              </a:spcAft>
              <a:defRPr/>
            </a:pPr>
            <a:endParaRPr lang="zh-CN" altLang="en-US" kern="0" smtClean="0">
              <a:solidFill>
                <a:sysClr val="windowText" lastClr="000000"/>
              </a:solidFill>
            </a:endParaRPr>
          </a:p>
        </p:txBody>
      </p:sp>
      <p:grpSp>
        <p:nvGrpSpPr>
          <p:cNvPr id="212" name="Group 2"/>
          <p:cNvGrpSpPr>
            <a:grpSpLocks/>
          </p:cNvGrpSpPr>
          <p:nvPr/>
        </p:nvGrpSpPr>
        <p:grpSpPr bwMode="auto">
          <a:xfrm>
            <a:off x="698076" y="2486767"/>
            <a:ext cx="606086" cy="529062"/>
            <a:chOff x="1110" y="2656"/>
            <a:chExt cx="1549" cy="1351"/>
          </a:xfrm>
          <a:solidFill>
            <a:schemeClr val="bg2">
              <a:lumMod val="20000"/>
              <a:lumOff val="80000"/>
            </a:schemeClr>
          </a:solidFill>
        </p:grpSpPr>
        <p:sp>
          <p:nvSpPr>
            <p:cNvPr id="213" name="AutoShape 3"/>
            <p:cNvSpPr>
              <a:spLocks noChangeArrowheads="1"/>
            </p:cNvSpPr>
            <p:nvPr/>
          </p:nvSpPr>
          <p:spPr bwMode="gray">
            <a:xfrm>
              <a:off x="1123" y="2679"/>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fontAlgn="auto">
                <a:spcBef>
                  <a:spcPts val="0"/>
                </a:spcBef>
                <a:spcAft>
                  <a:spcPts val="0"/>
                </a:spcAft>
                <a:defRPr/>
              </a:pPr>
              <a:endParaRPr lang="zh-CN" altLang="zh-CN" kern="0" smtClean="0">
                <a:solidFill>
                  <a:sysClr val="windowText" lastClr="000000"/>
                </a:solidFill>
              </a:endParaRPr>
            </a:p>
          </p:txBody>
        </p:sp>
        <p:sp>
          <p:nvSpPr>
            <p:cNvPr id="214" name="AutoShape 4"/>
            <p:cNvSpPr>
              <a:spLocks noChangeArrowheads="1"/>
            </p:cNvSpPr>
            <p:nvPr/>
          </p:nvSpPr>
          <p:spPr bwMode="gray">
            <a:xfrm>
              <a:off x="1110" y="2656"/>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fontAlgn="auto">
                <a:spcBef>
                  <a:spcPts val="0"/>
                </a:spcBef>
                <a:spcAft>
                  <a:spcPts val="0"/>
                </a:spcAft>
                <a:defRPr/>
              </a:pPr>
              <a:endParaRPr lang="zh-CN" altLang="zh-CN" kern="0" smtClean="0">
                <a:solidFill>
                  <a:sysClr val="windowText" lastClr="000000"/>
                </a:solidFill>
              </a:endParaRPr>
            </a:p>
          </p:txBody>
        </p:sp>
        <p:sp>
          <p:nvSpPr>
            <p:cNvPr id="215" name="AutoShape 5"/>
            <p:cNvSpPr>
              <a:spLocks noChangeArrowheads="1"/>
            </p:cNvSpPr>
            <p:nvPr/>
          </p:nvSpPr>
          <p:spPr bwMode="gray">
            <a:xfrm>
              <a:off x="1200" y="2737"/>
              <a:ext cx="1349" cy="1167"/>
            </a:xfrm>
            <a:prstGeom prst="hexagon">
              <a:avLst>
                <a:gd name="adj" fmla="val 2889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fontAlgn="auto">
                <a:spcBef>
                  <a:spcPts val="0"/>
                </a:spcBef>
                <a:spcAft>
                  <a:spcPts val="0"/>
                </a:spcAft>
                <a:defRPr/>
              </a:pPr>
              <a:endParaRPr lang="zh-CN" altLang="en-US" kern="0">
                <a:solidFill>
                  <a:sysClr val="windowText" lastClr="000000"/>
                </a:solidFill>
              </a:endParaRPr>
            </a:p>
          </p:txBody>
        </p:sp>
      </p:grpSp>
      <p:sp>
        <p:nvSpPr>
          <p:cNvPr id="216" name="Text Box 11"/>
          <p:cNvSpPr txBox="1">
            <a:spLocks noChangeArrowheads="1"/>
          </p:cNvSpPr>
          <p:nvPr/>
        </p:nvSpPr>
        <p:spPr bwMode="auto">
          <a:xfrm>
            <a:off x="1441092" y="2538357"/>
            <a:ext cx="7115150" cy="523220"/>
          </a:xfrm>
          <a:prstGeom prst="rect">
            <a:avLst/>
          </a:prstGeom>
          <a:noFill/>
          <a:ln w="9525" algn="ctr">
            <a:noFill/>
            <a:miter lim="800000"/>
            <a:headEnd/>
            <a:tailEnd/>
          </a:ln>
        </p:spPr>
        <p:txBody>
          <a:bodyPr wrap="square">
            <a:spAutoFit/>
          </a:bodyPr>
          <a:lstStyle/>
          <a:p>
            <a:pPr fontAlgn="auto">
              <a:spcBef>
                <a:spcPts val="0"/>
              </a:spcBef>
              <a:spcAft>
                <a:spcPts val="0"/>
              </a:spcAft>
            </a:pPr>
            <a:r>
              <a:rPr lang="en-US" altLang="zh-CN" sz="2800" kern="0" dirty="0" smtClean="0">
                <a:solidFill>
                  <a:schemeClr val="bg2">
                    <a:lumMod val="20000"/>
                    <a:lumOff val="80000"/>
                  </a:schemeClr>
                </a:solidFill>
                <a:latin typeface="黑体" panose="02010609060101010101" pitchFamily="49" charset="-122"/>
                <a:ea typeface="黑体" panose="02010609060101010101" pitchFamily="49" charset="-122"/>
                <a:cs typeface="Times New Roman" pitchFamily="18" charset="0"/>
              </a:rPr>
              <a:t> </a:t>
            </a:r>
            <a:r>
              <a:rPr lang="zh-CN" altLang="zh-CN" sz="2800" kern="0" dirty="0" smtClean="0">
                <a:solidFill>
                  <a:schemeClr val="bg2">
                    <a:lumMod val="20000"/>
                    <a:lumOff val="80000"/>
                  </a:schemeClr>
                </a:solidFill>
                <a:latin typeface="黑体" panose="02010609060101010101" pitchFamily="49" charset="-122"/>
                <a:ea typeface="黑体" panose="02010609060101010101" pitchFamily="49" charset="-122"/>
                <a:cs typeface="Times New Roman" pitchFamily="18" charset="0"/>
              </a:rPr>
              <a:t>二</a:t>
            </a:r>
            <a:r>
              <a:rPr lang="zh-CN" altLang="zh-CN" sz="2800" kern="0" dirty="0">
                <a:solidFill>
                  <a:schemeClr val="bg2">
                    <a:lumMod val="20000"/>
                    <a:lumOff val="80000"/>
                  </a:schemeClr>
                </a:solidFill>
                <a:latin typeface="黑体" panose="02010609060101010101" pitchFamily="49" charset="-122"/>
                <a:ea typeface="黑体" panose="02010609060101010101" pitchFamily="49" charset="-122"/>
                <a:cs typeface="Times New Roman" pitchFamily="18" charset="0"/>
              </a:rPr>
              <a:t>维板状结构损伤评估的多级方法</a:t>
            </a:r>
            <a:endParaRPr lang="zh-CN" altLang="en-US" sz="2800" kern="0" dirty="0">
              <a:solidFill>
                <a:srgbClr val="5F5F5F">
                  <a:lumMod val="20000"/>
                  <a:lumOff val="80000"/>
                </a:srgbClr>
              </a:solidFill>
              <a:latin typeface="黑体" panose="02010609060101010101" pitchFamily="49" charset="-122"/>
              <a:ea typeface="黑体" panose="02010609060101010101" pitchFamily="49" charset="-122"/>
              <a:cs typeface="Times New Roman" pitchFamily="18" charset="0"/>
            </a:endParaRPr>
          </a:p>
        </p:txBody>
      </p:sp>
      <p:sp>
        <p:nvSpPr>
          <p:cNvPr id="217" name="Text Box 12"/>
          <p:cNvSpPr txBox="1">
            <a:spLocks noChangeArrowheads="1"/>
          </p:cNvSpPr>
          <p:nvPr/>
        </p:nvSpPr>
        <p:spPr bwMode="gray">
          <a:xfrm>
            <a:off x="845180" y="2536541"/>
            <a:ext cx="316963" cy="461665"/>
          </a:xfrm>
          <a:prstGeom prst="rect">
            <a:avLst/>
          </a:prstGeom>
          <a:noFill/>
          <a:ln w="9525" algn="ctr">
            <a:noFill/>
            <a:miter lim="800000"/>
            <a:headEnd/>
            <a:tailEnd/>
          </a:ln>
        </p:spPr>
        <p:txBody>
          <a:bodyPr wrap="square">
            <a:spAutoFit/>
          </a:bodyPr>
          <a:lstStyle/>
          <a:p>
            <a:pPr algn="ctr" eaLnBrk="0" fontAlgn="auto" hangingPunct="0">
              <a:spcBef>
                <a:spcPts val="0"/>
              </a:spcBef>
              <a:spcAft>
                <a:spcPts val="0"/>
              </a:spcAft>
              <a:defRPr/>
            </a:pPr>
            <a:r>
              <a:rPr lang="en-US" altLang="zh-CN" sz="2400" b="1" kern="0" dirty="0" smtClean="0">
                <a:solidFill>
                  <a:srgbClr val="FFFFFF"/>
                </a:solidFill>
              </a:rPr>
              <a:t>2</a:t>
            </a:r>
          </a:p>
        </p:txBody>
      </p:sp>
      <p:sp>
        <p:nvSpPr>
          <p:cNvPr id="218" name="Line 27"/>
          <p:cNvSpPr>
            <a:spLocks noChangeShapeType="1"/>
          </p:cNvSpPr>
          <p:nvPr/>
        </p:nvSpPr>
        <p:spPr bwMode="auto">
          <a:xfrm>
            <a:off x="1288521" y="3061577"/>
            <a:ext cx="7065339" cy="0"/>
          </a:xfrm>
          <a:prstGeom prst="line">
            <a:avLst/>
          </a:prstGeom>
          <a:ln>
            <a:solidFill>
              <a:schemeClr val="bg1">
                <a:lumMod val="65000"/>
              </a:schemeClr>
            </a:solidFill>
            <a:prstDash val="dashDot"/>
            <a:headEnd/>
            <a:tailEnd type="oval" w="med" len="med"/>
          </a:ln>
        </p:spPr>
        <p:style>
          <a:lnRef idx="1">
            <a:schemeClr val="accent2"/>
          </a:lnRef>
          <a:fillRef idx="0">
            <a:schemeClr val="accent2"/>
          </a:fillRef>
          <a:effectRef idx="0">
            <a:schemeClr val="accent2"/>
          </a:effectRef>
          <a:fontRef idx="minor">
            <a:schemeClr val="tx1"/>
          </a:fontRef>
        </p:style>
        <p:txBody>
          <a:bodyPr wrap="none" anchor="ctr"/>
          <a:lstStyle/>
          <a:p>
            <a:pPr fontAlgn="auto">
              <a:spcBef>
                <a:spcPts val="0"/>
              </a:spcBef>
              <a:spcAft>
                <a:spcPts val="0"/>
              </a:spcAft>
              <a:defRPr/>
            </a:pPr>
            <a:endParaRPr lang="zh-CN" altLang="en-US" kern="0" smtClean="0">
              <a:solidFill>
                <a:sysClr val="windowText" lastClr="000000"/>
              </a:solidFill>
            </a:endParaRPr>
          </a:p>
        </p:txBody>
      </p:sp>
      <p:grpSp>
        <p:nvGrpSpPr>
          <p:cNvPr id="219" name="Group 2"/>
          <p:cNvGrpSpPr>
            <a:grpSpLocks/>
          </p:cNvGrpSpPr>
          <p:nvPr/>
        </p:nvGrpSpPr>
        <p:grpSpPr bwMode="auto">
          <a:xfrm>
            <a:off x="698076" y="3208101"/>
            <a:ext cx="606086" cy="529062"/>
            <a:chOff x="1110" y="2656"/>
            <a:chExt cx="1549" cy="1351"/>
          </a:xfrm>
          <a:solidFill>
            <a:schemeClr val="bg1">
              <a:lumMod val="85000"/>
            </a:schemeClr>
          </a:solidFill>
        </p:grpSpPr>
        <p:sp>
          <p:nvSpPr>
            <p:cNvPr id="220" name="AutoShape 3"/>
            <p:cNvSpPr>
              <a:spLocks noChangeArrowheads="1"/>
            </p:cNvSpPr>
            <p:nvPr/>
          </p:nvSpPr>
          <p:spPr bwMode="gray">
            <a:xfrm>
              <a:off x="1123" y="2679"/>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fontAlgn="auto">
                <a:spcBef>
                  <a:spcPts val="0"/>
                </a:spcBef>
                <a:spcAft>
                  <a:spcPts val="0"/>
                </a:spcAft>
                <a:defRPr/>
              </a:pPr>
              <a:endParaRPr lang="zh-CN" altLang="zh-CN" kern="0" smtClean="0">
                <a:solidFill>
                  <a:sysClr val="windowText" lastClr="000000"/>
                </a:solidFill>
              </a:endParaRPr>
            </a:p>
          </p:txBody>
        </p:sp>
        <p:sp>
          <p:nvSpPr>
            <p:cNvPr id="221" name="AutoShape 4"/>
            <p:cNvSpPr>
              <a:spLocks noChangeArrowheads="1"/>
            </p:cNvSpPr>
            <p:nvPr/>
          </p:nvSpPr>
          <p:spPr bwMode="gray">
            <a:xfrm>
              <a:off x="1110" y="2656"/>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fontAlgn="auto">
                <a:spcBef>
                  <a:spcPts val="0"/>
                </a:spcBef>
                <a:spcAft>
                  <a:spcPts val="0"/>
                </a:spcAft>
                <a:defRPr/>
              </a:pPr>
              <a:endParaRPr lang="zh-CN" altLang="zh-CN" kern="0" smtClean="0">
                <a:solidFill>
                  <a:sysClr val="windowText" lastClr="000000"/>
                </a:solidFill>
              </a:endParaRPr>
            </a:p>
          </p:txBody>
        </p:sp>
        <p:sp>
          <p:nvSpPr>
            <p:cNvPr id="222" name="AutoShape 5"/>
            <p:cNvSpPr>
              <a:spLocks noChangeArrowheads="1"/>
            </p:cNvSpPr>
            <p:nvPr/>
          </p:nvSpPr>
          <p:spPr bwMode="gray">
            <a:xfrm>
              <a:off x="1200" y="2737"/>
              <a:ext cx="1349" cy="1167"/>
            </a:xfrm>
            <a:prstGeom prst="hexagon">
              <a:avLst>
                <a:gd name="adj" fmla="val 2889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fontAlgn="auto">
                <a:spcBef>
                  <a:spcPts val="0"/>
                </a:spcBef>
                <a:spcAft>
                  <a:spcPts val="0"/>
                </a:spcAft>
                <a:defRPr/>
              </a:pPr>
              <a:endParaRPr lang="zh-CN" altLang="en-US" kern="0">
                <a:solidFill>
                  <a:sysClr val="windowText" lastClr="000000"/>
                </a:solidFill>
              </a:endParaRPr>
            </a:p>
          </p:txBody>
        </p:sp>
      </p:grpSp>
      <p:sp>
        <p:nvSpPr>
          <p:cNvPr id="223" name="Text Box 11"/>
          <p:cNvSpPr txBox="1">
            <a:spLocks noChangeArrowheads="1"/>
          </p:cNvSpPr>
          <p:nvPr/>
        </p:nvSpPr>
        <p:spPr bwMode="auto">
          <a:xfrm>
            <a:off x="1441092" y="3259691"/>
            <a:ext cx="7115150" cy="523220"/>
          </a:xfrm>
          <a:prstGeom prst="rect">
            <a:avLst/>
          </a:prstGeom>
          <a:noFill/>
          <a:ln w="9525" algn="ctr">
            <a:noFill/>
            <a:miter lim="800000"/>
            <a:headEnd/>
            <a:tailEnd/>
          </a:ln>
        </p:spPr>
        <p:txBody>
          <a:bodyPr wrap="square">
            <a:spAutoFit/>
          </a:bodyPr>
          <a:lstStyle/>
          <a:p>
            <a:pPr lvl="0" fontAlgn="auto">
              <a:spcBef>
                <a:spcPts val="0"/>
              </a:spcBef>
              <a:spcAft>
                <a:spcPts val="0"/>
              </a:spcAft>
            </a:pPr>
            <a:r>
              <a:rPr lang="en-US" altLang="zh-CN" sz="2800" kern="0" dirty="0" smtClean="0">
                <a:solidFill>
                  <a:schemeClr val="bg2">
                    <a:lumMod val="20000"/>
                    <a:lumOff val="80000"/>
                  </a:schemeClr>
                </a:solidFill>
                <a:latin typeface="黑体" panose="02010609060101010101" pitchFamily="49" charset="-122"/>
                <a:ea typeface="黑体" panose="02010609060101010101" pitchFamily="49" charset="-122"/>
                <a:cs typeface="Times New Roman" pitchFamily="18" charset="0"/>
              </a:rPr>
              <a:t> </a:t>
            </a:r>
            <a:r>
              <a:rPr lang="zh-CN" altLang="zh-CN" sz="2800" kern="0" dirty="0" smtClean="0">
                <a:solidFill>
                  <a:schemeClr val="bg2">
                    <a:lumMod val="20000"/>
                    <a:lumOff val="80000"/>
                  </a:schemeClr>
                </a:solidFill>
                <a:latin typeface="黑体" panose="02010609060101010101" pitchFamily="49" charset="-122"/>
                <a:ea typeface="黑体" panose="02010609060101010101" pitchFamily="49" charset="-122"/>
                <a:cs typeface="Times New Roman" pitchFamily="18" charset="0"/>
              </a:rPr>
              <a:t>多级</a:t>
            </a:r>
            <a:r>
              <a:rPr lang="zh-CN" altLang="zh-CN" sz="2800" kern="0" dirty="0">
                <a:solidFill>
                  <a:schemeClr val="bg2">
                    <a:lumMod val="20000"/>
                    <a:lumOff val="80000"/>
                  </a:schemeClr>
                </a:solidFill>
                <a:latin typeface="黑体" panose="02010609060101010101" pitchFamily="49" charset="-122"/>
                <a:ea typeface="黑体" panose="02010609060101010101" pitchFamily="49" charset="-122"/>
                <a:cs typeface="Times New Roman" pitchFamily="18" charset="0"/>
              </a:rPr>
              <a:t>损伤检测方法的检测精度</a:t>
            </a:r>
            <a:r>
              <a:rPr lang="zh-CN" altLang="zh-CN" sz="2800" kern="0" dirty="0" smtClean="0">
                <a:solidFill>
                  <a:schemeClr val="bg2">
                    <a:lumMod val="20000"/>
                    <a:lumOff val="80000"/>
                  </a:schemeClr>
                </a:solidFill>
                <a:latin typeface="黑体" panose="02010609060101010101" pitchFamily="49" charset="-122"/>
                <a:ea typeface="黑体" panose="02010609060101010101" pitchFamily="49" charset="-122"/>
                <a:cs typeface="Times New Roman" pitchFamily="18" charset="0"/>
              </a:rPr>
              <a:t>分析</a:t>
            </a:r>
            <a:endParaRPr lang="zh-CN" altLang="en-US" sz="2800" kern="0" dirty="0">
              <a:solidFill>
                <a:schemeClr val="bg2">
                  <a:lumMod val="20000"/>
                  <a:lumOff val="80000"/>
                </a:schemeClr>
              </a:solidFill>
              <a:latin typeface="黑体" panose="02010609060101010101" pitchFamily="49" charset="-122"/>
              <a:ea typeface="黑体" panose="02010609060101010101" pitchFamily="49" charset="-122"/>
              <a:cs typeface="Times New Roman" pitchFamily="18" charset="0"/>
            </a:endParaRPr>
          </a:p>
        </p:txBody>
      </p:sp>
      <p:sp>
        <p:nvSpPr>
          <p:cNvPr id="224" name="Text Box 12"/>
          <p:cNvSpPr txBox="1">
            <a:spLocks noChangeArrowheads="1"/>
          </p:cNvSpPr>
          <p:nvPr/>
        </p:nvSpPr>
        <p:spPr bwMode="gray">
          <a:xfrm>
            <a:off x="845180" y="3257875"/>
            <a:ext cx="316963" cy="461665"/>
          </a:xfrm>
          <a:prstGeom prst="rect">
            <a:avLst/>
          </a:prstGeom>
          <a:noFill/>
          <a:ln w="9525" algn="ctr">
            <a:noFill/>
            <a:miter lim="800000"/>
            <a:headEnd/>
            <a:tailEnd/>
          </a:ln>
        </p:spPr>
        <p:txBody>
          <a:bodyPr wrap="square">
            <a:spAutoFit/>
          </a:bodyPr>
          <a:lstStyle/>
          <a:p>
            <a:pPr algn="ctr" eaLnBrk="0" fontAlgn="auto" hangingPunct="0">
              <a:spcBef>
                <a:spcPts val="0"/>
              </a:spcBef>
              <a:spcAft>
                <a:spcPts val="0"/>
              </a:spcAft>
              <a:defRPr/>
            </a:pPr>
            <a:r>
              <a:rPr lang="en-US" altLang="zh-CN" sz="2400" b="1" kern="0" dirty="0" smtClean="0">
                <a:solidFill>
                  <a:srgbClr val="FFFFFF"/>
                </a:solidFill>
              </a:rPr>
              <a:t>3</a:t>
            </a:r>
          </a:p>
        </p:txBody>
      </p:sp>
      <p:sp>
        <p:nvSpPr>
          <p:cNvPr id="225" name="Line 27"/>
          <p:cNvSpPr>
            <a:spLocks noChangeShapeType="1"/>
          </p:cNvSpPr>
          <p:nvPr/>
        </p:nvSpPr>
        <p:spPr bwMode="auto">
          <a:xfrm>
            <a:off x="1288521" y="3782911"/>
            <a:ext cx="7065339" cy="0"/>
          </a:xfrm>
          <a:prstGeom prst="line">
            <a:avLst/>
          </a:prstGeom>
          <a:ln>
            <a:solidFill>
              <a:schemeClr val="bg1">
                <a:lumMod val="65000"/>
              </a:schemeClr>
            </a:solidFill>
            <a:prstDash val="dashDot"/>
            <a:headEnd/>
            <a:tailEnd type="oval" w="med" len="med"/>
          </a:ln>
        </p:spPr>
        <p:style>
          <a:lnRef idx="1">
            <a:schemeClr val="accent2"/>
          </a:lnRef>
          <a:fillRef idx="0">
            <a:schemeClr val="accent2"/>
          </a:fillRef>
          <a:effectRef idx="0">
            <a:schemeClr val="accent2"/>
          </a:effectRef>
          <a:fontRef idx="minor">
            <a:schemeClr val="tx1"/>
          </a:fontRef>
        </p:style>
        <p:txBody>
          <a:bodyPr wrap="none" anchor="ctr"/>
          <a:lstStyle/>
          <a:p>
            <a:pPr fontAlgn="auto">
              <a:spcBef>
                <a:spcPts val="0"/>
              </a:spcBef>
              <a:spcAft>
                <a:spcPts val="0"/>
              </a:spcAft>
              <a:defRPr/>
            </a:pPr>
            <a:endParaRPr lang="zh-CN" altLang="en-US" kern="0" smtClean="0">
              <a:solidFill>
                <a:sysClr val="windowText" lastClr="000000"/>
              </a:solidFill>
            </a:endParaRPr>
          </a:p>
        </p:txBody>
      </p:sp>
      <p:grpSp>
        <p:nvGrpSpPr>
          <p:cNvPr id="226" name="Group 2"/>
          <p:cNvGrpSpPr>
            <a:grpSpLocks/>
          </p:cNvGrpSpPr>
          <p:nvPr/>
        </p:nvGrpSpPr>
        <p:grpSpPr bwMode="auto">
          <a:xfrm>
            <a:off x="704764" y="3926927"/>
            <a:ext cx="606086" cy="529062"/>
            <a:chOff x="1110" y="2656"/>
            <a:chExt cx="1549" cy="1351"/>
          </a:xfrm>
          <a:solidFill>
            <a:srgbClr val="00B050"/>
          </a:solidFill>
        </p:grpSpPr>
        <p:sp>
          <p:nvSpPr>
            <p:cNvPr id="227" name="AutoShape 3"/>
            <p:cNvSpPr>
              <a:spLocks noChangeArrowheads="1"/>
            </p:cNvSpPr>
            <p:nvPr/>
          </p:nvSpPr>
          <p:spPr bwMode="gray">
            <a:xfrm>
              <a:off x="1123" y="2679"/>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fontAlgn="auto">
                <a:spcBef>
                  <a:spcPts val="0"/>
                </a:spcBef>
                <a:spcAft>
                  <a:spcPts val="0"/>
                </a:spcAft>
                <a:defRPr/>
              </a:pPr>
              <a:endParaRPr lang="zh-CN" altLang="zh-CN" kern="0" smtClean="0">
                <a:solidFill>
                  <a:sysClr val="windowText" lastClr="000000"/>
                </a:solidFill>
              </a:endParaRPr>
            </a:p>
          </p:txBody>
        </p:sp>
        <p:sp>
          <p:nvSpPr>
            <p:cNvPr id="228" name="AutoShape 4"/>
            <p:cNvSpPr>
              <a:spLocks noChangeArrowheads="1"/>
            </p:cNvSpPr>
            <p:nvPr/>
          </p:nvSpPr>
          <p:spPr bwMode="gray">
            <a:xfrm>
              <a:off x="1110" y="2656"/>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fontAlgn="auto">
                <a:spcBef>
                  <a:spcPts val="0"/>
                </a:spcBef>
                <a:spcAft>
                  <a:spcPts val="0"/>
                </a:spcAft>
                <a:defRPr/>
              </a:pPr>
              <a:endParaRPr lang="zh-CN" altLang="zh-CN" kern="0" smtClean="0">
                <a:solidFill>
                  <a:sysClr val="windowText" lastClr="000000"/>
                </a:solidFill>
              </a:endParaRPr>
            </a:p>
          </p:txBody>
        </p:sp>
        <p:sp>
          <p:nvSpPr>
            <p:cNvPr id="229" name="AutoShape 5"/>
            <p:cNvSpPr>
              <a:spLocks noChangeArrowheads="1"/>
            </p:cNvSpPr>
            <p:nvPr/>
          </p:nvSpPr>
          <p:spPr bwMode="gray">
            <a:xfrm>
              <a:off x="1200" y="2737"/>
              <a:ext cx="1349" cy="1167"/>
            </a:xfrm>
            <a:prstGeom prst="hexagon">
              <a:avLst>
                <a:gd name="adj" fmla="val 2889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fontAlgn="auto">
                <a:spcBef>
                  <a:spcPts val="0"/>
                </a:spcBef>
                <a:spcAft>
                  <a:spcPts val="0"/>
                </a:spcAft>
                <a:defRPr/>
              </a:pPr>
              <a:endParaRPr lang="zh-CN" altLang="en-US" kern="0">
                <a:solidFill>
                  <a:sysClr val="windowText" lastClr="000000"/>
                </a:solidFill>
              </a:endParaRPr>
            </a:p>
          </p:txBody>
        </p:sp>
      </p:grpSp>
      <p:sp>
        <p:nvSpPr>
          <p:cNvPr id="230" name="Text Box 11"/>
          <p:cNvSpPr txBox="1">
            <a:spLocks noChangeArrowheads="1"/>
          </p:cNvSpPr>
          <p:nvPr/>
        </p:nvSpPr>
        <p:spPr bwMode="auto">
          <a:xfrm>
            <a:off x="1447780" y="3977263"/>
            <a:ext cx="7444700" cy="523220"/>
          </a:xfrm>
          <a:prstGeom prst="rect">
            <a:avLst/>
          </a:prstGeom>
          <a:noFill/>
          <a:ln w="9525" algn="ctr">
            <a:noFill/>
            <a:miter lim="800000"/>
            <a:headEnd/>
            <a:tailEnd/>
          </a:ln>
        </p:spPr>
        <p:txBody>
          <a:bodyPr wrap="square">
            <a:spAutoFit/>
          </a:bodyPr>
          <a:lstStyle/>
          <a:p>
            <a:pPr fontAlgn="auto">
              <a:spcBef>
                <a:spcPts val="0"/>
              </a:spcBef>
              <a:spcAft>
                <a:spcPts val="0"/>
              </a:spcAft>
            </a:pPr>
            <a:r>
              <a:rPr lang="en-US" altLang="zh-CN" sz="2800" kern="0" dirty="0" smtClean="0">
                <a:latin typeface="黑体" panose="02010609060101010101" pitchFamily="49" charset="-122"/>
                <a:ea typeface="黑体" panose="02010609060101010101" pitchFamily="49" charset="-122"/>
                <a:cs typeface="Times New Roman" pitchFamily="18" charset="0"/>
              </a:rPr>
              <a:t> </a:t>
            </a:r>
            <a:r>
              <a:rPr lang="zh-CN" altLang="zh-CN" sz="2800" kern="0" dirty="0" smtClean="0">
                <a:latin typeface="黑体" panose="02010609060101010101" pitchFamily="49" charset="-122"/>
                <a:ea typeface="黑体" panose="02010609060101010101" pitchFamily="49" charset="-122"/>
                <a:cs typeface="Times New Roman" pitchFamily="18" charset="0"/>
              </a:rPr>
              <a:t>二</a:t>
            </a:r>
            <a:r>
              <a:rPr lang="zh-CN" altLang="zh-CN" sz="2800" kern="0" dirty="0">
                <a:latin typeface="黑体" panose="02010609060101010101" pitchFamily="49" charset="-122"/>
                <a:ea typeface="黑体" panose="02010609060101010101" pitchFamily="49" charset="-122"/>
                <a:cs typeface="Times New Roman" pitchFamily="18" charset="0"/>
              </a:rPr>
              <a:t>维板状结构穿孔损伤检测实验</a:t>
            </a:r>
            <a:endParaRPr lang="zh-CN" altLang="en-US" sz="2800" kern="0" dirty="0">
              <a:latin typeface="黑体" panose="02010609060101010101" pitchFamily="49" charset="-122"/>
              <a:ea typeface="黑体" panose="02010609060101010101" pitchFamily="49" charset="-122"/>
              <a:cs typeface="Times New Roman" pitchFamily="18" charset="0"/>
            </a:endParaRPr>
          </a:p>
        </p:txBody>
      </p:sp>
      <p:sp>
        <p:nvSpPr>
          <p:cNvPr id="231" name="Text Box 12"/>
          <p:cNvSpPr txBox="1">
            <a:spLocks noChangeArrowheads="1"/>
          </p:cNvSpPr>
          <p:nvPr/>
        </p:nvSpPr>
        <p:spPr bwMode="gray">
          <a:xfrm>
            <a:off x="851868" y="3976701"/>
            <a:ext cx="316963" cy="461665"/>
          </a:xfrm>
          <a:prstGeom prst="rect">
            <a:avLst/>
          </a:prstGeom>
          <a:noFill/>
          <a:ln w="9525" algn="ctr">
            <a:noFill/>
            <a:miter lim="800000"/>
            <a:headEnd/>
            <a:tailEnd/>
          </a:ln>
        </p:spPr>
        <p:txBody>
          <a:bodyPr wrap="square">
            <a:spAutoFit/>
          </a:bodyPr>
          <a:lstStyle/>
          <a:p>
            <a:pPr algn="ctr" eaLnBrk="0" fontAlgn="auto" hangingPunct="0">
              <a:spcBef>
                <a:spcPts val="0"/>
              </a:spcBef>
              <a:spcAft>
                <a:spcPts val="0"/>
              </a:spcAft>
              <a:defRPr/>
            </a:pPr>
            <a:r>
              <a:rPr lang="en-US" altLang="zh-CN" sz="2400" b="1" kern="0" dirty="0" smtClean="0">
                <a:solidFill>
                  <a:srgbClr val="FFFFFF"/>
                </a:solidFill>
              </a:rPr>
              <a:t>4</a:t>
            </a:r>
          </a:p>
        </p:txBody>
      </p:sp>
      <p:sp>
        <p:nvSpPr>
          <p:cNvPr id="232" name="Line 27"/>
          <p:cNvSpPr>
            <a:spLocks noChangeShapeType="1"/>
          </p:cNvSpPr>
          <p:nvPr/>
        </p:nvSpPr>
        <p:spPr bwMode="auto">
          <a:xfrm>
            <a:off x="1295209" y="4501737"/>
            <a:ext cx="7065339" cy="0"/>
          </a:xfrm>
          <a:prstGeom prst="line">
            <a:avLst/>
          </a:prstGeom>
          <a:ln>
            <a:solidFill>
              <a:srgbClr val="00B050"/>
            </a:solidFill>
            <a:prstDash val="dashDot"/>
            <a:headEnd/>
            <a:tailEnd type="oval" w="med" len="med"/>
          </a:ln>
        </p:spPr>
        <p:style>
          <a:lnRef idx="1">
            <a:schemeClr val="accent2"/>
          </a:lnRef>
          <a:fillRef idx="0">
            <a:schemeClr val="accent2"/>
          </a:fillRef>
          <a:effectRef idx="0">
            <a:schemeClr val="accent2"/>
          </a:effectRef>
          <a:fontRef idx="minor">
            <a:schemeClr val="tx1"/>
          </a:fontRef>
        </p:style>
        <p:txBody>
          <a:bodyPr wrap="none" anchor="ctr"/>
          <a:lstStyle/>
          <a:p>
            <a:pPr fontAlgn="auto">
              <a:spcBef>
                <a:spcPts val="0"/>
              </a:spcBef>
              <a:spcAft>
                <a:spcPts val="0"/>
              </a:spcAft>
              <a:defRPr/>
            </a:pPr>
            <a:endParaRPr lang="zh-CN" altLang="en-US" kern="0" smtClean="0">
              <a:solidFill>
                <a:sysClr val="windowText" lastClr="000000"/>
              </a:solidFill>
            </a:endParaRPr>
          </a:p>
        </p:txBody>
      </p:sp>
      <p:grpSp>
        <p:nvGrpSpPr>
          <p:cNvPr id="233" name="Group 2"/>
          <p:cNvGrpSpPr>
            <a:grpSpLocks/>
          </p:cNvGrpSpPr>
          <p:nvPr/>
        </p:nvGrpSpPr>
        <p:grpSpPr bwMode="auto">
          <a:xfrm>
            <a:off x="704764" y="4647007"/>
            <a:ext cx="606086" cy="529062"/>
            <a:chOff x="1110" y="2656"/>
            <a:chExt cx="1549" cy="1351"/>
          </a:xfrm>
          <a:solidFill>
            <a:schemeClr val="bg2">
              <a:lumMod val="20000"/>
              <a:lumOff val="80000"/>
            </a:schemeClr>
          </a:solidFill>
        </p:grpSpPr>
        <p:sp>
          <p:nvSpPr>
            <p:cNvPr id="234" name="AutoShape 3"/>
            <p:cNvSpPr>
              <a:spLocks noChangeArrowheads="1"/>
            </p:cNvSpPr>
            <p:nvPr/>
          </p:nvSpPr>
          <p:spPr bwMode="gray">
            <a:xfrm>
              <a:off x="1123" y="2679"/>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fontAlgn="auto">
                <a:spcBef>
                  <a:spcPts val="0"/>
                </a:spcBef>
                <a:spcAft>
                  <a:spcPts val="0"/>
                </a:spcAft>
                <a:defRPr/>
              </a:pPr>
              <a:endParaRPr lang="zh-CN" altLang="zh-CN" kern="0" smtClean="0">
                <a:solidFill>
                  <a:sysClr val="windowText" lastClr="000000"/>
                </a:solidFill>
              </a:endParaRPr>
            </a:p>
          </p:txBody>
        </p:sp>
        <p:sp>
          <p:nvSpPr>
            <p:cNvPr id="235" name="AutoShape 4"/>
            <p:cNvSpPr>
              <a:spLocks noChangeArrowheads="1"/>
            </p:cNvSpPr>
            <p:nvPr/>
          </p:nvSpPr>
          <p:spPr bwMode="gray">
            <a:xfrm>
              <a:off x="1110" y="2656"/>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fontAlgn="auto">
                <a:spcBef>
                  <a:spcPts val="0"/>
                </a:spcBef>
                <a:spcAft>
                  <a:spcPts val="0"/>
                </a:spcAft>
                <a:defRPr/>
              </a:pPr>
              <a:endParaRPr lang="zh-CN" altLang="zh-CN" kern="0" smtClean="0">
                <a:solidFill>
                  <a:sysClr val="windowText" lastClr="000000"/>
                </a:solidFill>
              </a:endParaRPr>
            </a:p>
          </p:txBody>
        </p:sp>
        <p:sp>
          <p:nvSpPr>
            <p:cNvPr id="236" name="AutoShape 5"/>
            <p:cNvSpPr>
              <a:spLocks noChangeArrowheads="1"/>
            </p:cNvSpPr>
            <p:nvPr/>
          </p:nvSpPr>
          <p:spPr bwMode="gray">
            <a:xfrm>
              <a:off x="1200" y="2737"/>
              <a:ext cx="1349" cy="1167"/>
            </a:xfrm>
            <a:prstGeom prst="hexagon">
              <a:avLst>
                <a:gd name="adj" fmla="val 2889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fontAlgn="auto">
                <a:spcBef>
                  <a:spcPts val="0"/>
                </a:spcBef>
                <a:spcAft>
                  <a:spcPts val="0"/>
                </a:spcAft>
                <a:defRPr/>
              </a:pPr>
              <a:endParaRPr lang="zh-CN" altLang="en-US" kern="0">
                <a:solidFill>
                  <a:sysClr val="windowText" lastClr="000000"/>
                </a:solidFill>
              </a:endParaRPr>
            </a:p>
          </p:txBody>
        </p:sp>
      </p:grpSp>
      <p:sp>
        <p:nvSpPr>
          <p:cNvPr id="237" name="Text Box 11"/>
          <p:cNvSpPr txBox="1">
            <a:spLocks noChangeArrowheads="1"/>
          </p:cNvSpPr>
          <p:nvPr/>
        </p:nvSpPr>
        <p:spPr bwMode="auto">
          <a:xfrm>
            <a:off x="1447780" y="4698597"/>
            <a:ext cx="7115150" cy="523220"/>
          </a:xfrm>
          <a:prstGeom prst="rect">
            <a:avLst/>
          </a:prstGeom>
          <a:noFill/>
          <a:ln w="9525" algn="ctr">
            <a:noFill/>
            <a:miter lim="800000"/>
            <a:headEnd/>
            <a:tailEnd/>
          </a:ln>
        </p:spPr>
        <p:txBody>
          <a:bodyPr wrap="square">
            <a:spAutoFit/>
          </a:bodyPr>
          <a:lstStyle/>
          <a:p>
            <a:pPr fontAlgn="auto">
              <a:spcBef>
                <a:spcPts val="0"/>
              </a:spcBef>
              <a:spcAft>
                <a:spcPts val="0"/>
              </a:spcAft>
            </a:pPr>
            <a:r>
              <a:rPr lang="zh-CN" altLang="en-US" sz="2800" kern="0" dirty="0" smtClean="0">
                <a:solidFill>
                  <a:srgbClr val="000000"/>
                </a:solidFill>
                <a:latin typeface="黑体" panose="02010609060101010101" pitchFamily="49" charset="-122"/>
                <a:ea typeface="黑体" panose="02010609060101010101" pitchFamily="49" charset="-122"/>
                <a:cs typeface="Times New Roman" pitchFamily="18" charset="0"/>
              </a:rPr>
              <a:t> </a:t>
            </a:r>
            <a:r>
              <a:rPr lang="zh-CN" altLang="en-US" sz="2800" kern="0" dirty="0" smtClean="0">
                <a:solidFill>
                  <a:srgbClr val="5F5F5F">
                    <a:lumMod val="20000"/>
                    <a:lumOff val="80000"/>
                  </a:srgbClr>
                </a:solidFill>
                <a:latin typeface="黑体" panose="02010609060101010101" pitchFamily="49" charset="-122"/>
                <a:ea typeface="黑体" panose="02010609060101010101" pitchFamily="49" charset="-122"/>
                <a:cs typeface="Times New Roman" pitchFamily="18" charset="0"/>
              </a:rPr>
              <a:t>总结与展望</a:t>
            </a:r>
            <a:endParaRPr lang="zh-CN" altLang="en-US" sz="2800" kern="0" dirty="0">
              <a:solidFill>
                <a:srgbClr val="5F5F5F">
                  <a:lumMod val="20000"/>
                  <a:lumOff val="80000"/>
                </a:srgbClr>
              </a:solidFill>
              <a:latin typeface="黑体" panose="02010609060101010101" pitchFamily="49" charset="-122"/>
              <a:ea typeface="黑体" panose="02010609060101010101" pitchFamily="49" charset="-122"/>
              <a:cs typeface="Times New Roman" pitchFamily="18" charset="0"/>
            </a:endParaRPr>
          </a:p>
        </p:txBody>
      </p:sp>
      <p:sp>
        <p:nvSpPr>
          <p:cNvPr id="238" name="Text Box 12"/>
          <p:cNvSpPr txBox="1">
            <a:spLocks noChangeArrowheads="1"/>
          </p:cNvSpPr>
          <p:nvPr/>
        </p:nvSpPr>
        <p:spPr bwMode="gray">
          <a:xfrm>
            <a:off x="851868" y="4696781"/>
            <a:ext cx="316963" cy="461665"/>
          </a:xfrm>
          <a:prstGeom prst="rect">
            <a:avLst/>
          </a:prstGeom>
          <a:noFill/>
          <a:ln w="9525" algn="ctr">
            <a:noFill/>
            <a:miter lim="800000"/>
            <a:headEnd/>
            <a:tailEnd/>
          </a:ln>
        </p:spPr>
        <p:txBody>
          <a:bodyPr wrap="square">
            <a:spAutoFit/>
          </a:bodyPr>
          <a:lstStyle/>
          <a:p>
            <a:pPr algn="ctr" eaLnBrk="0" fontAlgn="auto" hangingPunct="0">
              <a:spcBef>
                <a:spcPts val="0"/>
              </a:spcBef>
              <a:spcAft>
                <a:spcPts val="0"/>
              </a:spcAft>
              <a:defRPr/>
            </a:pPr>
            <a:r>
              <a:rPr lang="en-US" altLang="zh-CN" sz="2400" b="1" kern="0" dirty="0" smtClean="0">
                <a:solidFill>
                  <a:srgbClr val="FFFFFF"/>
                </a:solidFill>
              </a:rPr>
              <a:t>5</a:t>
            </a:r>
          </a:p>
        </p:txBody>
      </p:sp>
      <p:sp>
        <p:nvSpPr>
          <p:cNvPr id="239" name="Line 27"/>
          <p:cNvSpPr>
            <a:spLocks noChangeShapeType="1"/>
          </p:cNvSpPr>
          <p:nvPr/>
        </p:nvSpPr>
        <p:spPr bwMode="auto">
          <a:xfrm>
            <a:off x="1295209" y="5221817"/>
            <a:ext cx="7065339" cy="0"/>
          </a:xfrm>
          <a:prstGeom prst="line">
            <a:avLst/>
          </a:prstGeom>
          <a:ln>
            <a:solidFill>
              <a:schemeClr val="bg1">
                <a:lumMod val="65000"/>
              </a:schemeClr>
            </a:solidFill>
            <a:prstDash val="dashDot"/>
            <a:headEnd/>
            <a:tailEnd type="oval" w="med" len="med"/>
          </a:ln>
        </p:spPr>
        <p:style>
          <a:lnRef idx="1">
            <a:schemeClr val="accent2"/>
          </a:lnRef>
          <a:fillRef idx="0">
            <a:schemeClr val="accent2"/>
          </a:fillRef>
          <a:effectRef idx="0">
            <a:schemeClr val="accent2"/>
          </a:effectRef>
          <a:fontRef idx="minor">
            <a:schemeClr val="tx1"/>
          </a:fontRef>
        </p:style>
        <p:txBody>
          <a:bodyPr wrap="none" anchor="ctr"/>
          <a:lstStyle/>
          <a:p>
            <a:pPr fontAlgn="auto">
              <a:spcBef>
                <a:spcPts val="0"/>
              </a:spcBef>
              <a:spcAft>
                <a:spcPts val="0"/>
              </a:spcAft>
              <a:defRPr/>
            </a:pPr>
            <a:endParaRPr lang="zh-CN" altLang="en-US" kern="0" smtClean="0">
              <a:solidFill>
                <a:sysClr val="windowText" lastClr="000000"/>
              </a:solidFill>
            </a:endParaRPr>
          </a:p>
        </p:txBody>
      </p:sp>
      <p:sp>
        <p:nvSpPr>
          <p:cNvPr id="245" name="Text Box 12"/>
          <p:cNvSpPr txBox="1">
            <a:spLocks noChangeArrowheads="1"/>
          </p:cNvSpPr>
          <p:nvPr/>
        </p:nvSpPr>
        <p:spPr bwMode="gray">
          <a:xfrm>
            <a:off x="847042" y="5415607"/>
            <a:ext cx="316963" cy="461665"/>
          </a:xfrm>
          <a:prstGeom prst="rect">
            <a:avLst/>
          </a:prstGeom>
          <a:noFill/>
          <a:ln w="9525" algn="ctr">
            <a:noFill/>
            <a:miter lim="800000"/>
            <a:headEnd/>
            <a:tailEnd/>
          </a:ln>
        </p:spPr>
        <p:txBody>
          <a:bodyPr wrap="square">
            <a:spAutoFit/>
          </a:bodyPr>
          <a:lstStyle/>
          <a:p>
            <a:pPr algn="ctr" eaLnBrk="0" fontAlgn="auto" hangingPunct="0">
              <a:spcBef>
                <a:spcPts val="0"/>
              </a:spcBef>
              <a:spcAft>
                <a:spcPts val="0"/>
              </a:spcAft>
              <a:defRPr/>
            </a:pPr>
            <a:r>
              <a:rPr lang="en-US" altLang="zh-CN" sz="2400" b="1" kern="0" dirty="0" smtClean="0">
                <a:solidFill>
                  <a:srgbClr val="FFFFFF"/>
                </a:solidFill>
              </a:rPr>
              <a:t>6</a:t>
            </a:r>
          </a:p>
        </p:txBody>
      </p:sp>
    </p:spTree>
    <p:extLst>
      <p:ext uri="{BB962C8B-B14F-4D97-AF65-F5344CB8AC3E}">
        <p14:creationId xmlns:p14="http://schemas.microsoft.com/office/powerpoint/2010/main" val="14267612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06C88229-2361-4A3F-BA53-4D47DBEF09B6}" type="slidenum">
              <a:rPr lang="en-US" altLang="zh-CN" smtClean="0"/>
              <a:pPr>
                <a:defRPr/>
              </a:pPr>
              <a:t>26</a:t>
            </a:fld>
            <a:endParaRPr lang="en-US" altLang="zh-CN"/>
          </a:p>
        </p:txBody>
      </p:sp>
      <p:sp>
        <p:nvSpPr>
          <p:cNvPr id="16" name="Rectangle 2"/>
          <p:cNvSpPr>
            <a:spLocks noGrp="1" noChangeArrowheads="1"/>
          </p:cNvSpPr>
          <p:nvPr>
            <p:ph type="title"/>
          </p:nvPr>
        </p:nvSpPr>
        <p:spPr>
          <a:xfrm>
            <a:off x="357188" y="548680"/>
            <a:ext cx="6447060" cy="560611"/>
          </a:xfrm>
        </p:spPr>
        <p:txBody>
          <a:bodyPr/>
          <a:lstStyle/>
          <a:p>
            <a:pPr eaLnBrk="1" hangingPunct="1">
              <a:lnSpc>
                <a:spcPct val="130000"/>
              </a:lnSpc>
              <a:defRPr/>
            </a:pPr>
            <a:r>
              <a:rPr lang="en-US" altLang="zh-CN" sz="2600" dirty="0" smtClean="0">
                <a:latin typeface="Arial" panose="020B0604020202020204" pitchFamily="34" charset="0"/>
                <a:ea typeface="黑体" pitchFamily="2" charset="-122"/>
                <a:cs typeface="Arial" panose="020B0604020202020204" pitchFamily="34" charset="0"/>
              </a:rPr>
              <a:t>4.1 </a:t>
            </a:r>
            <a:r>
              <a:rPr lang="zh-CN" altLang="zh-CN" sz="2600" dirty="0">
                <a:latin typeface="Arial" panose="020B0604020202020204" pitchFamily="34" charset="0"/>
                <a:ea typeface="黑体" pitchFamily="2" charset="-122"/>
                <a:cs typeface="Arial" panose="020B0604020202020204" pitchFamily="34" charset="0"/>
              </a:rPr>
              <a:t>实验方案</a:t>
            </a:r>
            <a:endParaRPr lang="en-US" altLang="zh-CN" sz="2600" dirty="0">
              <a:latin typeface="Arial" panose="020B0604020202020204" pitchFamily="34" charset="0"/>
              <a:ea typeface="黑体" pitchFamily="2" charset="-122"/>
              <a:cs typeface="Arial" panose="020B0604020202020204" pitchFamily="34" charset="0"/>
            </a:endParaRPr>
          </a:p>
        </p:txBody>
      </p:sp>
      <p:pic>
        <p:nvPicPr>
          <p:cNvPr id="13" name="图片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24248" y="2204864"/>
            <a:ext cx="3360000" cy="2520000"/>
          </a:xfrm>
          <a:prstGeom prst="rect">
            <a:avLst/>
          </a:prstGeom>
        </p:spPr>
      </p:pic>
      <p:pic>
        <p:nvPicPr>
          <p:cNvPr id="86" name="图片 8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4770" y="2204864"/>
            <a:ext cx="4097230" cy="2520000"/>
          </a:xfrm>
          <a:prstGeom prst="rect">
            <a:avLst/>
          </a:prstGeom>
        </p:spPr>
      </p:pic>
    </p:spTree>
    <p:extLst>
      <p:ext uri="{BB962C8B-B14F-4D97-AF65-F5344CB8AC3E}">
        <p14:creationId xmlns:p14="http://schemas.microsoft.com/office/powerpoint/2010/main" val="18869928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 name="图片 70"/>
          <p:cNvPicPr>
            <a:picLocks/>
          </p:cNvPicPr>
          <p:nvPr/>
        </p:nvPicPr>
        <p:blipFill rotWithShape="1">
          <a:blip r:embed="rId3" cstate="print">
            <a:extLst>
              <a:ext uri="{28A0092B-C50C-407E-A947-70E740481C1C}">
                <a14:useLocalDpi xmlns:a14="http://schemas.microsoft.com/office/drawing/2010/main" val="0"/>
              </a:ext>
            </a:extLst>
          </a:blip>
          <a:srcRect l="7715" r="8796"/>
          <a:stretch/>
        </p:blipFill>
        <p:spPr bwMode="auto">
          <a:xfrm>
            <a:off x="3216987" y="3028550"/>
            <a:ext cx="2700000" cy="1620000"/>
          </a:xfrm>
          <a:prstGeom prst="rect">
            <a:avLst/>
          </a:prstGeom>
          <a:ln>
            <a:noFill/>
          </a:ln>
          <a:extLst>
            <a:ext uri="{53640926-AAD7-44D8-BBD7-CCE9431645EC}">
              <a14:shadowObscured xmlns:a14="http://schemas.microsoft.com/office/drawing/2010/main"/>
            </a:ext>
          </a:extLst>
        </p:spPr>
      </p:pic>
      <p:pic>
        <p:nvPicPr>
          <p:cNvPr id="65" name="图片 64"/>
          <p:cNvPicPr>
            <a:picLocks/>
          </p:cNvPicPr>
          <p:nvPr/>
        </p:nvPicPr>
        <p:blipFill rotWithShape="1">
          <a:blip r:embed="rId4" cstate="print">
            <a:extLst>
              <a:ext uri="{28A0092B-C50C-407E-A947-70E740481C1C}">
                <a14:useLocalDpi xmlns:a14="http://schemas.microsoft.com/office/drawing/2010/main" val="0"/>
              </a:ext>
            </a:extLst>
          </a:blip>
          <a:srcRect l="7846" r="8750"/>
          <a:stretch/>
        </p:blipFill>
        <p:spPr bwMode="auto">
          <a:xfrm>
            <a:off x="470159" y="3033136"/>
            <a:ext cx="2700000" cy="1620000"/>
          </a:xfrm>
          <a:prstGeom prst="rect">
            <a:avLst/>
          </a:prstGeom>
          <a:ln>
            <a:noFill/>
          </a:ln>
          <a:extLst>
            <a:ext uri="{53640926-AAD7-44D8-BBD7-CCE9431645EC}">
              <a14:shadowObscured xmlns:a14="http://schemas.microsoft.com/office/drawing/2010/main"/>
            </a:ext>
          </a:extLst>
        </p:spPr>
      </p:pic>
      <p:pic>
        <p:nvPicPr>
          <p:cNvPr id="58" name="图片 57"/>
          <p:cNvPicPr>
            <a:picLocks/>
          </p:cNvPicPr>
          <p:nvPr/>
        </p:nvPicPr>
        <p:blipFill rotWithShape="1">
          <a:blip r:embed="rId5" cstate="print">
            <a:extLst>
              <a:ext uri="{28A0092B-C50C-407E-A947-70E740481C1C}">
                <a14:useLocalDpi xmlns:a14="http://schemas.microsoft.com/office/drawing/2010/main" val="0"/>
              </a:ext>
            </a:extLst>
          </a:blip>
          <a:srcRect l="7720" r="8876"/>
          <a:stretch/>
        </p:blipFill>
        <p:spPr bwMode="auto">
          <a:xfrm>
            <a:off x="5985275" y="1406715"/>
            <a:ext cx="2700000" cy="1620000"/>
          </a:xfrm>
          <a:prstGeom prst="rect">
            <a:avLst/>
          </a:prstGeom>
          <a:ln>
            <a:noFill/>
          </a:ln>
          <a:extLst>
            <a:ext uri="{53640926-AAD7-44D8-BBD7-CCE9431645EC}">
              <a14:shadowObscured xmlns:a14="http://schemas.microsoft.com/office/drawing/2010/main"/>
            </a:ext>
          </a:extLst>
        </p:spPr>
      </p:pic>
      <p:pic>
        <p:nvPicPr>
          <p:cNvPr id="49" name="图片 48"/>
          <p:cNvPicPr>
            <a:picLocks noChangeAspect="1"/>
          </p:cNvPicPr>
          <p:nvPr/>
        </p:nvPicPr>
        <p:blipFill rotWithShape="1">
          <a:blip r:embed="rId6" cstate="print">
            <a:extLst>
              <a:ext uri="{28A0092B-C50C-407E-A947-70E740481C1C}">
                <a14:useLocalDpi xmlns:a14="http://schemas.microsoft.com/office/drawing/2010/main" val="0"/>
              </a:ext>
            </a:extLst>
          </a:blip>
          <a:srcRect l="7466" r="8876"/>
          <a:stretch/>
        </p:blipFill>
        <p:spPr bwMode="auto">
          <a:xfrm>
            <a:off x="3227667" y="1413136"/>
            <a:ext cx="2700100" cy="1620000"/>
          </a:xfrm>
          <a:prstGeom prst="rect">
            <a:avLst/>
          </a:prstGeom>
          <a:ln>
            <a:noFill/>
          </a:ln>
          <a:extLst>
            <a:ext uri="{53640926-AAD7-44D8-BBD7-CCE9431645EC}">
              <a14:shadowObscured xmlns:a14="http://schemas.microsoft.com/office/drawing/2010/main"/>
            </a:ext>
          </a:extLst>
        </p:spPr>
      </p:pic>
      <p:pic>
        <p:nvPicPr>
          <p:cNvPr id="8" name="图片 7"/>
          <p:cNvPicPr>
            <a:picLocks noChangeAspect="1"/>
          </p:cNvPicPr>
          <p:nvPr/>
        </p:nvPicPr>
        <p:blipFill rotWithShape="1">
          <a:blip r:embed="rId7" cstate="print">
            <a:extLst>
              <a:ext uri="{28A0092B-C50C-407E-A947-70E740481C1C}">
                <a14:useLocalDpi xmlns:a14="http://schemas.microsoft.com/office/drawing/2010/main" val="0"/>
              </a:ext>
            </a:extLst>
          </a:blip>
          <a:srcRect l="7463" r="8796"/>
          <a:stretch/>
        </p:blipFill>
        <p:spPr bwMode="auto">
          <a:xfrm>
            <a:off x="467544" y="1413136"/>
            <a:ext cx="2702615" cy="1620000"/>
          </a:xfrm>
          <a:prstGeom prst="rect">
            <a:avLst/>
          </a:prstGeom>
          <a:ln>
            <a:noFill/>
          </a:ln>
          <a:extLst>
            <a:ext uri="{53640926-AAD7-44D8-BBD7-CCE9431645EC}">
              <a14:shadowObscured xmlns:a14="http://schemas.microsoft.com/office/drawing/2010/main"/>
            </a:ext>
          </a:extLst>
        </p:spPr>
      </p:pic>
      <p:sp>
        <p:nvSpPr>
          <p:cNvPr id="4" name="灯片编号占位符 3"/>
          <p:cNvSpPr>
            <a:spLocks noGrp="1"/>
          </p:cNvSpPr>
          <p:nvPr>
            <p:ph type="sldNum" sz="quarter" idx="12"/>
          </p:nvPr>
        </p:nvSpPr>
        <p:spPr/>
        <p:txBody>
          <a:bodyPr/>
          <a:lstStyle/>
          <a:p>
            <a:pPr>
              <a:defRPr/>
            </a:pPr>
            <a:fld id="{06C88229-2361-4A3F-BA53-4D47DBEF09B6}" type="slidenum">
              <a:rPr lang="en-US" altLang="zh-CN" smtClean="0"/>
              <a:pPr>
                <a:defRPr/>
              </a:pPr>
              <a:t>27</a:t>
            </a:fld>
            <a:endParaRPr lang="en-US" altLang="zh-CN"/>
          </a:p>
        </p:txBody>
      </p:sp>
      <p:sp>
        <p:nvSpPr>
          <p:cNvPr id="16" name="Rectangle 2"/>
          <p:cNvSpPr>
            <a:spLocks noGrp="1" noChangeArrowheads="1"/>
          </p:cNvSpPr>
          <p:nvPr>
            <p:ph type="title"/>
          </p:nvPr>
        </p:nvSpPr>
        <p:spPr>
          <a:xfrm>
            <a:off x="357188" y="548680"/>
            <a:ext cx="6447060" cy="560611"/>
          </a:xfrm>
        </p:spPr>
        <p:txBody>
          <a:bodyPr/>
          <a:lstStyle/>
          <a:p>
            <a:pPr eaLnBrk="1" hangingPunct="1">
              <a:lnSpc>
                <a:spcPct val="130000"/>
              </a:lnSpc>
              <a:defRPr/>
            </a:pPr>
            <a:r>
              <a:rPr lang="en-US" altLang="zh-CN" sz="2600" dirty="0" smtClean="0">
                <a:latin typeface="Arial" panose="020B0604020202020204" pitchFamily="34" charset="0"/>
                <a:ea typeface="黑体" pitchFamily="2" charset="-122"/>
                <a:cs typeface="Arial" panose="020B0604020202020204" pitchFamily="34" charset="0"/>
              </a:rPr>
              <a:t>4.2 </a:t>
            </a:r>
            <a:r>
              <a:rPr lang="zh-CN" altLang="zh-CN" sz="2600" dirty="0">
                <a:latin typeface="Arial" panose="020B0604020202020204" pitchFamily="34" charset="0"/>
                <a:ea typeface="黑体" pitchFamily="2" charset="-122"/>
                <a:cs typeface="Arial" panose="020B0604020202020204" pitchFamily="34" charset="0"/>
              </a:rPr>
              <a:t>信号分析及损伤评估</a:t>
            </a:r>
            <a:r>
              <a:rPr lang="zh-CN" altLang="zh-CN" sz="2600" dirty="0" smtClean="0">
                <a:latin typeface="Arial" panose="020B0604020202020204" pitchFamily="34" charset="0"/>
                <a:ea typeface="黑体" pitchFamily="2" charset="-122"/>
                <a:cs typeface="Arial" panose="020B0604020202020204" pitchFamily="34" charset="0"/>
              </a:rPr>
              <a:t>结果</a:t>
            </a:r>
            <a:r>
              <a:rPr lang="en-US" altLang="zh-CN" sz="2600" dirty="0">
                <a:latin typeface="Times New Roman" panose="02020603050405020304" pitchFamily="18" charset="0"/>
                <a:ea typeface="黑体" pitchFamily="2" charset="-122"/>
                <a:cs typeface="Times New Roman" panose="02020603050405020304" pitchFamily="18" charset="0"/>
              </a:rPr>
              <a:t>(Ⅰ)</a:t>
            </a:r>
            <a:endParaRPr lang="en-US" altLang="zh-CN" sz="2600" dirty="0">
              <a:latin typeface="Arial" panose="020B0604020202020204" pitchFamily="34" charset="0"/>
              <a:ea typeface="黑体" pitchFamily="2" charset="-122"/>
              <a:cs typeface="Arial" panose="020B0604020202020204" pitchFamily="34" charset="0"/>
            </a:endParaRPr>
          </a:p>
        </p:txBody>
      </p:sp>
      <p:grpSp>
        <p:nvGrpSpPr>
          <p:cNvPr id="37" name="组合 36"/>
          <p:cNvGrpSpPr/>
          <p:nvPr/>
        </p:nvGrpSpPr>
        <p:grpSpPr>
          <a:xfrm>
            <a:off x="2067330" y="2758574"/>
            <a:ext cx="97200" cy="76671"/>
            <a:chOff x="4586400" y="3681028"/>
            <a:chExt cx="230400" cy="76671"/>
          </a:xfrm>
        </p:grpSpPr>
        <p:cxnSp>
          <p:nvCxnSpPr>
            <p:cNvPr id="38" name="直接箭头连接符 37"/>
            <p:cNvCxnSpPr/>
            <p:nvPr/>
          </p:nvCxnSpPr>
          <p:spPr>
            <a:xfrm>
              <a:off x="4586400" y="3717032"/>
              <a:ext cx="230400" cy="0"/>
            </a:xfrm>
            <a:prstGeom prst="straightConnector1">
              <a:avLst/>
            </a:prstGeom>
            <a:ln>
              <a:solidFill>
                <a:schemeClr val="tx1"/>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a:off x="4816800" y="3681028"/>
              <a:ext cx="0" cy="7200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a:off x="4586400" y="3685691"/>
              <a:ext cx="0" cy="7200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5" name="矩形 44"/>
          <p:cNvSpPr/>
          <p:nvPr/>
        </p:nvSpPr>
        <p:spPr>
          <a:xfrm>
            <a:off x="3219602" y="1463028"/>
            <a:ext cx="2700000" cy="1566000"/>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3" name="文本框 2"/>
              <p:cNvSpPr txBox="1"/>
              <p:nvPr/>
            </p:nvSpPr>
            <p:spPr>
              <a:xfrm>
                <a:off x="2049322" y="2795298"/>
                <a:ext cx="331181"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sz="1200" i="1" smtClean="0">
                          <a:latin typeface="Cambria Math" panose="02040503050406030204" pitchFamily="18" charset="0"/>
                        </a:rPr>
                        <m:t>∆</m:t>
                      </m:r>
                      <m:sSub>
                        <m:sSubPr>
                          <m:ctrlPr>
                            <a:rPr lang="en-US" altLang="zh-CN" sz="1200" i="1" smtClean="0">
                              <a:latin typeface="Cambria Math" panose="02040503050406030204" pitchFamily="18" charset="0"/>
                            </a:rPr>
                          </m:ctrlPr>
                        </m:sSubPr>
                        <m:e>
                          <m:r>
                            <a:rPr lang="en-US" altLang="zh-CN" sz="1200" i="1">
                              <a:latin typeface="Cambria Math" panose="02040503050406030204" pitchFamily="18" charset="0"/>
                            </a:rPr>
                            <m:t>𝑡</m:t>
                          </m:r>
                        </m:e>
                        <m:sub>
                          <m:r>
                            <a:rPr lang="en-US" altLang="zh-CN" sz="1200" b="0" i="1" smtClean="0">
                              <a:latin typeface="Cambria Math" panose="02040503050406030204" pitchFamily="18" charset="0"/>
                            </a:rPr>
                            <m:t>01</m:t>
                          </m:r>
                        </m:sub>
                      </m:sSub>
                    </m:oMath>
                  </m:oMathPara>
                </a14:m>
                <a:endParaRPr lang="zh-CN" altLang="en-US" sz="1200" dirty="0"/>
              </a:p>
            </p:txBody>
          </p:sp>
        </mc:Choice>
        <mc:Fallback xmlns="">
          <p:sp>
            <p:nvSpPr>
              <p:cNvPr id="3" name="文本框 2"/>
              <p:cNvSpPr txBox="1">
                <a:spLocks noRot="1" noChangeAspect="1" noMove="1" noResize="1" noEditPoints="1" noAdjustHandles="1" noChangeArrowheads="1" noChangeShapeType="1" noTextEdit="1"/>
              </p:cNvSpPr>
              <p:nvPr/>
            </p:nvSpPr>
            <p:spPr>
              <a:xfrm>
                <a:off x="2049322" y="2795298"/>
                <a:ext cx="331181" cy="184666"/>
              </a:xfrm>
              <a:prstGeom prst="rect">
                <a:avLst/>
              </a:prstGeom>
              <a:blipFill rotWithShape="0">
                <a:blip r:embed="rId8"/>
                <a:stretch>
                  <a:fillRect l="-9091" b="-16667"/>
                </a:stretch>
              </a:blipFill>
            </p:spPr>
            <p:txBody>
              <a:bodyPr/>
              <a:lstStyle/>
              <a:p>
                <a:r>
                  <a:rPr lang="zh-CN" altLang="en-US">
                    <a:noFill/>
                  </a:rPr>
                  <a:t> </a:t>
                </a:r>
              </a:p>
            </p:txBody>
          </p:sp>
        </mc:Fallback>
      </mc:AlternateContent>
      <p:sp>
        <p:nvSpPr>
          <p:cNvPr id="50" name="矩形 49"/>
          <p:cNvSpPr/>
          <p:nvPr/>
        </p:nvSpPr>
        <p:spPr>
          <a:xfrm>
            <a:off x="5976237" y="1462186"/>
            <a:ext cx="2700000" cy="1566000"/>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矩形 50"/>
          <p:cNvSpPr/>
          <p:nvPr/>
        </p:nvSpPr>
        <p:spPr>
          <a:xfrm>
            <a:off x="467544" y="3078920"/>
            <a:ext cx="2700000" cy="1566000"/>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p:nvSpPr>
        <p:spPr>
          <a:xfrm>
            <a:off x="470159" y="1463028"/>
            <a:ext cx="2700000" cy="1566000"/>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3" name="组合 52"/>
          <p:cNvGrpSpPr/>
          <p:nvPr/>
        </p:nvGrpSpPr>
        <p:grpSpPr>
          <a:xfrm>
            <a:off x="4832441" y="2721850"/>
            <a:ext cx="259200" cy="76671"/>
            <a:chOff x="4586400" y="3681028"/>
            <a:chExt cx="230400" cy="76671"/>
          </a:xfrm>
        </p:grpSpPr>
        <p:cxnSp>
          <p:nvCxnSpPr>
            <p:cNvPr id="54" name="直接箭头连接符 53"/>
            <p:cNvCxnSpPr/>
            <p:nvPr/>
          </p:nvCxnSpPr>
          <p:spPr>
            <a:xfrm>
              <a:off x="4586400" y="3717032"/>
              <a:ext cx="230400" cy="0"/>
            </a:xfrm>
            <a:prstGeom prst="straightConnector1">
              <a:avLst/>
            </a:prstGeom>
            <a:ln>
              <a:solidFill>
                <a:schemeClr val="tx1"/>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55" name="直接连接符 54"/>
            <p:cNvCxnSpPr/>
            <p:nvPr/>
          </p:nvCxnSpPr>
          <p:spPr>
            <a:xfrm>
              <a:off x="4816800" y="3681028"/>
              <a:ext cx="0" cy="7200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a:xfrm>
              <a:off x="4586400" y="3685691"/>
              <a:ext cx="0" cy="7200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57" name="文本框 56"/>
              <p:cNvSpPr txBox="1"/>
              <p:nvPr/>
            </p:nvSpPr>
            <p:spPr>
              <a:xfrm>
                <a:off x="4824276" y="2555186"/>
                <a:ext cx="331181"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sz="1200" i="1" smtClean="0">
                          <a:latin typeface="Cambria Math" panose="02040503050406030204" pitchFamily="18" charset="0"/>
                        </a:rPr>
                        <m:t>∆</m:t>
                      </m:r>
                      <m:sSub>
                        <m:sSubPr>
                          <m:ctrlPr>
                            <a:rPr lang="en-US" altLang="zh-CN" sz="1200" i="1" smtClean="0">
                              <a:latin typeface="Cambria Math" panose="02040503050406030204" pitchFamily="18" charset="0"/>
                            </a:rPr>
                          </m:ctrlPr>
                        </m:sSubPr>
                        <m:e>
                          <m:r>
                            <a:rPr lang="en-US" altLang="zh-CN" sz="1200" i="1">
                              <a:latin typeface="Cambria Math" panose="02040503050406030204" pitchFamily="18" charset="0"/>
                            </a:rPr>
                            <m:t>𝑡</m:t>
                          </m:r>
                        </m:e>
                        <m:sub>
                          <m:r>
                            <a:rPr lang="en-US" altLang="zh-CN" sz="1200" b="0" i="1" smtClean="0">
                              <a:latin typeface="Cambria Math" panose="02040503050406030204" pitchFamily="18" charset="0"/>
                            </a:rPr>
                            <m:t>02</m:t>
                          </m:r>
                        </m:sub>
                      </m:sSub>
                    </m:oMath>
                  </m:oMathPara>
                </a14:m>
                <a:endParaRPr lang="zh-CN" altLang="en-US" sz="1200" dirty="0"/>
              </a:p>
            </p:txBody>
          </p:sp>
        </mc:Choice>
        <mc:Fallback xmlns="">
          <p:sp>
            <p:nvSpPr>
              <p:cNvPr id="57" name="文本框 56"/>
              <p:cNvSpPr txBox="1">
                <a:spLocks noRot="1" noChangeAspect="1" noMove="1" noResize="1" noEditPoints="1" noAdjustHandles="1" noChangeArrowheads="1" noChangeShapeType="1" noTextEdit="1"/>
              </p:cNvSpPr>
              <p:nvPr/>
            </p:nvSpPr>
            <p:spPr>
              <a:xfrm>
                <a:off x="4824276" y="2555186"/>
                <a:ext cx="331181" cy="184666"/>
              </a:xfrm>
              <a:prstGeom prst="rect">
                <a:avLst/>
              </a:prstGeom>
              <a:blipFill rotWithShape="0">
                <a:blip r:embed="rId9"/>
                <a:stretch>
                  <a:fillRect l="-9091" b="-16667"/>
                </a:stretch>
              </a:blipFill>
            </p:spPr>
            <p:txBody>
              <a:bodyPr/>
              <a:lstStyle/>
              <a:p>
                <a:r>
                  <a:rPr lang="zh-CN" altLang="en-US">
                    <a:noFill/>
                  </a:rPr>
                  <a:t> </a:t>
                </a:r>
              </a:p>
            </p:txBody>
          </p:sp>
        </mc:Fallback>
      </mc:AlternateContent>
      <p:grpSp>
        <p:nvGrpSpPr>
          <p:cNvPr id="59" name="组合 58"/>
          <p:cNvGrpSpPr/>
          <p:nvPr/>
        </p:nvGrpSpPr>
        <p:grpSpPr>
          <a:xfrm>
            <a:off x="7581632" y="2744437"/>
            <a:ext cx="216000" cy="76671"/>
            <a:chOff x="4586400" y="3681028"/>
            <a:chExt cx="230400" cy="76671"/>
          </a:xfrm>
        </p:grpSpPr>
        <p:cxnSp>
          <p:nvCxnSpPr>
            <p:cNvPr id="60" name="直接箭头连接符 59"/>
            <p:cNvCxnSpPr/>
            <p:nvPr/>
          </p:nvCxnSpPr>
          <p:spPr>
            <a:xfrm>
              <a:off x="4586400" y="3717032"/>
              <a:ext cx="230400" cy="0"/>
            </a:xfrm>
            <a:prstGeom prst="straightConnector1">
              <a:avLst/>
            </a:prstGeom>
            <a:ln>
              <a:solidFill>
                <a:schemeClr val="tx1"/>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nvCxnSpPr>
          <p:spPr>
            <a:xfrm>
              <a:off x="4816800" y="3681028"/>
              <a:ext cx="0" cy="7200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直接连接符 61"/>
            <p:cNvCxnSpPr/>
            <p:nvPr/>
          </p:nvCxnSpPr>
          <p:spPr>
            <a:xfrm>
              <a:off x="4586400" y="3685691"/>
              <a:ext cx="0" cy="7200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63" name="文本框 62"/>
              <p:cNvSpPr txBox="1"/>
              <p:nvPr/>
            </p:nvSpPr>
            <p:spPr>
              <a:xfrm>
                <a:off x="7573467" y="2577773"/>
                <a:ext cx="331181"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sz="1200" i="1" smtClean="0">
                          <a:latin typeface="Cambria Math" panose="02040503050406030204" pitchFamily="18" charset="0"/>
                        </a:rPr>
                        <m:t>∆</m:t>
                      </m:r>
                      <m:sSub>
                        <m:sSubPr>
                          <m:ctrlPr>
                            <a:rPr lang="en-US" altLang="zh-CN" sz="1200" i="1" smtClean="0">
                              <a:latin typeface="Cambria Math" panose="02040503050406030204" pitchFamily="18" charset="0"/>
                            </a:rPr>
                          </m:ctrlPr>
                        </m:sSubPr>
                        <m:e>
                          <m:r>
                            <a:rPr lang="en-US" altLang="zh-CN" sz="1200" i="1">
                              <a:latin typeface="Cambria Math" panose="02040503050406030204" pitchFamily="18" charset="0"/>
                            </a:rPr>
                            <m:t>𝑡</m:t>
                          </m:r>
                        </m:e>
                        <m:sub>
                          <m:r>
                            <a:rPr lang="en-US" altLang="zh-CN" sz="1200" b="0" i="1" smtClean="0">
                              <a:latin typeface="Cambria Math" panose="02040503050406030204" pitchFamily="18" charset="0"/>
                            </a:rPr>
                            <m:t>03</m:t>
                          </m:r>
                        </m:sub>
                      </m:sSub>
                    </m:oMath>
                  </m:oMathPara>
                </a14:m>
                <a:endParaRPr lang="zh-CN" altLang="en-US" sz="1200" dirty="0"/>
              </a:p>
            </p:txBody>
          </p:sp>
        </mc:Choice>
        <mc:Fallback xmlns="">
          <p:sp>
            <p:nvSpPr>
              <p:cNvPr id="63" name="文本框 62"/>
              <p:cNvSpPr txBox="1">
                <a:spLocks noRot="1" noChangeAspect="1" noMove="1" noResize="1" noEditPoints="1" noAdjustHandles="1" noChangeArrowheads="1" noChangeShapeType="1" noTextEdit="1"/>
              </p:cNvSpPr>
              <p:nvPr/>
            </p:nvSpPr>
            <p:spPr>
              <a:xfrm>
                <a:off x="7573467" y="2577773"/>
                <a:ext cx="331181" cy="184666"/>
              </a:xfrm>
              <a:prstGeom prst="rect">
                <a:avLst/>
              </a:prstGeom>
              <a:blipFill rotWithShape="0">
                <a:blip r:embed="rId10"/>
                <a:stretch>
                  <a:fillRect l="-9091" b="-16667"/>
                </a:stretch>
              </a:blipFill>
            </p:spPr>
            <p:txBody>
              <a:bodyPr/>
              <a:lstStyle/>
              <a:p>
                <a:r>
                  <a:rPr lang="zh-CN" altLang="en-US">
                    <a:noFill/>
                  </a:rPr>
                  <a:t> </a:t>
                </a:r>
              </a:p>
            </p:txBody>
          </p:sp>
        </mc:Fallback>
      </mc:AlternateContent>
      <p:sp>
        <p:nvSpPr>
          <p:cNvPr id="64" name="矩形 63"/>
          <p:cNvSpPr/>
          <p:nvPr/>
        </p:nvSpPr>
        <p:spPr>
          <a:xfrm>
            <a:off x="3227667" y="3078920"/>
            <a:ext cx="2700000" cy="1566000"/>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6" name="组合 65"/>
          <p:cNvGrpSpPr/>
          <p:nvPr/>
        </p:nvGrpSpPr>
        <p:grpSpPr>
          <a:xfrm>
            <a:off x="2067330" y="4339151"/>
            <a:ext cx="54000" cy="76671"/>
            <a:chOff x="4586400" y="3681028"/>
            <a:chExt cx="128000" cy="76671"/>
          </a:xfrm>
        </p:grpSpPr>
        <p:cxnSp>
          <p:nvCxnSpPr>
            <p:cNvPr id="67" name="直接箭头连接符 66"/>
            <p:cNvCxnSpPr/>
            <p:nvPr/>
          </p:nvCxnSpPr>
          <p:spPr>
            <a:xfrm>
              <a:off x="4586400" y="3717032"/>
              <a:ext cx="128000" cy="0"/>
            </a:xfrm>
            <a:prstGeom prst="straightConnector1">
              <a:avLst/>
            </a:prstGeom>
            <a:ln>
              <a:solidFill>
                <a:schemeClr val="tx1"/>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a:off x="4714400" y="3681028"/>
              <a:ext cx="0" cy="7200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a:off x="4586400" y="3685691"/>
              <a:ext cx="0" cy="7200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70" name="文本框 69"/>
              <p:cNvSpPr txBox="1"/>
              <p:nvPr/>
            </p:nvSpPr>
            <p:spPr>
              <a:xfrm>
                <a:off x="2035828" y="4415267"/>
                <a:ext cx="331181"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sz="1200" i="1" smtClean="0">
                          <a:latin typeface="Cambria Math" panose="02040503050406030204" pitchFamily="18" charset="0"/>
                        </a:rPr>
                        <m:t>∆</m:t>
                      </m:r>
                      <m:sSub>
                        <m:sSubPr>
                          <m:ctrlPr>
                            <a:rPr lang="en-US" altLang="zh-CN" sz="1200" i="1" smtClean="0">
                              <a:latin typeface="Cambria Math" panose="02040503050406030204" pitchFamily="18" charset="0"/>
                            </a:rPr>
                          </m:ctrlPr>
                        </m:sSubPr>
                        <m:e>
                          <m:r>
                            <a:rPr lang="en-US" altLang="zh-CN" sz="1200" i="1">
                              <a:latin typeface="Cambria Math" panose="02040503050406030204" pitchFamily="18" charset="0"/>
                            </a:rPr>
                            <m:t>𝑡</m:t>
                          </m:r>
                        </m:e>
                        <m:sub>
                          <m:r>
                            <a:rPr lang="en-US" altLang="zh-CN" sz="1200" b="0" i="1" smtClean="0">
                              <a:latin typeface="Cambria Math" panose="02040503050406030204" pitchFamily="18" charset="0"/>
                            </a:rPr>
                            <m:t>04</m:t>
                          </m:r>
                        </m:sub>
                      </m:sSub>
                    </m:oMath>
                  </m:oMathPara>
                </a14:m>
                <a:endParaRPr lang="zh-CN" altLang="en-US" sz="1200" dirty="0"/>
              </a:p>
            </p:txBody>
          </p:sp>
        </mc:Choice>
        <mc:Fallback xmlns="">
          <p:sp>
            <p:nvSpPr>
              <p:cNvPr id="70" name="文本框 69"/>
              <p:cNvSpPr txBox="1">
                <a:spLocks noRot="1" noChangeAspect="1" noMove="1" noResize="1" noEditPoints="1" noAdjustHandles="1" noChangeArrowheads="1" noChangeShapeType="1" noTextEdit="1"/>
              </p:cNvSpPr>
              <p:nvPr/>
            </p:nvSpPr>
            <p:spPr>
              <a:xfrm>
                <a:off x="2035828" y="4415267"/>
                <a:ext cx="331181" cy="184666"/>
              </a:xfrm>
              <a:prstGeom prst="rect">
                <a:avLst/>
              </a:prstGeom>
              <a:blipFill rotWithShape="0">
                <a:blip r:embed="rId11"/>
                <a:stretch>
                  <a:fillRect l="-9259" r="-1852" b="-12903"/>
                </a:stretch>
              </a:blipFill>
            </p:spPr>
            <p:txBody>
              <a:bodyPr/>
              <a:lstStyle/>
              <a:p>
                <a:r>
                  <a:rPr lang="zh-CN" altLang="en-US">
                    <a:noFill/>
                  </a:rPr>
                  <a:t> </a:t>
                </a:r>
              </a:p>
            </p:txBody>
          </p:sp>
        </mc:Fallback>
      </mc:AlternateContent>
      <p:grpSp>
        <p:nvGrpSpPr>
          <p:cNvPr id="72" name="组合 71"/>
          <p:cNvGrpSpPr/>
          <p:nvPr/>
        </p:nvGrpSpPr>
        <p:grpSpPr>
          <a:xfrm>
            <a:off x="4816214" y="4404059"/>
            <a:ext cx="45719" cy="76671"/>
            <a:chOff x="4586400" y="3681028"/>
            <a:chExt cx="128000" cy="76671"/>
          </a:xfrm>
        </p:grpSpPr>
        <p:cxnSp>
          <p:nvCxnSpPr>
            <p:cNvPr id="73" name="直接箭头连接符 72"/>
            <p:cNvCxnSpPr/>
            <p:nvPr/>
          </p:nvCxnSpPr>
          <p:spPr>
            <a:xfrm>
              <a:off x="4586400" y="3717032"/>
              <a:ext cx="128000" cy="0"/>
            </a:xfrm>
            <a:prstGeom prst="straightConnector1">
              <a:avLst/>
            </a:prstGeom>
            <a:ln>
              <a:solidFill>
                <a:schemeClr val="tx1"/>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a:off x="4714400" y="3681028"/>
              <a:ext cx="0" cy="7200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a:off x="4586400" y="3685691"/>
              <a:ext cx="0" cy="7200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76" name="文本框 75"/>
              <p:cNvSpPr txBox="1"/>
              <p:nvPr/>
            </p:nvSpPr>
            <p:spPr>
              <a:xfrm>
                <a:off x="4787213" y="4448939"/>
                <a:ext cx="331181"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sz="1200" i="1" smtClean="0">
                          <a:latin typeface="Cambria Math" panose="02040503050406030204" pitchFamily="18" charset="0"/>
                        </a:rPr>
                        <m:t>∆</m:t>
                      </m:r>
                      <m:sSub>
                        <m:sSubPr>
                          <m:ctrlPr>
                            <a:rPr lang="en-US" altLang="zh-CN" sz="1200" i="1" smtClean="0">
                              <a:latin typeface="Cambria Math" panose="02040503050406030204" pitchFamily="18" charset="0"/>
                            </a:rPr>
                          </m:ctrlPr>
                        </m:sSubPr>
                        <m:e>
                          <m:r>
                            <a:rPr lang="en-US" altLang="zh-CN" sz="1200" i="1">
                              <a:latin typeface="Cambria Math" panose="02040503050406030204" pitchFamily="18" charset="0"/>
                            </a:rPr>
                            <m:t>𝑡</m:t>
                          </m:r>
                        </m:e>
                        <m:sub>
                          <m:r>
                            <a:rPr lang="en-US" altLang="zh-CN" sz="1200" b="0" i="1" smtClean="0">
                              <a:latin typeface="Cambria Math" panose="02040503050406030204" pitchFamily="18" charset="0"/>
                            </a:rPr>
                            <m:t>14</m:t>
                          </m:r>
                        </m:sub>
                      </m:sSub>
                    </m:oMath>
                  </m:oMathPara>
                </a14:m>
                <a:endParaRPr lang="zh-CN" altLang="en-US" sz="1200" dirty="0"/>
              </a:p>
            </p:txBody>
          </p:sp>
        </mc:Choice>
        <mc:Fallback xmlns="">
          <p:sp>
            <p:nvSpPr>
              <p:cNvPr id="76" name="文本框 75"/>
              <p:cNvSpPr txBox="1">
                <a:spLocks noRot="1" noChangeAspect="1" noMove="1" noResize="1" noEditPoints="1" noAdjustHandles="1" noChangeArrowheads="1" noChangeShapeType="1" noTextEdit="1"/>
              </p:cNvSpPr>
              <p:nvPr/>
            </p:nvSpPr>
            <p:spPr>
              <a:xfrm>
                <a:off x="4787213" y="4448939"/>
                <a:ext cx="331181" cy="184666"/>
              </a:xfrm>
              <a:prstGeom prst="rect">
                <a:avLst/>
              </a:prstGeom>
              <a:blipFill rotWithShape="0">
                <a:blip r:embed="rId12"/>
                <a:stretch>
                  <a:fillRect l="-9091" b="-1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graphicFrame>
            <p:nvGraphicFramePr>
              <p:cNvPr id="5" name="表格 4"/>
              <p:cNvGraphicFramePr>
                <a:graphicFrameLocks noGrp="1"/>
              </p:cNvGraphicFramePr>
              <p:nvPr>
                <p:extLst>
                  <p:ext uri="{D42A27DB-BD31-4B8C-83A1-F6EECF244321}">
                    <p14:modId xmlns:p14="http://schemas.microsoft.com/office/powerpoint/2010/main" val="2630947125"/>
                  </p:ext>
                </p:extLst>
              </p:nvPr>
            </p:nvGraphicFramePr>
            <p:xfrm>
              <a:off x="1524000" y="5217478"/>
              <a:ext cx="6096000" cy="1483360"/>
            </p:xfrm>
            <a:graphic>
              <a:graphicData uri="http://schemas.openxmlformats.org/drawingml/2006/table">
                <a:tbl>
                  <a:tblPr firstRow="1" bandRow="1">
                    <a:tableStyleId>{5C22544A-7EE6-4342-B048-85BDC9FD1C3A}</a:tableStyleId>
                  </a:tblPr>
                  <a:tblGrid>
                    <a:gridCol w="1016000"/>
                    <a:gridCol w="1016000"/>
                    <a:gridCol w="1016000"/>
                    <a:gridCol w="1016000"/>
                    <a:gridCol w="1016000"/>
                    <a:gridCol w="1016000"/>
                  </a:tblGrid>
                  <a:tr h="370840">
                    <a:tc rowSpan="2">
                      <a:txBody>
                        <a:bodyPr/>
                        <a:lstStyle/>
                        <a:p>
                          <a:pPr algn="ctr" eaLnBrk="0">
                            <a:spcBef>
                              <a:spcPts val="300"/>
                            </a:spcBef>
                            <a:spcAft>
                              <a:spcPts val="300"/>
                            </a:spcAft>
                          </a:pPr>
                          <a:r>
                            <a:rPr lang="en-US" sz="1200" b="0" i="1"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d</a:t>
                          </a:r>
                          <a:r>
                            <a:rPr lang="en-US" sz="12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=240mm</a:t>
                          </a:r>
                          <a:endParaRPr lang="zh-CN" sz="12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eaLnBrk="0">
                            <a:spcBef>
                              <a:spcPts val="300"/>
                            </a:spcBef>
                            <a:spcAft>
                              <a:spcPts val="300"/>
                            </a:spcAft>
                          </a:pPr>
                          <a14:m>
                            <m:oMathPara xmlns:m="http://schemas.openxmlformats.org/officeDocument/2006/math">
                              <m:oMathParaPr>
                                <m:jc m:val="centerGroup"/>
                              </m:oMathParaPr>
                              <m:oMath xmlns:m="http://schemas.openxmlformats.org/officeDocument/2006/math">
                                <m:r>
                                  <m:rPr>
                                    <m:sty m:val="p"/>
                                  </m:rPr>
                                  <a:rPr lang="en-US" altLang="zh-CN" sz="1200" b="0" kern="100" smtClean="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Δ</m:t>
                                </m:r>
                                <m:sSub>
                                  <m:sSubPr>
                                    <m:ctrlPr>
                                      <a:rPr lang="zh-CN" sz="1200" b="0" i="1" kern="1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200" b="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𝑡</m:t>
                                    </m:r>
                                  </m:e>
                                  <m:sub>
                                    <m:r>
                                      <a:rPr lang="en-US" sz="1200" b="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01</m:t>
                                    </m:r>
                                  </m:sub>
                                </m:sSub>
                                <m:r>
                                  <a:rPr lang="en-US" sz="1200" b="0"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m:t>
                                </m:r>
                                <m:r>
                                  <a:rPr lang="en-US" sz="1200" b="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sym typeface="Symbol" panose="05050102010706020507" pitchFamily="18" charset="2"/>
                                  </a:rPr>
                                  <m:t></m:t>
                                </m:r>
                                <m:r>
                                  <a:rPr lang="en-US" sz="1200" b="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𝑠</m:t>
                                </m:r>
                                <m:r>
                                  <a:rPr lang="en-US" sz="1200" b="0"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m:t>
                                </m:r>
                              </m:oMath>
                            </m:oMathPara>
                          </a14:m>
                          <a:endParaRPr lang="zh-CN" sz="12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eaLnBrk="0">
                            <a:spcBef>
                              <a:spcPts val="300"/>
                            </a:spcBef>
                            <a:spcAft>
                              <a:spcPts val="300"/>
                            </a:spcAft>
                          </a:pPr>
                          <a14:m>
                            <m:oMath xmlns:m="http://schemas.openxmlformats.org/officeDocument/2006/math">
                              <m:r>
                                <m:rPr>
                                  <m:sty m:val="p"/>
                                </m:rPr>
                                <a:rPr lang="en-US" altLang="zh-CN" sz="1200" b="0" kern="100" smtClean="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Δ</m:t>
                              </m:r>
                              <m:sSub>
                                <m:sSubPr>
                                  <m:ctrlPr>
                                    <a:rPr lang="zh-CN" sz="1200" b="0" i="1" kern="1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200" b="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𝑡</m:t>
                                  </m:r>
                                </m:e>
                                <m:sub>
                                  <m:r>
                                    <a:rPr lang="en-US" sz="1200" b="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02</m:t>
                                  </m:r>
                                </m:sub>
                              </m:sSub>
                            </m:oMath>
                          </a14:m>
                          <a:r>
                            <a:rPr lang="en-US" sz="12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r>
                            <a:rPr lang="en-US" sz="1200" b="0" i="1"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t>
                          </a:r>
                          <a:r>
                            <a:rPr lang="en-US" sz="1200" b="0" i="1"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s</a:t>
                          </a:r>
                          <a:r>
                            <a:rPr lang="en-US" sz="12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sz="12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eaLnBrk="0">
                            <a:spcBef>
                              <a:spcPts val="300"/>
                            </a:spcBef>
                            <a:spcAft>
                              <a:spcPts val="300"/>
                            </a:spcAft>
                          </a:pPr>
                          <a14:m>
                            <m:oMathPara xmlns:m="http://schemas.openxmlformats.org/officeDocument/2006/math">
                              <m:oMathParaPr>
                                <m:jc m:val="centerGroup"/>
                              </m:oMathParaPr>
                              <m:oMath xmlns:m="http://schemas.openxmlformats.org/officeDocument/2006/math">
                                <m:r>
                                  <m:rPr>
                                    <m:sty m:val="p"/>
                                  </m:rPr>
                                  <a:rPr lang="en-US" altLang="zh-CN" sz="1200" b="0" kern="100" smtClean="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Δ</m:t>
                                </m:r>
                                <m:sSub>
                                  <m:sSubPr>
                                    <m:ctrlPr>
                                      <a:rPr lang="zh-CN" sz="1200" b="0" i="1" kern="1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200" b="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𝑡</m:t>
                                    </m:r>
                                  </m:e>
                                  <m:sub>
                                    <m:r>
                                      <a:rPr lang="en-US" sz="1200" b="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03</m:t>
                                    </m:r>
                                  </m:sub>
                                </m:sSub>
                                <m:r>
                                  <a:rPr lang="en-US" sz="1200" b="0"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m:t>
                                </m:r>
                                <m:r>
                                  <a:rPr lang="en-US" sz="1200" b="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sym typeface="Symbol" panose="05050102010706020507" pitchFamily="18" charset="2"/>
                                  </a:rPr>
                                  <m:t></m:t>
                                </m:r>
                                <m:r>
                                  <a:rPr lang="en-US" sz="1200" b="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𝑠</m:t>
                                </m:r>
                                <m:r>
                                  <a:rPr lang="en-US" sz="1200" b="0"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m:t>
                                </m:r>
                              </m:oMath>
                            </m:oMathPara>
                          </a14:m>
                          <a:endParaRPr lang="zh-CN" sz="12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eaLnBrk="0">
                            <a:spcBef>
                              <a:spcPts val="300"/>
                            </a:spcBef>
                            <a:spcAft>
                              <a:spcPts val="300"/>
                            </a:spcAft>
                          </a:pPr>
                          <a14:m>
                            <m:oMathPara xmlns:m="http://schemas.openxmlformats.org/officeDocument/2006/math">
                              <m:oMathParaPr>
                                <m:jc m:val="centerGroup"/>
                              </m:oMathParaPr>
                              <m:oMath xmlns:m="http://schemas.openxmlformats.org/officeDocument/2006/math">
                                <m:r>
                                  <m:rPr>
                                    <m:sty m:val="p"/>
                                  </m:rPr>
                                  <a:rPr lang="en-US" altLang="zh-CN" sz="1200" b="0" kern="100" smtClean="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Δ</m:t>
                                </m:r>
                                <m:sSub>
                                  <m:sSubPr>
                                    <m:ctrlPr>
                                      <a:rPr lang="zh-CN" sz="1200" b="0" i="1" kern="1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200" b="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𝑡</m:t>
                                    </m:r>
                                  </m:e>
                                  <m:sub>
                                    <m:r>
                                      <a:rPr lang="en-US" sz="1200" b="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04</m:t>
                                    </m:r>
                                  </m:sub>
                                </m:sSub>
                                <m:r>
                                  <a:rPr lang="en-US" sz="1200" b="0"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m:t>
                                </m:r>
                                <m:r>
                                  <a:rPr lang="en-US" sz="1200" b="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sym typeface="Symbol" panose="05050102010706020507" pitchFamily="18" charset="2"/>
                                  </a:rPr>
                                  <m:t></m:t>
                                </m:r>
                                <m:r>
                                  <a:rPr lang="en-US" sz="1200" b="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𝑠</m:t>
                                </m:r>
                                <m:r>
                                  <a:rPr lang="en-US" sz="1200" b="0"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m:t>
                                </m:r>
                              </m:oMath>
                            </m:oMathPara>
                          </a14:m>
                          <a:endParaRPr lang="zh-CN" sz="12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eaLnBrk="0">
                            <a:spcBef>
                              <a:spcPts val="300"/>
                            </a:spcBef>
                            <a:spcAft>
                              <a:spcPts val="300"/>
                            </a:spcAft>
                          </a:pPr>
                          <a14:m>
                            <m:oMathPara xmlns:m="http://schemas.openxmlformats.org/officeDocument/2006/math">
                              <m:oMathParaPr>
                                <m:jc m:val="centerGroup"/>
                              </m:oMathParaPr>
                              <m:oMath xmlns:m="http://schemas.openxmlformats.org/officeDocument/2006/math">
                                <m:r>
                                  <m:rPr>
                                    <m:sty m:val="p"/>
                                  </m:rPr>
                                  <a:rPr lang="en-US" altLang="zh-CN" sz="1200" b="0" kern="100" smtClean="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Δ</m:t>
                                </m:r>
                                <m:sSub>
                                  <m:sSubPr>
                                    <m:ctrlPr>
                                      <a:rPr lang="zh-CN" sz="1200" b="0" i="1" kern="1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200" b="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𝑡</m:t>
                                    </m:r>
                                  </m:e>
                                  <m:sub>
                                    <m:r>
                                      <a:rPr lang="en-US" sz="1200" b="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14</m:t>
                                    </m:r>
                                  </m:sub>
                                </m:sSub>
                                <m:r>
                                  <a:rPr lang="en-US" sz="1200" b="0"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m:t>
                                </m:r>
                                <m:r>
                                  <a:rPr lang="en-US" sz="1200" b="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sym typeface="Symbol" panose="05050102010706020507" pitchFamily="18" charset="2"/>
                                  </a:rPr>
                                  <m:t></m:t>
                                </m:r>
                                <m:r>
                                  <a:rPr lang="en-US" sz="1200" b="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𝑠</m:t>
                                </m:r>
                                <m:r>
                                  <a:rPr lang="en-US" sz="1200" b="0"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m:t>
                                </m:r>
                              </m:oMath>
                            </m:oMathPara>
                          </a14:m>
                          <a:endParaRPr lang="zh-CN" sz="12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vMerge="1">
                      <a:txBody>
                        <a:bodyPr/>
                        <a:lstStyle/>
                        <a:p>
                          <a:endParaRPr lang="zh-CN" altLang="en-US"/>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eaLnBrk="0">
                            <a:spcBef>
                              <a:spcPts val="300"/>
                            </a:spcBef>
                            <a:spcAft>
                              <a:spcPts val="300"/>
                            </a:spcAft>
                          </a:pPr>
                          <a:r>
                            <a:rPr lang="en-US" sz="12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13.80</a:t>
                          </a:r>
                          <a:endParaRPr lang="zh-CN" sz="12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eaLnBrk="0">
                            <a:spcBef>
                              <a:spcPts val="300"/>
                            </a:spcBef>
                            <a:spcAft>
                              <a:spcPts val="300"/>
                            </a:spcAft>
                          </a:pPr>
                          <a:r>
                            <a:rPr lang="en-US" sz="12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36.72</a:t>
                          </a:r>
                          <a:endParaRPr lang="zh-CN" sz="12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eaLnBrk="0">
                            <a:spcBef>
                              <a:spcPts val="300"/>
                            </a:spcBef>
                            <a:spcAft>
                              <a:spcPts val="300"/>
                            </a:spcAft>
                          </a:pPr>
                          <a:r>
                            <a:rPr lang="en-US" sz="12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30.31</a:t>
                          </a:r>
                          <a:endParaRPr lang="zh-CN" sz="12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eaLnBrk="0">
                            <a:spcBef>
                              <a:spcPts val="300"/>
                            </a:spcBef>
                            <a:spcAft>
                              <a:spcPts val="300"/>
                            </a:spcAft>
                          </a:pPr>
                          <a:r>
                            <a:rPr lang="en-US" sz="12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2.93</a:t>
                          </a:r>
                          <a:endParaRPr lang="zh-CN" sz="12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eaLnBrk="0">
                            <a:spcBef>
                              <a:spcPts val="300"/>
                            </a:spcBef>
                            <a:spcAft>
                              <a:spcPts val="300"/>
                            </a:spcAft>
                          </a:pPr>
                          <a:r>
                            <a:rPr lang="en-US" sz="12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1.32</a:t>
                          </a:r>
                          <a:endParaRPr lang="zh-CN" sz="12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rowSpan="2">
                      <a:txBody>
                        <a:bodyPr/>
                        <a:lstStyle/>
                        <a:p>
                          <a:pPr algn="ctr" eaLnBrk="0">
                            <a:spcBef>
                              <a:spcPts val="300"/>
                            </a:spcBef>
                            <a:spcAft>
                              <a:spcPts val="300"/>
                            </a:spcAft>
                          </a:pPr>
                          <a:r>
                            <a:rPr lang="en-US" sz="1200" b="0" i="1"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d</a:t>
                          </a:r>
                          <a:r>
                            <a:rPr lang="en-US" sz="12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=300mm</a:t>
                          </a:r>
                          <a:endParaRPr lang="zh-CN" sz="12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eaLnBrk="0">
                            <a:spcBef>
                              <a:spcPts val="300"/>
                            </a:spcBef>
                            <a:spcAft>
                              <a:spcPts val="300"/>
                            </a:spcAft>
                          </a:pPr>
                          <a14:m>
                            <m:oMathPara xmlns:m="http://schemas.openxmlformats.org/officeDocument/2006/math">
                              <m:oMathParaPr>
                                <m:jc m:val="centerGroup"/>
                              </m:oMathParaPr>
                              <m:oMath xmlns:m="http://schemas.openxmlformats.org/officeDocument/2006/math">
                                <m:r>
                                  <m:rPr>
                                    <m:sty m:val="p"/>
                                  </m:rPr>
                                  <a:rPr lang="en-US" altLang="zh-CN" sz="1200" b="0" kern="100" smtClean="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Δ</m:t>
                                </m:r>
                                <m:sSub>
                                  <m:sSubPr>
                                    <m:ctrlPr>
                                      <a:rPr lang="zh-CN" sz="1200" b="0" i="1" kern="1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200" b="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𝑡</m:t>
                                    </m:r>
                                  </m:e>
                                  <m:sub>
                                    <m:r>
                                      <a:rPr lang="en-US" sz="1200" b="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05</m:t>
                                    </m:r>
                                  </m:sub>
                                </m:sSub>
                                <m:r>
                                  <a:rPr lang="en-US" sz="1200" b="0"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m:t>
                                </m:r>
                                <m:r>
                                  <a:rPr lang="en-US" sz="1200" b="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sym typeface="Symbol" panose="05050102010706020507" pitchFamily="18" charset="2"/>
                                  </a:rPr>
                                  <m:t></m:t>
                                </m:r>
                                <m:r>
                                  <a:rPr lang="en-US" sz="1200" b="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𝑠</m:t>
                                </m:r>
                                <m:r>
                                  <a:rPr lang="en-US" sz="1200" b="0"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m:t>
                                </m:r>
                              </m:oMath>
                            </m:oMathPara>
                          </a14:m>
                          <a:endParaRPr lang="zh-CN" sz="12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eaLnBrk="0">
                            <a:spcBef>
                              <a:spcPts val="300"/>
                            </a:spcBef>
                            <a:spcAft>
                              <a:spcPts val="300"/>
                            </a:spcAft>
                          </a:pPr>
                          <a14:m>
                            <m:oMathPara xmlns:m="http://schemas.openxmlformats.org/officeDocument/2006/math">
                              <m:oMathParaPr>
                                <m:jc m:val="centerGroup"/>
                              </m:oMathParaPr>
                              <m:oMath xmlns:m="http://schemas.openxmlformats.org/officeDocument/2006/math">
                                <m:r>
                                  <m:rPr>
                                    <m:sty m:val="p"/>
                                  </m:rPr>
                                  <a:rPr lang="en-US" altLang="zh-CN" sz="1200" b="0" kern="100" smtClean="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Δ</m:t>
                                </m:r>
                                <m:sSub>
                                  <m:sSubPr>
                                    <m:ctrlPr>
                                      <a:rPr lang="zh-CN" sz="1200" b="0" i="1" kern="1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200" b="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𝑡</m:t>
                                    </m:r>
                                  </m:e>
                                  <m:sub>
                                    <m:r>
                                      <a:rPr lang="en-US" sz="1200" b="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06</m:t>
                                    </m:r>
                                  </m:sub>
                                </m:sSub>
                                <m:r>
                                  <a:rPr lang="en-US" sz="1200" b="0"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m:t>
                                </m:r>
                                <m:r>
                                  <a:rPr lang="en-US" sz="1200" b="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sym typeface="Symbol" panose="05050102010706020507" pitchFamily="18" charset="2"/>
                                  </a:rPr>
                                  <m:t></m:t>
                                </m:r>
                                <m:r>
                                  <a:rPr lang="en-US" sz="1200" b="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𝑠</m:t>
                                </m:r>
                                <m:r>
                                  <a:rPr lang="en-US" sz="1200" b="0"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m:t>
                                </m:r>
                              </m:oMath>
                            </m:oMathPara>
                          </a14:m>
                          <a:endParaRPr lang="zh-CN" sz="12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eaLnBrk="0">
                            <a:spcBef>
                              <a:spcPts val="300"/>
                            </a:spcBef>
                            <a:spcAft>
                              <a:spcPts val="300"/>
                            </a:spcAft>
                          </a:pPr>
                          <a14:m>
                            <m:oMathPara xmlns:m="http://schemas.openxmlformats.org/officeDocument/2006/math">
                              <m:oMathParaPr>
                                <m:jc m:val="centerGroup"/>
                              </m:oMathParaPr>
                              <m:oMath xmlns:m="http://schemas.openxmlformats.org/officeDocument/2006/math">
                                <m:r>
                                  <m:rPr>
                                    <m:sty m:val="p"/>
                                  </m:rPr>
                                  <a:rPr lang="en-US" altLang="zh-CN" sz="1200" b="0" kern="100" smtClean="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Δ</m:t>
                                </m:r>
                                <m:sSub>
                                  <m:sSubPr>
                                    <m:ctrlPr>
                                      <a:rPr lang="zh-CN" sz="1200" b="0" i="1" kern="1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200" b="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𝑡</m:t>
                                    </m:r>
                                  </m:e>
                                  <m:sub>
                                    <m:r>
                                      <a:rPr lang="en-US" sz="1200" b="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07</m:t>
                                    </m:r>
                                  </m:sub>
                                </m:sSub>
                                <m:r>
                                  <a:rPr lang="en-US" sz="1200" b="0"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m:t>
                                </m:r>
                                <m:r>
                                  <a:rPr lang="en-US" sz="1200" b="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sym typeface="Symbol" panose="05050102010706020507" pitchFamily="18" charset="2"/>
                                  </a:rPr>
                                  <m:t></m:t>
                                </m:r>
                                <m:r>
                                  <a:rPr lang="en-US" sz="1200" b="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𝑠</m:t>
                                </m:r>
                                <m:r>
                                  <a:rPr lang="en-US" sz="1200" b="0"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m:t>
                                </m:r>
                              </m:oMath>
                            </m:oMathPara>
                          </a14:m>
                          <a:endParaRPr lang="zh-CN" sz="12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eaLnBrk="0">
                            <a:spcBef>
                              <a:spcPts val="300"/>
                            </a:spcBef>
                            <a:spcAft>
                              <a:spcPts val="300"/>
                            </a:spcAft>
                          </a:pPr>
                          <a14:m>
                            <m:oMathPara xmlns:m="http://schemas.openxmlformats.org/officeDocument/2006/math">
                              <m:oMathParaPr>
                                <m:jc m:val="centerGroup"/>
                              </m:oMathParaPr>
                              <m:oMath xmlns:m="http://schemas.openxmlformats.org/officeDocument/2006/math">
                                <m:r>
                                  <m:rPr>
                                    <m:sty m:val="p"/>
                                  </m:rPr>
                                  <a:rPr lang="en-US" altLang="zh-CN" sz="1200" b="0" kern="100" smtClean="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Δ</m:t>
                                </m:r>
                                <m:sSub>
                                  <m:sSubPr>
                                    <m:ctrlPr>
                                      <a:rPr lang="zh-CN" sz="1200" b="0" i="1" kern="1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200" b="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𝑡</m:t>
                                    </m:r>
                                  </m:e>
                                  <m:sub>
                                    <m:r>
                                      <a:rPr lang="en-US" sz="1200" b="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08</m:t>
                                    </m:r>
                                  </m:sub>
                                </m:sSub>
                                <m:r>
                                  <a:rPr lang="en-US" sz="1200" b="0"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m:t>
                                </m:r>
                                <m:r>
                                  <a:rPr lang="en-US" sz="1200" b="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sym typeface="Symbol" panose="05050102010706020507" pitchFamily="18" charset="2"/>
                                  </a:rPr>
                                  <m:t></m:t>
                                </m:r>
                                <m:r>
                                  <a:rPr lang="en-US" sz="1200" b="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𝑠</m:t>
                                </m:r>
                                <m:r>
                                  <a:rPr lang="en-US" sz="1200" b="0"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m:t>
                                </m:r>
                              </m:oMath>
                            </m:oMathPara>
                          </a14:m>
                          <a:endParaRPr lang="zh-CN" sz="12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eaLnBrk="0">
                            <a:spcBef>
                              <a:spcPts val="300"/>
                            </a:spcBef>
                            <a:spcAft>
                              <a:spcPts val="300"/>
                            </a:spcAft>
                          </a:pPr>
                          <a14:m>
                            <m:oMathPara xmlns:m="http://schemas.openxmlformats.org/officeDocument/2006/math">
                              <m:oMathParaPr>
                                <m:jc m:val="centerGroup"/>
                              </m:oMathParaPr>
                              <m:oMath xmlns:m="http://schemas.openxmlformats.org/officeDocument/2006/math">
                                <m:r>
                                  <m:rPr>
                                    <m:sty m:val="p"/>
                                  </m:rPr>
                                  <a:rPr lang="en-US" altLang="zh-CN" sz="1200" b="0" kern="100" smtClean="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Δ</m:t>
                                </m:r>
                                <m:sSub>
                                  <m:sSubPr>
                                    <m:ctrlPr>
                                      <a:rPr lang="zh-CN" sz="1200" b="0" i="1" kern="1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200" b="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𝑡</m:t>
                                    </m:r>
                                  </m:e>
                                  <m:sub>
                                    <m:r>
                                      <a:rPr lang="en-US" sz="1200" b="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58</m:t>
                                    </m:r>
                                  </m:sub>
                                </m:sSub>
                                <m:r>
                                  <a:rPr lang="en-US" sz="1200" b="0"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m:t>
                                </m:r>
                                <m:r>
                                  <a:rPr lang="en-US" sz="1200" b="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sym typeface="Symbol" panose="05050102010706020507" pitchFamily="18" charset="2"/>
                                  </a:rPr>
                                  <m:t></m:t>
                                </m:r>
                                <m:r>
                                  <a:rPr lang="en-US" sz="1200" b="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𝑠</m:t>
                                </m:r>
                                <m:r>
                                  <a:rPr lang="en-US" sz="1200" b="0"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m:t>
                                </m:r>
                              </m:oMath>
                            </m:oMathPara>
                          </a14:m>
                          <a:endParaRPr lang="zh-CN" sz="12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vMerge="1">
                      <a:txBody>
                        <a:bodyPr/>
                        <a:lstStyle/>
                        <a:p>
                          <a:endParaRPr lang="zh-CN" altLang="en-US"/>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eaLnBrk="0">
                            <a:spcBef>
                              <a:spcPts val="300"/>
                            </a:spcBef>
                            <a:spcAft>
                              <a:spcPts val="300"/>
                            </a:spcAft>
                          </a:pPr>
                          <a:r>
                            <a:rPr lang="en-US" sz="12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12.68</a:t>
                          </a:r>
                          <a:endParaRPr lang="zh-CN" sz="12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eaLnBrk="0">
                            <a:spcBef>
                              <a:spcPts val="300"/>
                            </a:spcBef>
                            <a:spcAft>
                              <a:spcPts val="300"/>
                            </a:spcAft>
                          </a:pPr>
                          <a:r>
                            <a:rPr lang="en-US" sz="12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36.4</a:t>
                          </a:r>
                          <a:endParaRPr lang="zh-CN" sz="12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eaLnBrk="0">
                            <a:spcBef>
                              <a:spcPts val="300"/>
                            </a:spcBef>
                            <a:spcAft>
                              <a:spcPts val="300"/>
                            </a:spcAft>
                          </a:pPr>
                          <a:r>
                            <a:rPr lang="en-US" sz="12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29.31</a:t>
                          </a:r>
                          <a:endParaRPr lang="zh-CN" sz="12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eaLnBrk="0">
                            <a:spcBef>
                              <a:spcPts val="300"/>
                            </a:spcBef>
                            <a:spcAft>
                              <a:spcPts val="300"/>
                            </a:spcAft>
                          </a:pPr>
                          <a:r>
                            <a:rPr lang="en-US" sz="12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3.12</a:t>
                          </a:r>
                          <a:endParaRPr lang="zh-CN" sz="12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eaLnBrk="0">
                            <a:spcBef>
                              <a:spcPts val="300"/>
                            </a:spcBef>
                            <a:spcAft>
                              <a:spcPts val="300"/>
                            </a:spcAft>
                          </a:pPr>
                          <a:r>
                            <a:rPr lang="en-US" sz="12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3.83</a:t>
                          </a:r>
                          <a:endParaRPr lang="zh-CN" sz="12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mc:Choice>
        <mc:Fallback xmlns="">
          <p:graphicFrame>
            <p:nvGraphicFramePr>
              <p:cNvPr id="5" name="表格 4"/>
              <p:cNvGraphicFramePr>
                <a:graphicFrameLocks noGrp="1"/>
              </p:cNvGraphicFramePr>
              <p:nvPr>
                <p:extLst>
                  <p:ext uri="{D42A27DB-BD31-4B8C-83A1-F6EECF244321}">
                    <p14:modId xmlns:p14="http://schemas.microsoft.com/office/powerpoint/2010/main" val="2630947125"/>
                  </p:ext>
                </p:extLst>
              </p:nvPr>
            </p:nvGraphicFramePr>
            <p:xfrm>
              <a:off x="1524000" y="5217478"/>
              <a:ext cx="6096000" cy="1483360"/>
            </p:xfrm>
            <a:graphic>
              <a:graphicData uri="http://schemas.openxmlformats.org/drawingml/2006/table">
                <a:tbl>
                  <a:tblPr firstRow="1" bandRow="1">
                    <a:tableStyleId>{5C22544A-7EE6-4342-B048-85BDC9FD1C3A}</a:tableStyleId>
                  </a:tblPr>
                  <a:tblGrid>
                    <a:gridCol w="1016000"/>
                    <a:gridCol w="1016000"/>
                    <a:gridCol w="1016000"/>
                    <a:gridCol w="1016000"/>
                    <a:gridCol w="1016000"/>
                    <a:gridCol w="1016000"/>
                  </a:tblGrid>
                  <a:tr h="370840">
                    <a:tc rowSpan="2">
                      <a:txBody>
                        <a:bodyPr/>
                        <a:lstStyle/>
                        <a:p>
                          <a:pPr algn="ctr" eaLnBrk="0">
                            <a:spcBef>
                              <a:spcPts val="300"/>
                            </a:spcBef>
                            <a:spcAft>
                              <a:spcPts val="300"/>
                            </a:spcAft>
                          </a:pPr>
                          <a:r>
                            <a:rPr lang="en-US" sz="1200" b="0" i="1"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d</a:t>
                          </a:r>
                          <a:r>
                            <a:rPr lang="en-US" sz="12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=240mm</a:t>
                          </a:r>
                          <a:endParaRPr lang="zh-CN" sz="12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13"/>
                          <a:stretch>
                            <a:fillRect l="-101807" t="-1639" r="-403614" b="-304918"/>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13"/>
                          <a:stretch>
                            <a:fillRect l="-200599" t="-1639" r="-301198" b="-304918"/>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13"/>
                          <a:stretch>
                            <a:fillRect l="-300599" t="-1639" r="-201198" b="-304918"/>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13"/>
                          <a:stretch>
                            <a:fillRect l="-403012" t="-1639" r="-102410" b="-304918"/>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13"/>
                          <a:stretch>
                            <a:fillRect l="-500000" t="-1639" r="-1796" b="-304918"/>
                          </a:stretch>
                        </a:blipFill>
                      </a:tcPr>
                    </a:tc>
                  </a:tr>
                  <a:tr h="370840">
                    <a:tc vMerge="1">
                      <a:txBody>
                        <a:bodyPr/>
                        <a:lstStyle/>
                        <a:p>
                          <a:endParaRPr lang="zh-CN" altLang="en-US"/>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eaLnBrk="0">
                            <a:spcBef>
                              <a:spcPts val="300"/>
                            </a:spcBef>
                            <a:spcAft>
                              <a:spcPts val="300"/>
                            </a:spcAft>
                          </a:pPr>
                          <a:r>
                            <a:rPr lang="en-US" sz="12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13.80</a:t>
                          </a:r>
                          <a:endParaRPr lang="zh-CN" sz="12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eaLnBrk="0">
                            <a:spcBef>
                              <a:spcPts val="300"/>
                            </a:spcBef>
                            <a:spcAft>
                              <a:spcPts val="300"/>
                            </a:spcAft>
                          </a:pPr>
                          <a:r>
                            <a:rPr lang="en-US" sz="12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36.72</a:t>
                          </a:r>
                          <a:endParaRPr lang="zh-CN" sz="12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eaLnBrk="0">
                            <a:spcBef>
                              <a:spcPts val="300"/>
                            </a:spcBef>
                            <a:spcAft>
                              <a:spcPts val="300"/>
                            </a:spcAft>
                          </a:pPr>
                          <a:r>
                            <a:rPr lang="en-US" sz="12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30.31</a:t>
                          </a:r>
                          <a:endParaRPr lang="zh-CN" sz="12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eaLnBrk="0">
                            <a:spcBef>
                              <a:spcPts val="300"/>
                            </a:spcBef>
                            <a:spcAft>
                              <a:spcPts val="300"/>
                            </a:spcAft>
                          </a:pPr>
                          <a:r>
                            <a:rPr lang="en-US" sz="12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2.93</a:t>
                          </a:r>
                          <a:endParaRPr lang="zh-CN" sz="12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eaLnBrk="0">
                            <a:spcBef>
                              <a:spcPts val="300"/>
                            </a:spcBef>
                            <a:spcAft>
                              <a:spcPts val="300"/>
                            </a:spcAft>
                          </a:pPr>
                          <a:r>
                            <a:rPr lang="en-US" sz="12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1.32</a:t>
                          </a:r>
                          <a:endParaRPr lang="zh-CN" sz="12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rowSpan="2">
                      <a:txBody>
                        <a:bodyPr/>
                        <a:lstStyle/>
                        <a:p>
                          <a:pPr algn="ctr" eaLnBrk="0">
                            <a:spcBef>
                              <a:spcPts val="300"/>
                            </a:spcBef>
                            <a:spcAft>
                              <a:spcPts val="300"/>
                            </a:spcAft>
                          </a:pPr>
                          <a:r>
                            <a:rPr lang="en-US" sz="1200" b="0" i="1"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d</a:t>
                          </a:r>
                          <a:r>
                            <a:rPr lang="en-US" sz="12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=300mm</a:t>
                          </a:r>
                          <a:endParaRPr lang="zh-CN" sz="12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13"/>
                          <a:stretch>
                            <a:fillRect l="-101807" t="-203279" r="-403614" b="-103279"/>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13"/>
                          <a:stretch>
                            <a:fillRect l="-200599" t="-203279" r="-301198" b="-103279"/>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13"/>
                          <a:stretch>
                            <a:fillRect l="-300599" t="-203279" r="-201198" b="-103279"/>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13"/>
                          <a:stretch>
                            <a:fillRect l="-403012" t="-203279" r="-102410" b="-103279"/>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13"/>
                          <a:stretch>
                            <a:fillRect l="-500000" t="-203279" r="-1796" b="-103279"/>
                          </a:stretch>
                        </a:blipFill>
                      </a:tcPr>
                    </a:tc>
                  </a:tr>
                  <a:tr h="370840">
                    <a:tc vMerge="1">
                      <a:txBody>
                        <a:bodyPr/>
                        <a:lstStyle/>
                        <a:p>
                          <a:endParaRPr lang="zh-CN" altLang="en-US"/>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eaLnBrk="0">
                            <a:spcBef>
                              <a:spcPts val="300"/>
                            </a:spcBef>
                            <a:spcAft>
                              <a:spcPts val="300"/>
                            </a:spcAft>
                          </a:pPr>
                          <a:r>
                            <a:rPr lang="en-US" sz="12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12.68</a:t>
                          </a:r>
                          <a:endParaRPr lang="zh-CN" sz="12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eaLnBrk="0">
                            <a:spcBef>
                              <a:spcPts val="300"/>
                            </a:spcBef>
                            <a:spcAft>
                              <a:spcPts val="300"/>
                            </a:spcAft>
                          </a:pPr>
                          <a:r>
                            <a:rPr lang="en-US" sz="12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36.4</a:t>
                          </a:r>
                          <a:endParaRPr lang="zh-CN" sz="12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eaLnBrk="0">
                            <a:spcBef>
                              <a:spcPts val="300"/>
                            </a:spcBef>
                            <a:spcAft>
                              <a:spcPts val="300"/>
                            </a:spcAft>
                          </a:pPr>
                          <a:r>
                            <a:rPr lang="en-US" sz="12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29.31</a:t>
                          </a:r>
                          <a:endParaRPr lang="zh-CN" sz="12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eaLnBrk="0">
                            <a:spcBef>
                              <a:spcPts val="300"/>
                            </a:spcBef>
                            <a:spcAft>
                              <a:spcPts val="300"/>
                            </a:spcAft>
                          </a:pPr>
                          <a:r>
                            <a:rPr lang="en-US" sz="12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3.12</a:t>
                          </a:r>
                          <a:endParaRPr lang="zh-CN" sz="12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eaLnBrk="0">
                            <a:spcBef>
                              <a:spcPts val="300"/>
                            </a:spcBef>
                            <a:spcAft>
                              <a:spcPts val="300"/>
                            </a:spcAft>
                          </a:pPr>
                          <a:r>
                            <a:rPr lang="en-US" sz="12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3.83</a:t>
                          </a:r>
                          <a:endParaRPr lang="zh-CN" sz="12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mc:Fallback>
      </mc:AlternateContent>
      <p:sp>
        <p:nvSpPr>
          <p:cNvPr id="77" name="文本框 76"/>
          <p:cNvSpPr txBox="1"/>
          <p:nvPr/>
        </p:nvSpPr>
        <p:spPr>
          <a:xfrm>
            <a:off x="-2996" y="1111586"/>
            <a:ext cx="2825550" cy="369332"/>
          </a:xfrm>
          <a:prstGeom prst="rect">
            <a:avLst/>
          </a:prstGeom>
          <a:noFill/>
        </p:spPr>
        <p:txBody>
          <a:bodyPr wrap="square" rtlCol="0">
            <a:spAutoFit/>
          </a:bodyPr>
          <a:lstStyle/>
          <a:p>
            <a:pPr algn="ctr"/>
            <a:r>
              <a:rPr lang="en-US" altLang="zh-CN" b="1" i="1"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d</a:t>
            </a:r>
            <a:r>
              <a:rPr lang="en-US" altLang="zh-CN" b="1"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=240mm</a:t>
            </a:r>
            <a:r>
              <a:rPr lang="zh-CN" altLang="en-US" b="1" dirty="0" smtClean="0">
                <a:solidFill>
                  <a:srgbClr val="FF0000"/>
                </a:solidFill>
                <a:latin typeface="黑体" panose="02010609060101010101" pitchFamily="49" charset="-122"/>
                <a:ea typeface="黑体" panose="02010609060101010101" pitchFamily="49" charset="-122"/>
              </a:rPr>
              <a:t>信号</a:t>
            </a:r>
            <a:r>
              <a:rPr lang="zh-CN" altLang="en-US" b="1" dirty="0">
                <a:solidFill>
                  <a:srgbClr val="FF0000"/>
                </a:solidFill>
                <a:latin typeface="黑体" panose="02010609060101010101" pitchFamily="49" charset="-122"/>
                <a:ea typeface="黑体" panose="02010609060101010101" pitchFamily="49" charset="-122"/>
              </a:rPr>
              <a:t>处理</a:t>
            </a:r>
          </a:p>
        </p:txBody>
      </p:sp>
      <p:cxnSp>
        <p:nvCxnSpPr>
          <p:cNvPr id="78" name="直接连接符 77"/>
          <p:cNvCxnSpPr/>
          <p:nvPr/>
        </p:nvCxnSpPr>
        <p:spPr bwMode="auto">
          <a:xfrm flipH="1">
            <a:off x="433200" y="4797152"/>
            <a:ext cx="8100000" cy="0"/>
          </a:xfrm>
          <a:prstGeom prst="line">
            <a:avLst/>
          </a:prstGeom>
          <a:solidFill>
            <a:schemeClr val="accent1"/>
          </a:solidFill>
          <a:ln w="22225" cap="flat" cmpd="sng" algn="ctr">
            <a:solidFill>
              <a:srgbClr val="00B050"/>
            </a:solidFill>
            <a:prstDash val="sysDash"/>
            <a:round/>
            <a:headEnd type="none" w="med" len="med"/>
            <a:tailEnd type="none" w="med" len="med"/>
          </a:ln>
          <a:effectLst/>
        </p:spPr>
      </p:cxnSp>
      <p:sp>
        <p:nvSpPr>
          <p:cNvPr id="79" name="文本框 78"/>
          <p:cNvSpPr txBox="1"/>
          <p:nvPr/>
        </p:nvSpPr>
        <p:spPr>
          <a:xfrm>
            <a:off x="-252536" y="4784779"/>
            <a:ext cx="2825550" cy="369332"/>
          </a:xfrm>
          <a:prstGeom prst="rect">
            <a:avLst/>
          </a:prstGeom>
          <a:noFill/>
        </p:spPr>
        <p:txBody>
          <a:bodyPr wrap="square" rtlCol="0">
            <a:spAutoFit/>
          </a:bodyPr>
          <a:lstStyle/>
          <a:p>
            <a:pPr algn="ctr"/>
            <a:r>
              <a:rPr lang="zh-CN" altLang="en-US" b="1" dirty="0">
                <a:solidFill>
                  <a:srgbClr val="FF0000"/>
                </a:solidFill>
                <a:latin typeface="黑体" panose="02010609060101010101" pitchFamily="49" charset="-122"/>
                <a:ea typeface="黑体" panose="02010609060101010101" pitchFamily="49" charset="-122"/>
              </a:rPr>
              <a:t>延迟时间统计</a:t>
            </a:r>
          </a:p>
        </p:txBody>
      </p:sp>
    </p:spTree>
    <p:extLst>
      <p:ext uri="{BB962C8B-B14F-4D97-AF65-F5344CB8AC3E}">
        <p14:creationId xmlns:p14="http://schemas.microsoft.com/office/powerpoint/2010/main" val="42131062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06C88229-2361-4A3F-BA53-4D47DBEF09B6}" type="slidenum">
              <a:rPr lang="en-US" altLang="zh-CN" smtClean="0"/>
              <a:pPr>
                <a:defRPr/>
              </a:pPr>
              <a:t>28</a:t>
            </a:fld>
            <a:endParaRPr lang="en-US" altLang="zh-CN"/>
          </a:p>
        </p:txBody>
      </p:sp>
      <p:sp>
        <p:nvSpPr>
          <p:cNvPr id="16" name="Rectangle 2"/>
          <p:cNvSpPr>
            <a:spLocks noGrp="1" noChangeArrowheads="1"/>
          </p:cNvSpPr>
          <p:nvPr>
            <p:ph type="title"/>
          </p:nvPr>
        </p:nvSpPr>
        <p:spPr>
          <a:xfrm>
            <a:off x="357188" y="548680"/>
            <a:ext cx="6447060" cy="560611"/>
          </a:xfrm>
        </p:spPr>
        <p:txBody>
          <a:bodyPr/>
          <a:lstStyle/>
          <a:p>
            <a:pPr eaLnBrk="1" hangingPunct="1">
              <a:lnSpc>
                <a:spcPct val="130000"/>
              </a:lnSpc>
              <a:defRPr/>
            </a:pPr>
            <a:r>
              <a:rPr lang="en-US" altLang="zh-CN" sz="2600" dirty="0" smtClean="0">
                <a:latin typeface="Arial" panose="020B0604020202020204" pitchFamily="34" charset="0"/>
                <a:ea typeface="黑体" pitchFamily="2" charset="-122"/>
                <a:cs typeface="Arial" panose="020B0604020202020204" pitchFamily="34" charset="0"/>
              </a:rPr>
              <a:t>4.2 </a:t>
            </a:r>
            <a:r>
              <a:rPr lang="zh-CN" altLang="zh-CN" sz="2600" dirty="0">
                <a:latin typeface="Arial" panose="020B0604020202020204" pitchFamily="34" charset="0"/>
                <a:ea typeface="黑体" pitchFamily="2" charset="-122"/>
                <a:cs typeface="Arial" panose="020B0604020202020204" pitchFamily="34" charset="0"/>
              </a:rPr>
              <a:t>信号分析及损伤评估</a:t>
            </a:r>
            <a:r>
              <a:rPr lang="zh-CN" altLang="zh-CN" sz="2600" dirty="0" smtClean="0">
                <a:latin typeface="Arial" panose="020B0604020202020204" pitchFamily="34" charset="0"/>
                <a:ea typeface="黑体" pitchFamily="2" charset="-122"/>
                <a:cs typeface="Arial" panose="020B0604020202020204" pitchFamily="34" charset="0"/>
              </a:rPr>
              <a:t>结果</a:t>
            </a:r>
            <a:r>
              <a:rPr lang="en-US" altLang="zh-CN" sz="2600" dirty="0">
                <a:latin typeface="Arial" panose="020B0604020202020204" pitchFamily="34" charset="0"/>
                <a:ea typeface="黑体" pitchFamily="2" charset="-122"/>
                <a:cs typeface="Arial" panose="020B0604020202020204" pitchFamily="34" charset="0"/>
              </a:rPr>
              <a:t>(Ⅱ)</a:t>
            </a:r>
          </a:p>
        </p:txBody>
      </p:sp>
      <p:grpSp>
        <p:nvGrpSpPr>
          <p:cNvPr id="2" name="组合 1"/>
          <p:cNvGrpSpPr/>
          <p:nvPr/>
        </p:nvGrpSpPr>
        <p:grpSpPr>
          <a:xfrm>
            <a:off x="3025889" y="1214626"/>
            <a:ext cx="5687695" cy="2649220"/>
            <a:chOff x="3067243" y="1178785"/>
            <a:chExt cx="5687695" cy="2649220"/>
          </a:xfrm>
        </p:grpSpPr>
        <p:grpSp>
          <p:nvGrpSpPr>
            <p:cNvPr id="159" name="组合 158"/>
            <p:cNvGrpSpPr/>
            <p:nvPr/>
          </p:nvGrpSpPr>
          <p:grpSpPr>
            <a:xfrm>
              <a:off x="3067243" y="1178785"/>
              <a:ext cx="5687695" cy="2649220"/>
              <a:chOff x="1728152" y="2104390"/>
              <a:chExt cx="5687695" cy="2649220"/>
            </a:xfrm>
          </p:grpSpPr>
          <p:pic>
            <p:nvPicPr>
              <p:cNvPr id="160" name="图片 159"/>
              <p:cNvPicPr/>
              <p:nvPr/>
            </p:nvPicPr>
            <p:blipFill>
              <a:blip r:embed="rId3">
                <a:extLst>
                  <a:ext uri="{28A0092B-C50C-407E-A947-70E740481C1C}">
                    <a14:useLocalDpi xmlns:a14="http://schemas.microsoft.com/office/drawing/2010/main" val="0"/>
                  </a:ext>
                </a:extLst>
              </a:blip>
              <a:stretch>
                <a:fillRect/>
              </a:stretch>
            </p:blipFill>
            <p:spPr>
              <a:xfrm>
                <a:off x="1728152" y="2104390"/>
                <a:ext cx="5687695" cy="2649220"/>
              </a:xfrm>
              <a:prstGeom prst="rect">
                <a:avLst/>
              </a:prstGeom>
            </p:spPr>
          </p:pic>
          <p:sp>
            <p:nvSpPr>
              <p:cNvPr id="161" name="矩形 160"/>
              <p:cNvSpPr/>
              <p:nvPr/>
            </p:nvSpPr>
            <p:spPr>
              <a:xfrm>
                <a:off x="2627784" y="4480654"/>
                <a:ext cx="1080120" cy="2444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i="1" dirty="0">
                    <a:solidFill>
                      <a:schemeClr val="tx1"/>
                    </a:solidFill>
                    <a:latin typeface="Times New Roman" panose="02020603050405020304" pitchFamily="18" charset="0"/>
                    <a:cs typeface="Times New Roman" panose="02020603050405020304" pitchFamily="18" charset="0"/>
                  </a:rPr>
                  <a:t>d</a:t>
                </a:r>
                <a:r>
                  <a:rPr lang="en-US" altLang="zh-CN" sz="1400" dirty="0" smtClean="0">
                    <a:solidFill>
                      <a:schemeClr val="tx1"/>
                    </a:solidFill>
                    <a:latin typeface="Times New Roman" panose="02020603050405020304" pitchFamily="18" charset="0"/>
                    <a:cs typeface="Times New Roman" panose="02020603050405020304" pitchFamily="18" charset="0"/>
                  </a:rPr>
                  <a:t>=240mm</a:t>
                </a:r>
                <a:endParaRPr lang="zh-CN" altLang="en-US" sz="1400" dirty="0">
                  <a:solidFill>
                    <a:schemeClr val="tx1"/>
                  </a:solidFill>
                  <a:latin typeface="Times New Roman" panose="02020603050405020304" pitchFamily="18" charset="0"/>
                  <a:cs typeface="Times New Roman" panose="02020603050405020304" pitchFamily="18" charset="0"/>
                </a:endParaRPr>
              </a:p>
            </p:txBody>
          </p:sp>
          <p:sp>
            <p:nvSpPr>
              <p:cNvPr id="162" name="矩形 161"/>
              <p:cNvSpPr/>
              <p:nvPr/>
            </p:nvSpPr>
            <p:spPr>
              <a:xfrm>
                <a:off x="5436096" y="4480654"/>
                <a:ext cx="1080120" cy="2444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i="1" dirty="0" smtClean="0">
                    <a:solidFill>
                      <a:schemeClr val="tx1"/>
                    </a:solidFill>
                    <a:latin typeface="Times New Roman" panose="02020603050405020304" pitchFamily="18" charset="0"/>
                    <a:cs typeface="Times New Roman" panose="02020603050405020304" pitchFamily="18" charset="0"/>
                  </a:rPr>
                  <a:t>d</a:t>
                </a:r>
                <a:r>
                  <a:rPr lang="en-US" altLang="zh-CN" sz="1400" dirty="0" smtClean="0">
                    <a:solidFill>
                      <a:schemeClr val="tx1"/>
                    </a:solidFill>
                    <a:latin typeface="Times New Roman" panose="02020603050405020304" pitchFamily="18" charset="0"/>
                    <a:cs typeface="Times New Roman" panose="02020603050405020304" pitchFamily="18" charset="0"/>
                  </a:rPr>
                  <a:t>=300mm</a:t>
                </a:r>
                <a:endParaRPr lang="zh-CN" altLang="en-US" sz="1400" dirty="0">
                  <a:solidFill>
                    <a:schemeClr val="tx1"/>
                  </a:solidFill>
                  <a:latin typeface="Times New Roman" panose="02020603050405020304" pitchFamily="18" charset="0"/>
                  <a:cs typeface="Times New Roman" panose="02020603050405020304" pitchFamily="18" charset="0"/>
                </a:endParaRPr>
              </a:p>
            </p:txBody>
          </p:sp>
        </p:grpSp>
        <p:grpSp>
          <p:nvGrpSpPr>
            <p:cNvPr id="44" name="组合 43"/>
            <p:cNvGrpSpPr/>
            <p:nvPr/>
          </p:nvGrpSpPr>
          <p:grpSpPr>
            <a:xfrm>
              <a:off x="3184490" y="1220688"/>
              <a:ext cx="1679172" cy="632649"/>
              <a:chOff x="2051720" y="1333699"/>
              <a:chExt cx="1679172" cy="632649"/>
            </a:xfrm>
          </p:grpSpPr>
          <p:sp>
            <p:nvSpPr>
              <p:cNvPr id="46" name="矩形 45"/>
              <p:cNvSpPr/>
              <p:nvPr/>
            </p:nvSpPr>
            <p:spPr>
              <a:xfrm>
                <a:off x="2051720" y="1333699"/>
                <a:ext cx="1679172" cy="632649"/>
              </a:xfrm>
              <a:prstGeom prst="rect">
                <a:avLst/>
              </a:prstGeom>
              <a:noFill/>
              <a:ln>
                <a:noFill/>
              </a:ln>
            </p:spPr>
            <p:style>
              <a:lnRef idx="2">
                <a:schemeClr val="dk1">
                  <a:shade val="50000"/>
                </a:schemeClr>
              </a:lnRef>
              <a:fillRef idx="1">
                <a:schemeClr val="dk1"/>
              </a:fillRef>
              <a:effectRef idx="0">
                <a:schemeClr val="dk1"/>
              </a:effectRef>
              <a:fontRef idx="minor">
                <a:schemeClr val="lt1"/>
              </a:fontRef>
            </p:style>
            <p:txBody>
              <a:bodyPr anchor="ctr"/>
              <a:lstStyle/>
              <a:p>
                <a:pPr>
                  <a:defRPr/>
                </a:pPr>
                <a:endParaRPr lang="en-US" altLang="zh-CN" sz="1000" dirty="0" smtClean="0">
                  <a:solidFill>
                    <a:schemeClr val="tx1"/>
                  </a:solidFill>
                  <a:latin typeface="宋体" panose="02010600030101010101" pitchFamily="2" charset="-122"/>
                  <a:ea typeface="宋体" panose="02010600030101010101" pitchFamily="2" charset="-122"/>
                </a:endParaRPr>
              </a:p>
              <a:p>
                <a:pPr>
                  <a:defRPr/>
                </a:pPr>
                <a:r>
                  <a:rPr lang="en-US" altLang="zh-CN" sz="1000" dirty="0">
                    <a:solidFill>
                      <a:schemeClr val="tx1"/>
                    </a:solidFill>
                    <a:latin typeface="宋体" panose="02010600030101010101" pitchFamily="2" charset="-122"/>
                    <a:ea typeface="宋体" panose="02010600030101010101" pitchFamily="2" charset="-122"/>
                  </a:rPr>
                  <a:t> </a:t>
                </a:r>
                <a:r>
                  <a:rPr lang="en-US" altLang="zh-CN" sz="1000" dirty="0" smtClean="0">
                    <a:solidFill>
                      <a:schemeClr val="tx1"/>
                    </a:solidFill>
                    <a:latin typeface="宋体" panose="02010600030101010101" pitchFamily="2" charset="-122"/>
                    <a:ea typeface="宋体" panose="02010600030101010101" pitchFamily="2" charset="-122"/>
                  </a:rPr>
                  <a:t>   </a:t>
                </a:r>
                <a:r>
                  <a:rPr lang="zh-CN" altLang="en-US" sz="900" dirty="0" smtClean="0">
                    <a:solidFill>
                      <a:schemeClr val="tx1"/>
                    </a:solidFill>
                    <a:latin typeface="宋体" panose="02010600030101010101" pitchFamily="2" charset="-122"/>
                    <a:ea typeface="宋体" panose="02010600030101010101" pitchFamily="2" charset="-122"/>
                  </a:rPr>
                  <a:t>真实损伤</a:t>
                </a:r>
                <a:endParaRPr lang="en-US" altLang="zh-CN" sz="900" dirty="0" smtClean="0">
                  <a:solidFill>
                    <a:schemeClr val="tx1"/>
                  </a:solidFill>
                  <a:latin typeface="宋体" panose="02010600030101010101" pitchFamily="2" charset="-122"/>
                  <a:ea typeface="宋体" panose="02010600030101010101" pitchFamily="2" charset="-122"/>
                </a:endParaRPr>
              </a:p>
              <a:p>
                <a:pPr>
                  <a:defRPr/>
                </a:pPr>
                <a:r>
                  <a:rPr lang="zh-CN" altLang="en-US" sz="1000" dirty="0" smtClean="0">
                    <a:solidFill>
                      <a:schemeClr val="tx1"/>
                    </a:solidFill>
                    <a:latin typeface="宋体" panose="02010600030101010101" pitchFamily="2" charset="-122"/>
                    <a:ea typeface="宋体" panose="02010600030101010101" pitchFamily="2" charset="-122"/>
                  </a:rPr>
                  <a:t>    </a:t>
                </a:r>
                <a:r>
                  <a:rPr lang="zh-CN" altLang="en-US" sz="900" dirty="0">
                    <a:solidFill>
                      <a:schemeClr val="tx1"/>
                    </a:solidFill>
                    <a:latin typeface="宋体" panose="02010600030101010101" pitchFamily="2" charset="-122"/>
                    <a:ea typeface="宋体" panose="02010600030101010101" pitchFamily="2" charset="-122"/>
                  </a:rPr>
                  <a:t>单</a:t>
                </a:r>
                <a:r>
                  <a:rPr lang="zh-CN" altLang="en-US" sz="900" dirty="0" smtClean="0">
                    <a:solidFill>
                      <a:schemeClr val="tx1"/>
                    </a:solidFill>
                    <a:latin typeface="宋体" panose="02010600030101010101" pitchFamily="2" charset="-122"/>
                    <a:ea typeface="宋体" panose="02010600030101010101" pitchFamily="2" charset="-122"/>
                  </a:rPr>
                  <a:t>级</a:t>
                </a:r>
                <a:r>
                  <a:rPr lang="zh-CN" altLang="en-US" sz="900" dirty="0">
                    <a:solidFill>
                      <a:schemeClr val="tx1"/>
                    </a:solidFill>
                    <a:latin typeface="宋体" panose="02010600030101010101" pitchFamily="2" charset="-122"/>
                    <a:ea typeface="宋体" panose="02010600030101010101" pitchFamily="2" charset="-122"/>
                  </a:rPr>
                  <a:t>检测</a:t>
                </a:r>
                <a:r>
                  <a:rPr lang="zh-CN" altLang="en-US" sz="900" dirty="0" smtClean="0">
                    <a:solidFill>
                      <a:schemeClr val="tx1"/>
                    </a:solidFill>
                    <a:latin typeface="宋体" panose="02010600030101010101" pitchFamily="2" charset="-122"/>
                    <a:ea typeface="宋体" panose="02010600030101010101" pitchFamily="2" charset="-122"/>
                  </a:rPr>
                  <a:t>结果</a:t>
                </a:r>
                <a:endParaRPr lang="en-US" altLang="zh-CN" sz="900" dirty="0" smtClean="0">
                  <a:solidFill>
                    <a:schemeClr val="tx1"/>
                  </a:solidFill>
                  <a:latin typeface="宋体" panose="02010600030101010101" pitchFamily="2" charset="-122"/>
                  <a:ea typeface="宋体" panose="02010600030101010101" pitchFamily="2" charset="-122"/>
                </a:endParaRPr>
              </a:p>
              <a:p>
                <a:pPr>
                  <a:defRPr/>
                </a:pPr>
                <a:r>
                  <a:rPr lang="zh-CN" altLang="en-US" sz="1000" dirty="0" smtClean="0">
                    <a:solidFill>
                      <a:schemeClr val="tx1"/>
                    </a:solidFill>
                    <a:latin typeface="宋体" panose="02010600030101010101" pitchFamily="2" charset="-122"/>
                    <a:ea typeface="宋体" panose="02010600030101010101" pitchFamily="2" charset="-122"/>
                  </a:rPr>
                  <a:t>    多级</a:t>
                </a:r>
                <a:r>
                  <a:rPr lang="zh-CN" altLang="en-US" sz="900" dirty="0" smtClean="0">
                    <a:solidFill>
                      <a:schemeClr val="tx1"/>
                    </a:solidFill>
                    <a:latin typeface="宋体" panose="02010600030101010101" pitchFamily="2" charset="-122"/>
                    <a:ea typeface="宋体" panose="02010600030101010101" pitchFamily="2" charset="-122"/>
                  </a:rPr>
                  <a:t>检测结果</a:t>
                </a:r>
                <a:endParaRPr lang="en-US" altLang="zh-CN" sz="900" dirty="0">
                  <a:solidFill>
                    <a:schemeClr val="tx1"/>
                  </a:solidFill>
                  <a:latin typeface="宋体" panose="02010600030101010101" pitchFamily="2" charset="-122"/>
                  <a:ea typeface="宋体" panose="02010600030101010101" pitchFamily="2" charset="-122"/>
                </a:endParaRPr>
              </a:p>
            </p:txBody>
          </p:sp>
          <p:cxnSp>
            <p:nvCxnSpPr>
              <p:cNvPr id="47" name="直接连接符 46"/>
              <p:cNvCxnSpPr/>
              <p:nvPr/>
            </p:nvCxnSpPr>
            <p:spPr>
              <a:xfrm>
                <a:off x="2132892" y="1877619"/>
                <a:ext cx="204461" cy="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a:off x="2132566" y="1589587"/>
                <a:ext cx="204461"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0" name="直接连接符 79"/>
              <p:cNvCxnSpPr/>
              <p:nvPr/>
            </p:nvCxnSpPr>
            <p:spPr>
              <a:xfrm>
                <a:off x="2132565" y="1742459"/>
                <a:ext cx="204461" cy="0"/>
              </a:xfrm>
              <a:prstGeom prst="line">
                <a:avLst/>
              </a:prstGeom>
              <a:ln w="19050">
                <a:solidFill>
                  <a:srgbClr val="92D050"/>
                </a:solidFill>
              </a:ln>
            </p:spPr>
            <p:style>
              <a:lnRef idx="1">
                <a:schemeClr val="accent1"/>
              </a:lnRef>
              <a:fillRef idx="0">
                <a:schemeClr val="accent1"/>
              </a:fillRef>
              <a:effectRef idx="0">
                <a:schemeClr val="accent1"/>
              </a:effectRef>
              <a:fontRef idx="minor">
                <a:schemeClr val="tx1"/>
              </a:fontRef>
            </p:style>
          </p:cxnSp>
        </p:grpSp>
        <p:grpSp>
          <p:nvGrpSpPr>
            <p:cNvPr id="81" name="组合 80"/>
            <p:cNvGrpSpPr/>
            <p:nvPr/>
          </p:nvGrpSpPr>
          <p:grpSpPr>
            <a:xfrm>
              <a:off x="6072575" y="1220687"/>
              <a:ext cx="1679172" cy="632649"/>
              <a:chOff x="2051720" y="1333699"/>
              <a:chExt cx="1679172" cy="632649"/>
            </a:xfrm>
          </p:grpSpPr>
          <p:sp>
            <p:nvSpPr>
              <p:cNvPr id="82" name="矩形 81"/>
              <p:cNvSpPr/>
              <p:nvPr/>
            </p:nvSpPr>
            <p:spPr>
              <a:xfrm>
                <a:off x="2051720" y="1333699"/>
                <a:ext cx="1679172" cy="632649"/>
              </a:xfrm>
              <a:prstGeom prst="rect">
                <a:avLst/>
              </a:prstGeom>
              <a:noFill/>
              <a:ln>
                <a:noFill/>
              </a:ln>
            </p:spPr>
            <p:style>
              <a:lnRef idx="2">
                <a:schemeClr val="dk1">
                  <a:shade val="50000"/>
                </a:schemeClr>
              </a:lnRef>
              <a:fillRef idx="1">
                <a:schemeClr val="dk1"/>
              </a:fillRef>
              <a:effectRef idx="0">
                <a:schemeClr val="dk1"/>
              </a:effectRef>
              <a:fontRef idx="minor">
                <a:schemeClr val="lt1"/>
              </a:fontRef>
            </p:style>
            <p:txBody>
              <a:bodyPr anchor="ctr"/>
              <a:lstStyle/>
              <a:p>
                <a:pPr>
                  <a:defRPr/>
                </a:pPr>
                <a:endParaRPr lang="en-US" altLang="zh-CN" sz="1000" dirty="0" smtClean="0">
                  <a:solidFill>
                    <a:schemeClr val="tx1"/>
                  </a:solidFill>
                  <a:latin typeface="宋体" panose="02010600030101010101" pitchFamily="2" charset="-122"/>
                  <a:ea typeface="宋体" panose="02010600030101010101" pitchFamily="2" charset="-122"/>
                </a:endParaRPr>
              </a:p>
              <a:p>
                <a:pPr>
                  <a:defRPr/>
                </a:pPr>
                <a:r>
                  <a:rPr lang="en-US" altLang="zh-CN" sz="1000" dirty="0">
                    <a:solidFill>
                      <a:schemeClr val="tx1"/>
                    </a:solidFill>
                    <a:latin typeface="宋体" panose="02010600030101010101" pitchFamily="2" charset="-122"/>
                    <a:ea typeface="宋体" panose="02010600030101010101" pitchFamily="2" charset="-122"/>
                  </a:rPr>
                  <a:t> </a:t>
                </a:r>
                <a:r>
                  <a:rPr lang="en-US" altLang="zh-CN" sz="1000" dirty="0" smtClean="0">
                    <a:solidFill>
                      <a:schemeClr val="tx1"/>
                    </a:solidFill>
                    <a:latin typeface="宋体" panose="02010600030101010101" pitchFamily="2" charset="-122"/>
                    <a:ea typeface="宋体" panose="02010600030101010101" pitchFamily="2" charset="-122"/>
                  </a:rPr>
                  <a:t>   </a:t>
                </a:r>
                <a:r>
                  <a:rPr lang="zh-CN" altLang="en-US" sz="900" dirty="0" smtClean="0">
                    <a:solidFill>
                      <a:schemeClr val="tx1"/>
                    </a:solidFill>
                    <a:latin typeface="宋体" panose="02010600030101010101" pitchFamily="2" charset="-122"/>
                    <a:ea typeface="宋体" panose="02010600030101010101" pitchFamily="2" charset="-122"/>
                  </a:rPr>
                  <a:t>真实损伤</a:t>
                </a:r>
                <a:endParaRPr lang="en-US" altLang="zh-CN" sz="900" dirty="0" smtClean="0">
                  <a:solidFill>
                    <a:schemeClr val="tx1"/>
                  </a:solidFill>
                  <a:latin typeface="宋体" panose="02010600030101010101" pitchFamily="2" charset="-122"/>
                  <a:ea typeface="宋体" panose="02010600030101010101" pitchFamily="2" charset="-122"/>
                </a:endParaRPr>
              </a:p>
              <a:p>
                <a:pPr>
                  <a:defRPr/>
                </a:pPr>
                <a:r>
                  <a:rPr lang="zh-CN" altLang="en-US" sz="1000" dirty="0" smtClean="0">
                    <a:solidFill>
                      <a:schemeClr val="tx1"/>
                    </a:solidFill>
                    <a:latin typeface="宋体" panose="02010600030101010101" pitchFamily="2" charset="-122"/>
                    <a:ea typeface="宋体" panose="02010600030101010101" pitchFamily="2" charset="-122"/>
                  </a:rPr>
                  <a:t>    </a:t>
                </a:r>
                <a:r>
                  <a:rPr lang="zh-CN" altLang="en-US" sz="900" dirty="0">
                    <a:solidFill>
                      <a:schemeClr val="tx1"/>
                    </a:solidFill>
                    <a:latin typeface="宋体" panose="02010600030101010101" pitchFamily="2" charset="-122"/>
                    <a:ea typeface="宋体" panose="02010600030101010101" pitchFamily="2" charset="-122"/>
                  </a:rPr>
                  <a:t>单</a:t>
                </a:r>
                <a:r>
                  <a:rPr lang="zh-CN" altLang="en-US" sz="900" dirty="0" smtClean="0">
                    <a:solidFill>
                      <a:schemeClr val="tx1"/>
                    </a:solidFill>
                    <a:latin typeface="宋体" panose="02010600030101010101" pitchFamily="2" charset="-122"/>
                    <a:ea typeface="宋体" panose="02010600030101010101" pitchFamily="2" charset="-122"/>
                  </a:rPr>
                  <a:t>级</a:t>
                </a:r>
                <a:r>
                  <a:rPr lang="zh-CN" altLang="en-US" sz="900" dirty="0">
                    <a:solidFill>
                      <a:schemeClr val="tx1"/>
                    </a:solidFill>
                    <a:latin typeface="宋体" panose="02010600030101010101" pitchFamily="2" charset="-122"/>
                    <a:ea typeface="宋体" panose="02010600030101010101" pitchFamily="2" charset="-122"/>
                  </a:rPr>
                  <a:t>检测</a:t>
                </a:r>
                <a:r>
                  <a:rPr lang="zh-CN" altLang="en-US" sz="900" dirty="0" smtClean="0">
                    <a:solidFill>
                      <a:schemeClr val="tx1"/>
                    </a:solidFill>
                    <a:latin typeface="宋体" panose="02010600030101010101" pitchFamily="2" charset="-122"/>
                    <a:ea typeface="宋体" panose="02010600030101010101" pitchFamily="2" charset="-122"/>
                  </a:rPr>
                  <a:t>结果</a:t>
                </a:r>
                <a:endParaRPr lang="en-US" altLang="zh-CN" sz="900" dirty="0" smtClean="0">
                  <a:solidFill>
                    <a:schemeClr val="tx1"/>
                  </a:solidFill>
                  <a:latin typeface="宋体" panose="02010600030101010101" pitchFamily="2" charset="-122"/>
                  <a:ea typeface="宋体" panose="02010600030101010101" pitchFamily="2" charset="-122"/>
                </a:endParaRPr>
              </a:p>
              <a:p>
                <a:pPr>
                  <a:defRPr/>
                </a:pPr>
                <a:r>
                  <a:rPr lang="zh-CN" altLang="en-US" sz="1000" dirty="0" smtClean="0">
                    <a:solidFill>
                      <a:schemeClr val="tx1"/>
                    </a:solidFill>
                    <a:latin typeface="宋体" panose="02010600030101010101" pitchFamily="2" charset="-122"/>
                    <a:ea typeface="宋体" panose="02010600030101010101" pitchFamily="2" charset="-122"/>
                  </a:rPr>
                  <a:t>    多级</a:t>
                </a:r>
                <a:r>
                  <a:rPr lang="zh-CN" altLang="en-US" sz="900" dirty="0" smtClean="0">
                    <a:solidFill>
                      <a:schemeClr val="tx1"/>
                    </a:solidFill>
                    <a:latin typeface="宋体" panose="02010600030101010101" pitchFamily="2" charset="-122"/>
                    <a:ea typeface="宋体" panose="02010600030101010101" pitchFamily="2" charset="-122"/>
                  </a:rPr>
                  <a:t>检测结果</a:t>
                </a:r>
                <a:endParaRPr lang="en-US" altLang="zh-CN" sz="900" dirty="0">
                  <a:solidFill>
                    <a:schemeClr val="tx1"/>
                  </a:solidFill>
                  <a:latin typeface="宋体" panose="02010600030101010101" pitchFamily="2" charset="-122"/>
                  <a:ea typeface="宋体" panose="02010600030101010101" pitchFamily="2" charset="-122"/>
                </a:endParaRPr>
              </a:p>
            </p:txBody>
          </p:sp>
          <p:cxnSp>
            <p:nvCxnSpPr>
              <p:cNvPr id="83" name="直接连接符 82"/>
              <p:cNvCxnSpPr/>
              <p:nvPr/>
            </p:nvCxnSpPr>
            <p:spPr>
              <a:xfrm>
                <a:off x="2132892" y="1877619"/>
                <a:ext cx="204461" cy="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84" name="直接连接符 83"/>
              <p:cNvCxnSpPr/>
              <p:nvPr/>
            </p:nvCxnSpPr>
            <p:spPr>
              <a:xfrm>
                <a:off x="2132566" y="1589587"/>
                <a:ext cx="204461"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5" name="直接连接符 84"/>
              <p:cNvCxnSpPr/>
              <p:nvPr/>
            </p:nvCxnSpPr>
            <p:spPr>
              <a:xfrm>
                <a:off x="2132565" y="1742459"/>
                <a:ext cx="204461" cy="0"/>
              </a:xfrm>
              <a:prstGeom prst="line">
                <a:avLst/>
              </a:prstGeom>
              <a:ln w="19050">
                <a:solidFill>
                  <a:srgbClr val="92D050"/>
                </a:solidFill>
              </a:ln>
            </p:spPr>
            <p:style>
              <a:lnRef idx="1">
                <a:schemeClr val="accent1"/>
              </a:lnRef>
              <a:fillRef idx="0">
                <a:schemeClr val="accent1"/>
              </a:fillRef>
              <a:effectRef idx="0">
                <a:schemeClr val="accent1"/>
              </a:effectRef>
              <a:fontRef idx="minor">
                <a:schemeClr val="tx1"/>
              </a:fontRef>
            </p:style>
          </p:cxnSp>
        </p:grpSp>
      </p:grpSp>
      <p:grpSp>
        <p:nvGrpSpPr>
          <p:cNvPr id="96" name="组合 95"/>
          <p:cNvGrpSpPr/>
          <p:nvPr/>
        </p:nvGrpSpPr>
        <p:grpSpPr>
          <a:xfrm>
            <a:off x="515068" y="1124744"/>
            <a:ext cx="2510766" cy="2462489"/>
            <a:chOff x="638817" y="1109136"/>
            <a:chExt cx="2510766" cy="2462489"/>
          </a:xfrm>
        </p:grpSpPr>
        <p:grpSp>
          <p:nvGrpSpPr>
            <p:cNvPr id="97" name="组合 96"/>
            <p:cNvGrpSpPr/>
            <p:nvPr/>
          </p:nvGrpSpPr>
          <p:grpSpPr>
            <a:xfrm>
              <a:off x="638817" y="1109136"/>
              <a:ext cx="2510766" cy="2462489"/>
              <a:chOff x="5179194" y="3758218"/>
              <a:chExt cx="2510766" cy="2462489"/>
            </a:xfrm>
          </p:grpSpPr>
          <p:grpSp>
            <p:nvGrpSpPr>
              <p:cNvPr id="102" name="组合 101"/>
              <p:cNvGrpSpPr/>
              <p:nvPr/>
            </p:nvGrpSpPr>
            <p:grpSpPr>
              <a:xfrm>
                <a:off x="5179194" y="3758218"/>
                <a:ext cx="2510766" cy="2462489"/>
                <a:chOff x="6918541" y="1127570"/>
                <a:chExt cx="2510766" cy="2462489"/>
              </a:xfrm>
            </p:grpSpPr>
            <p:grpSp>
              <p:nvGrpSpPr>
                <p:cNvPr id="107" name="组合 106"/>
                <p:cNvGrpSpPr/>
                <p:nvPr/>
              </p:nvGrpSpPr>
              <p:grpSpPr>
                <a:xfrm>
                  <a:off x="6918541" y="1127570"/>
                  <a:ext cx="2510766" cy="2462489"/>
                  <a:chOff x="2461738" y="1305014"/>
                  <a:chExt cx="2510766" cy="2462489"/>
                </a:xfrm>
              </p:grpSpPr>
              <p:grpSp>
                <p:nvGrpSpPr>
                  <p:cNvPr id="112" name="组合 111"/>
                  <p:cNvGrpSpPr/>
                  <p:nvPr/>
                </p:nvGrpSpPr>
                <p:grpSpPr>
                  <a:xfrm>
                    <a:off x="2461738" y="1606916"/>
                    <a:ext cx="2160588" cy="2160587"/>
                    <a:chOff x="414150" y="1526871"/>
                    <a:chExt cx="2160588" cy="2160587"/>
                  </a:xfrm>
                </p:grpSpPr>
                <p:grpSp>
                  <p:nvGrpSpPr>
                    <p:cNvPr id="117" name="组合 64"/>
                    <p:cNvGrpSpPr>
                      <a:grpSpLocks/>
                    </p:cNvGrpSpPr>
                    <p:nvPr/>
                  </p:nvGrpSpPr>
                  <p:grpSpPr bwMode="auto">
                    <a:xfrm>
                      <a:off x="414150" y="1526871"/>
                      <a:ext cx="2160588" cy="2160587"/>
                      <a:chOff x="969234" y="1354474"/>
                      <a:chExt cx="2880000" cy="2880000"/>
                    </a:xfrm>
                  </p:grpSpPr>
                  <p:sp>
                    <p:nvSpPr>
                      <p:cNvPr id="119" name="矩形 118"/>
                      <p:cNvSpPr/>
                      <p:nvPr/>
                    </p:nvSpPr>
                    <p:spPr>
                      <a:xfrm>
                        <a:off x="969234" y="1354474"/>
                        <a:ext cx="2880000" cy="2880000"/>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dirty="0"/>
                      </a:p>
                    </p:txBody>
                  </p:sp>
                  <p:sp>
                    <p:nvSpPr>
                      <p:cNvPr id="120" name="矩形 119"/>
                      <p:cNvSpPr/>
                      <p:nvPr/>
                    </p:nvSpPr>
                    <p:spPr>
                      <a:xfrm>
                        <a:off x="1813804" y="2269029"/>
                        <a:ext cx="1103699" cy="1103700"/>
                      </a:xfrm>
                      <a:prstGeom prst="rect">
                        <a:avLst/>
                      </a:prstGeom>
                      <a:noFill/>
                      <a:ln w="127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121" name="椭圆 120"/>
                      <p:cNvSpPr/>
                      <p:nvPr/>
                    </p:nvSpPr>
                    <p:spPr>
                      <a:xfrm>
                        <a:off x="1752438" y="2214012"/>
                        <a:ext cx="120616" cy="120618"/>
                      </a:xfrm>
                      <a:prstGeom prst="ellipse">
                        <a:avLst/>
                      </a:prstGeom>
                      <a:solidFill>
                        <a:schemeClr val="tx1">
                          <a:lumMod val="65000"/>
                          <a:lumOff val="35000"/>
                        </a:schemeClr>
                      </a:solidFill>
                      <a:ln>
                        <a:noFill/>
                      </a:ln>
                    </p:spPr>
                    <p:style>
                      <a:lnRef idx="2">
                        <a:schemeClr val="dk1">
                          <a:shade val="50000"/>
                        </a:schemeClr>
                      </a:lnRef>
                      <a:fillRef idx="1">
                        <a:schemeClr val="dk1"/>
                      </a:fillRef>
                      <a:effectRef idx="0">
                        <a:schemeClr val="dk1"/>
                      </a:effectRef>
                      <a:fontRef idx="minor">
                        <a:schemeClr val="lt1"/>
                      </a:fontRef>
                    </p:style>
                    <p:txBody>
                      <a:bodyPr anchor="ctr"/>
                      <a:lstStyle/>
                      <a:p>
                        <a:pPr algn="ctr" eaLnBrk="1" hangingPunct="1">
                          <a:defRPr/>
                        </a:pPr>
                        <a:endParaRPr lang="zh-CN" altLang="en-US"/>
                      </a:p>
                    </p:txBody>
                  </p:sp>
                  <p:sp>
                    <p:nvSpPr>
                      <p:cNvPr id="122" name="椭圆 121"/>
                      <p:cNvSpPr/>
                      <p:nvPr/>
                    </p:nvSpPr>
                    <p:spPr>
                      <a:xfrm>
                        <a:off x="1752438" y="3301594"/>
                        <a:ext cx="120616" cy="118501"/>
                      </a:xfrm>
                      <a:prstGeom prst="ellipse">
                        <a:avLst/>
                      </a:prstGeom>
                      <a:solidFill>
                        <a:schemeClr val="tx1">
                          <a:lumMod val="65000"/>
                          <a:lumOff val="35000"/>
                        </a:schemeClr>
                      </a:solidFill>
                      <a:ln>
                        <a:noFill/>
                      </a:ln>
                    </p:spPr>
                    <p:style>
                      <a:lnRef idx="2">
                        <a:schemeClr val="dk1">
                          <a:shade val="50000"/>
                        </a:schemeClr>
                      </a:lnRef>
                      <a:fillRef idx="1">
                        <a:schemeClr val="dk1"/>
                      </a:fillRef>
                      <a:effectRef idx="0">
                        <a:schemeClr val="dk1"/>
                      </a:effectRef>
                      <a:fontRef idx="minor">
                        <a:schemeClr val="lt1"/>
                      </a:fontRef>
                    </p:style>
                    <p:txBody>
                      <a:bodyPr anchor="ctr"/>
                      <a:lstStyle/>
                      <a:p>
                        <a:pPr algn="ctr" eaLnBrk="1" hangingPunct="1">
                          <a:defRPr/>
                        </a:pPr>
                        <a:endParaRPr lang="zh-CN" altLang="en-US"/>
                      </a:p>
                    </p:txBody>
                  </p:sp>
                  <p:sp>
                    <p:nvSpPr>
                      <p:cNvPr id="123" name="椭圆 122"/>
                      <p:cNvSpPr/>
                      <p:nvPr/>
                    </p:nvSpPr>
                    <p:spPr>
                      <a:xfrm>
                        <a:off x="2866812" y="2211966"/>
                        <a:ext cx="120618" cy="120618"/>
                      </a:xfrm>
                      <a:prstGeom prst="ellipse">
                        <a:avLst/>
                      </a:prstGeom>
                      <a:solidFill>
                        <a:schemeClr val="tx1">
                          <a:lumMod val="65000"/>
                          <a:lumOff val="35000"/>
                        </a:schemeClr>
                      </a:solidFill>
                      <a:ln>
                        <a:noFill/>
                      </a:ln>
                    </p:spPr>
                    <p:style>
                      <a:lnRef idx="2">
                        <a:schemeClr val="dk1">
                          <a:shade val="50000"/>
                        </a:schemeClr>
                      </a:lnRef>
                      <a:fillRef idx="1">
                        <a:schemeClr val="dk1"/>
                      </a:fillRef>
                      <a:effectRef idx="0">
                        <a:schemeClr val="dk1"/>
                      </a:effectRef>
                      <a:fontRef idx="minor">
                        <a:schemeClr val="lt1"/>
                      </a:fontRef>
                    </p:style>
                    <p:txBody>
                      <a:bodyPr anchor="ctr"/>
                      <a:lstStyle/>
                      <a:p>
                        <a:pPr algn="ctr" eaLnBrk="1" hangingPunct="1">
                          <a:defRPr/>
                        </a:pPr>
                        <a:endParaRPr lang="zh-CN" altLang="en-US"/>
                      </a:p>
                    </p:txBody>
                  </p:sp>
                  <p:sp>
                    <p:nvSpPr>
                      <p:cNvPr id="124" name="椭圆 123"/>
                      <p:cNvSpPr/>
                      <p:nvPr/>
                    </p:nvSpPr>
                    <p:spPr>
                      <a:xfrm>
                        <a:off x="2871544" y="3301594"/>
                        <a:ext cx="120618" cy="118501"/>
                      </a:xfrm>
                      <a:prstGeom prst="ellipse">
                        <a:avLst/>
                      </a:prstGeom>
                      <a:solidFill>
                        <a:schemeClr val="tx1">
                          <a:lumMod val="65000"/>
                          <a:lumOff val="35000"/>
                        </a:schemeClr>
                      </a:solidFill>
                      <a:ln>
                        <a:noFill/>
                      </a:ln>
                    </p:spPr>
                    <p:style>
                      <a:lnRef idx="2">
                        <a:schemeClr val="dk1">
                          <a:shade val="50000"/>
                        </a:schemeClr>
                      </a:lnRef>
                      <a:fillRef idx="1">
                        <a:schemeClr val="dk1"/>
                      </a:fillRef>
                      <a:effectRef idx="0">
                        <a:schemeClr val="dk1"/>
                      </a:effectRef>
                      <a:fontRef idx="minor">
                        <a:schemeClr val="lt1"/>
                      </a:fontRef>
                    </p:style>
                    <p:txBody>
                      <a:bodyPr anchor="ctr"/>
                      <a:lstStyle/>
                      <a:p>
                        <a:pPr algn="ctr" eaLnBrk="1" hangingPunct="1">
                          <a:defRPr/>
                        </a:pPr>
                        <a:endParaRPr lang="zh-CN" altLang="en-US"/>
                      </a:p>
                    </p:txBody>
                  </p:sp>
                  <p:sp>
                    <p:nvSpPr>
                      <p:cNvPr id="125" name="椭圆 124"/>
                      <p:cNvSpPr/>
                      <p:nvPr/>
                    </p:nvSpPr>
                    <p:spPr>
                      <a:xfrm>
                        <a:off x="2361872" y="2734571"/>
                        <a:ext cx="118501" cy="120618"/>
                      </a:xfrm>
                      <a:prstGeom prst="ellipse">
                        <a:avLst/>
                      </a:prstGeom>
                      <a:solidFill>
                        <a:schemeClr val="tx1">
                          <a:lumMod val="65000"/>
                          <a:lumOff val="35000"/>
                        </a:schemeClr>
                      </a:solidFill>
                      <a:ln>
                        <a:noFill/>
                      </a:ln>
                    </p:spPr>
                    <p:style>
                      <a:lnRef idx="2">
                        <a:schemeClr val="dk1">
                          <a:shade val="50000"/>
                        </a:schemeClr>
                      </a:lnRef>
                      <a:fillRef idx="1">
                        <a:schemeClr val="dk1"/>
                      </a:fillRef>
                      <a:effectRef idx="0">
                        <a:schemeClr val="dk1"/>
                      </a:effectRef>
                      <a:fontRef idx="minor">
                        <a:schemeClr val="lt1"/>
                      </a:fontRef>
                    </p:style>
                    <p:txBody>
                      <a:bodyPr anchor="ctr"/>
                      <a:lstStyle/>
                      <a:p>
                        <a:pPr algn="ctr" eaLnBrk="1" hangingPunct="1">
                          <a:defRPr/>
                        </a:pPr>
                        <a:endParaRPr lang="zh-CN" altLang="en-US"/>
                      </a:p>
                    </p:txBody>
                  </p:sp>
                </p:grpSp>
                <p:sp>
                  <p:nvSpPr>
                    <p:cNvPr id="118" name="椭圆 117"/>
                    <p:cNvSpPr/>
                    <p:nvPr/>
                  </p:nvSpPr>
                  <p:spPr>
                    <a:xfrm>
                      <a:off x="1703415" y="2652713"/>
                      <a:ext cx="72000" cy="72000"/>
                    </a:xfrm>
                    <a:prstGeom prst="ellipse">
                      <a:avLst/>
                    </a:prstGeom>
                    <a:solidFill>
                      <a:schemeClr val="bg1"/>
                    </a:solidFill>
                    <a:ln w="12700" cmpd="sng">
                      <a:solidFill>
                        <a:schemeClr val="tx1"/>
                      </a:solidFill>
                    </a:ln>
                  </p:spPr>
                  <p:style>
                    <a:lnRef idx="2">
                      <a:schemeClr val="dk1">
                        <a:shade val="50000"/>
                      </a:schemeClr>
                    </a:lnRef>
                    <a:fillRef idx="1">
                      <a:schemeClr val="dk1"/>
                    </a:fillRef>
                    <a:effectRef idx="0">
                      <a:schemeClr val="dk1"/>
                    </a:effectRef>
                    <a:fontRef idx="minor">
                      <a:schemeClr val="lt1"/>
                    </a:fontRef>
                  </p:style>
                  <p:txBody>
                    <a:bodyPr anchor="ctr"/>
                    <a:lstStyle/>
                    <a:p>
                      <a:pPr algn="ctr" eaLnBrk="1" hangingPunct="1">
                        <a:defRPr/>
                      </a:pPr>
                      <a:endParaRPr lang="zh-CN" altLang="en-US"/>
                    </a:p>
                  </p:txBody>
                </p:sp>
              </p:grpSp>
              <p:cxnSp>
                <p:nvCxnSpPr>
                  <p:cNvPr id="113" name="直接箭头连接符 112"/>
                  <p:cNvCxnSpPr/>
                  <p:nvPr/>
                </p:nvCxnSpPr>
                <p:spPr>
                  <a:xfrm>
                    <a:off x="3549263" y="2695348"/>
                    <a:ext cx="1228565"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14" name="直接箭头连接符 113"/>
                  <p:cNvCxnSpPr/>
                  <p:nvPr/>
                </p:nvCxnSpPr>
                <p:spPr>
                  <a:xfrm flipH="1" flipV="1">
                    <a:off x="3549263" y="1461433"/>
                    <a:ext cx="6350" cy="1237154"/>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115" name="矩形 114"/>
                  <p:cNvSpPr/>
                  <p:nvPr/>
                </p:nvSpPr>
                <p:spPr>
                  <a:xfrm>
                    <a:off x="4729640" y="2537699"/>
                    <a:ext cx="242864" cy="246221"/>
                  </a:xfrm>
                  <a:prstGeom prst="rect">
                    <a:avLst/>
                  </a:prstGeom>
                </p:spPr>
                <p:txBody>
                  <a:bodyPr wrap="square">
                    <a:spAutoFit/>
                  </a:bodyPr>
                  <a:lstStyle/>
                  <a:p>
                    <a:r>
                      <a:rPr lang="en-US" altLang="zh-CN" sz="1000" dirty="0" smtClean="0">
                        <a:latin typeface="Times New Roman" panose="02020603050405020304" pitchFamily="18" charset="0"/>
                        <a:cs typeface="Times New Roman" panose="02020603050405020304" pitchFamily="18" charset="0"/>
                      </a:rPr>
                      <a:t>x</a:t>
                    </a:r>
                    <a:endParaRPr lang="zh-CN" altLang="en-US" sz="1000" dirty="0">
                      <a:latin typeface="Times New Roman" panose="02020603050405020304" pitchFamily="18" charset="0"/>
                      <a:cs typeface="Times New Roman" panose="02020603050405020304" pitchFamily="18" charset="0"/>
                    </a:endParaRPr>
                  </a:p>
                </p:txBody>
              </p:sp>
              <p:sp>
                <p:nvSpPr>
                  <p:cNvPr id="116" name="矩形 115"/>
                  <p:cNvSpPr/>
                  <p:nvPr/>
                </p:nvSpPr>
                <p:spPr>
                  <a:xfrm>
                    <a:off x="3518871" y="1305014"/>
                    <a:ext cx="242864" cy="246221"/>
                  </a:xfrm>
                  <a:prstGeom prst="rect">
                    <a:avLst/>
                  </a:prstGeom>
                </p:spPr>
                <p:txBody>
                  <a:bodyPr wrap="square">
                    <a:spAutoFit/>
                  </a:bodyPr>
                  <a:lstStyle/>
                  <a:p>
                    <a:r>
                      <a:rPr lang="en-US" altLang="zh-CN" sz="1000" dirty="0" smtClean="0">
                        <a:latin typeface="Times New Roman" panose="02020603050405020304" pitchFamily="18" charset="0"/>
                        <a:cs typeface="Times New Roman" panose="02020603050405020304" pitchFamily="18" charset="0"/>
                      </a:rPr>
                      <a:t>y</a:t>
                    </a:r>
                    <a:endParaRPr lang="zh-CN" altLang="en-US" sz="1000" dirty="0">
                      <a:latin typeface="Times New Roman" panose="02020603050405020304" pitchFamily="18" charset="0"/>
                      <a:cs typeface="Times New Roman" panose="02020603050405020304" pitchFamily="18" charset="0"/>
                    </a:endParaRPr>
                  </a:p>
                </p:txBody>
              </p:sp>
            </p:grpSp>
            <p:sp>
              <p:nvSpPr>
                <p:cNvPr id="108" name="椭圆 107"/>
                <p:cNvSpPr/>
                <p:nvPr/>
              </p:nvSpPr>
              <p:spPr>
                <a:xfrm rot="19054551">
                  <a:off x="8119870" y="2310254"/>
                  <a:ext cx="160971" cy="823482"/>
                </a:xfrm>
                <a:prstGeom prst="ellipse">
                  <a:avLst/>
                </a:prstGeom>
                <a:noFill/>
                <a:ln w="9525" cmpd="sng">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椭圆 108"/>
                <p:cNvSpPr/>
                <p:nvPr/>
              </p:nvSpPr>
              <p:spPr>
                <a:xfrm rot="13414819">
                  <a:off x="7996238" y="1893855"/>
                  <a:ext cx="417906" cy="823482"/>
                </a:xfrm>
                <a:prstGeom prst="ellipse">
                  <a:avLst/>
                </a:prstGeom>
                <a:noFill/>
                <a:ln w="9525" cmpd="sng">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椭圆 109"/>
                <p:cNvSpPr/>
                <p:nvPr/>
              </p:nvSpPr>
              <p:spPr>
                <a:xfrm rot="13494602">
                  <a:off x="7433846" y="2229196"/>
                  <a:ext cx="702595" cy="969366"/>
                </a:xfrm>
                <a:prstGeom prst="ellipse">
                  <a:avLst/>
                </a:prstGeom>
                <a:noFill/>
                <a:ln w="9525" cmpd="sng">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 name="椭圆 110"/>
                <p:cNvSpPr/>
                <p:nvPr/>
              </p:nvSpPr>
              <p:spPr>
                <a:xfrm rot="18689309">
                  <a:off x="7464332" y="1749516"/>
                  <a:ext cx="605444" cy="1096776"/>
                </a:xfrm>
                <a:prstGeom prst="ellipse">
                  <a:avLst/>
                </a:prstGeom>
                <a:noFill/>
                <a:ln w="9525" cmpd="sng">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03" name="直接连接符 102"/>
              <p:cNvCxnSpPr>
                <a:stCxn id="121" idx="5"/>
                <a:endCxn id="125" idx="1"/>
              </p:cNvCxnSpPr>
              <p:nvPr/>
            </p:nvCxnSpPr>
            <p:spPr>
              <a:xfrm>
                <a:off x="5843992" y="4782185"/>
                <a:ext cx="392984" cy="326541"/>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04" name="直接连接符 103"/>
              <p:cNvCxnSpPr>
                <a:stCxn id="123" idx="3"/>
                <a:endCxn id="125" idx="7"/>
              </p:cNvCxnSpPr>
              <p:nvPr/>
            </p:nvCxnSpPr>
            <p:spPr>
              <a:xfrm flipH="1">
                <a:off x="6299838" y="4780650"/>
                <a:ext cx="316179" cy="328076"/>
              </a:xfrm>
              <a:prstGeom prst="line">
                <a:avLst/>
              </a:prstGeom>
              <a:ln w="12700" cmpd="sng">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05" name="直接连接符 104"/>
              <p:cNvCxnSpPr>
                <a:stCxn id="125" idx="5"/>
                <a:endCxn id="124" idx="1"/>
              </p:cNvCxnSpPr>
              <p:nvPr/>
            </p:nvCxnSpPr>
            <p:spPr>
              <a:xfrm>
                <a:off x="6299838" y="5172710"/>
                <a:ext cx="319729" cy="361166"/>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06" name="直接连接符 105"/>
              <p:cNvCxnSpPr>
                <a:stCxn id="125" idx="3"/>
                <a:endCxn id="122" idx="7"/>
              </p:cNvCxnSpPr>
              <p:nvPr/>
            </p:nvCxnSpPr>
            <p:spPr>
              <a:xfrm flipH="1">
                <a:off x="5843992" y="5172710"/>
                <a:ext cx="392984" cy="361166"/>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sp>
          <p:nvSpPr>
            <p:cNvPr id="98" name="TextBox 4"/>
            <p:cNvSpPr txBox="1"/>
            <p:nvPr/>
          </p:nvSpPr>
          <p:spPr>
            <a:xfrm>
              <a:off x="1047433" y="1877312"/>
              <a:ext cx="718892" cy="246221"/>
            </a:xfrm>
            <a:prstGeom prst="rect">
              <a:avLst/>
            </a:prstGeom>
            <a:noFill/>
          </p:spPr>
          <p:txBody>
            <a:bodyPr wrap="square" rtlCol="0">
              <a:spAutoFit/>
            </a:bodyPr>
            <a:lstStyle/>
            <a:p>
              <a:r>
                <a:rPr lang="en-US" altLang="zh-CN" sz="1000" dirty="0" smtClean="0">
                  <a:latin typeface="Times New Roman" panose="02020603050405020304" pitchFamily="18" charset="0"/>
                  <a:ea typeface="宋体" pitchFamily="2" charset="-122"/>
                  <a:cs typeface="Times New Roman" panose="02020603050405020304" pitchFamily="18" charset="0"/>
                </a:rPr>
                <a:t>PZT2</a:t>
              </a:r>
              <a:endParaRPr lang="zh-CN" altLang="en-US" sz="1000" dirty="0">
                <a:latin typeface="Times New Roman" panose="02020603050405020304" pitchFamily="18" charset="0"/>
                <a:ea typeface="宋体" pitchFamily="2" charset="-122"/>
                <a:cs typeface="Times New Roman" panose="02020603050405020304" pitchFamily="18" charset="0"/>
              </a:endParaRPr>
            </a:p>
          </p:txBody>
        </p:sp>
        <p:sp>
          <p:nvSpPr>
            <p:cNvPr id="99" name="TextBox 4"/>
            <p:cNvSpPr txBox="1"/>
            <p:nvPr/>
          </p:nvSpPr>
          <p:spPr>
            <a:xfrm>
              <a:off x="1858231" y="1872149"/>
              <a:ext cx="513791" cy="246221"/>
            </a:xfrm>
            <a:prstGeom prst="rect">
              <a:avLst/>
            </a:prstGeom>
            <a:noFill/>
          </p:spPr>
          <p:txBody>
            <a:bodyPr wrap="square" rtlCol="0">
              <a:spAutoFit/>
            </a:bodyPr>
            <a:lstStyle/>
            <a:p>
              <a:r>
                <a:rPr lang="en-US" altLang="zh-CN" sz="1000" dirty="0">
                  <a:latin typeface="Times New Roman" panose="02020603050405020304" pitchFamily="18" charset="0"/>
                  <a:ea typeface="宋体" pitchFamily="2" charset="-122"/>
                  <a:cs typeface="Times New Roman" panose="02020603050405020304" pitchFamily="18" charset="0"/>
                </a:rPr>
                <a:t>PZT1</a:t>
              </a:r>
              <a:endParaRPr lang="zh-CN" altLang="en-US" sz="1000" dirty="0">
                <a:latin typeface="Times New Roman" panose="02020603050405020304" pitchFamily="18" charset="0"/>
                <a:ea typeface="宋体" pitchFamily="2" charset="-122"/>
                <a:cs typeface="Times New Roman" panose="02020603050405020304" pitchFamily="18" charset="0"/>
              </a:endParaRPr>
            </a:p>
          </p:txBody>
        </p:sp>
        <p:sp>
          <p:nvSpPr>
            <p:cNvPr id="100" name="TextBox 4"/>
            <p:cNvSpPr txBox="1"/>
            <p:nvPr/>
          </p:nvSpPr>
          <p:spPr>
            <a:xfrm>
              <a:off x="1063893" y="2915593"/>
              <a:ext cx="515542" cy="246221"/>
            </a:xfrm>
            <a:prstGeom prst="rect">
              <a:avLst/>
            </a:prstGeom>
            <a:noFill/>
          </p:spPr>
          <p:txBody>
            <a:bodyPr wrap="square" rtlCol="0">
              <a:spAutoFit/>
            </a:bodyPr>
            <a:lstStyle/>
            <a:p>
              <a:r>
                <a:rPr lang="en-US" altLang="zh-CN" sz="1000" dirty="0">
                  <a:latin typeface="Times New Roman" panose="02020603050405020304" pitchFamily="18" charset="0"/>
                  <a:ea typeface="宋体" pitchFamily="2" charset="-122"/>
                  <a:cs typeface="Times New Roman" panose="02020603050405020304" pitchFamily="18" charset="0"/>
                </a:rPr>
                <a:t>PZT3</a:t>
              </a:r>
              <a:endParaRPr lang="zh-CN" altLang="en-US" sz="1000" dirty="0">
                <a:latin typeface="Times New Roman" panose="02020603050405020304" pitchFamily="18" charset="0"/>
                <a:ea typeface="宋体" pitchFamily="2" charset="-122"/>
                <a:cs typeface="Times New Roman" panose="02020603050405020304" pitchFamily="18" charset="0"/>
              </a:endParaRPr>
            </a:p>
          </p:txBody>
        </p:sp>
        <p:sp>
          <p:nvSpPr>
            <p:cNvPr id="101" name="TextBox 4"/>
            <p:cNvSpPr txBox="1"/>
            <p:nvPr/>
          </p:nvSpPr>
          <p:spPr>
            <a:xfrm>
              <a:off x="1931089" y="2915593"/>
              <a:ext cx="475104" cy="246221"/>
            </a:xfrm>
            <a:prstGeom prst="rect">
              <a:avLst/>
            </a:prstGeom>
            <a:noFill/>
          </p:spPr>
          <p:txBody>
            <a:bodyPr wrap="square" rtlCol="0">
              <a:spAutoFit/>
            </a:bodyPr>
            <a:lstStyle/>
            <a:p>
              <a:r>
                <a:rPr lang="en-US" altLang="zh-CN" sz="1000" dirty="0">
                  <a:latin typeface="Times New Roman" panose="02020603050405020304" pitchFamily="18" charset="0"/>
                  <a:ea typeface="宋体" pitchFamily="2" charset="-122"/>
                  <a:cs typeface="Times New Roman" panose="02020603050405020304" pitchFamily="18" charset="0"/>
                </a:rPr>
                <a:t>PZT4</a:t>
              </a:r>
              <a:endParaRPr lang="zh-CN" altLang="en-US" sz="1000" dirty="0">
                <a:latin typeface="Times New Roman" panose="02020603050405020304" pitchFamily="18" charset="0"/>
                <a:ea typeface="宋体" pitchFamily="2" charset="-122"/>
                <a:cs typeface="Times New Roman" panose="02020603050405020304" pitchFamily="18" charset="0"/>
              </a:endParaRPr>
            </a:p>
          </p:txBody>
        </p:sp>
      </p:grpSp>
      <p:grpSp>
        <p:nvGrpSpPr>
          <p:cNvPr id="126" name="组合 125"/>
          <p:cNvGrpSpPr/>
          <p:nvPr/>
        </p:nvGrpSpPr>
        <p:grpSpPr>
          <a:xfrm>
            <a:off x="515068" y="3650866"/>
            <a:ext cx="2510766" cy="2462489"/>
            <a:chOff x="249619" y="3774823"/>
            <a:chExt cx="2510766" cy="2462489"/>
          </a:xfrm>
        </p:grpSpPr>
        <p:grpSp>
          <p:nvGrpSpPr>
            <p:cNvPr id="127" name="组合 126"/>
            <p:cNvGrpSpPr/>
            <p:nvPr/>
          </p:nvGrpSpPr>
          <p:grpSpPr>
            <a:xfrm>
              <a:off x="249619" y="3774823"/>
              <a:ext cx="2510766" cy="2462489"/>
              <a:chOff x="255384" y="1130477"/>
              <a:chExt cx="2510766" cy="2462489"/>
            </a:xfrm>
          </p:grpSpPr>
          <p:grpSp>
            <p:nvGrpSpPr>
              <p:cNvPr id="129" name="组合 128"/>
              <p:cNvGrpSpPr/>
              <p:nvPr/>
            </p:nvGrpSpPr>
            <p:grpSpPr>
              <a:xfrm>
                <a:off x="255384" y="1130477"/>
                <a:ext cx="2510766" cy="2462489"/>
                <a:chOff x="638817" y="1109136"/>
                <a:chExt cx="2510766" cy="2462489"/>
              </a:xfrm>
            </p:grpSpPr>
            <p:grpSp>
              <p:nvGrpSpPr>
                <p:cNvPr id="131" name="组合 130"/>
                <p:cNvGrpSpPr/>
                <p:nvPr/>
              </p:nvGrpSpPr>
              <p:grpSpPr>
                <a:xfrm>
                  <a:off x="638817" y="1109136"/>
                  <a:ext cx="2510766" cy="2462489"/>
                  <a:chOff x="5179194" y="3758218"/>
                  <a:chExt cx="2510766" cy="2462489"/>
                </a:xfrm>
              </p:grpSpPr>
              <p:grpSp>
                <p:nvGrpSpPr>
                  <p:cNvPr id="136" name="组合 135"/>
                  <p:cNvGrpSpPr/>
                  <p:nvPr/>
                </p:nvGrpSpPr>
                <p:grpSpPr>
                  <a:xfrm>
                    <a:off x="5179194" y="3758218"/>
                    <a:ext cx="2510766" cy="2462489"/>
                    <a:chOff x="6918541" y="1127570"/>
                    <a:chExt cx="2510766" cy="2462489"/>
                  </a:xfrm>
                </p:grpSpPr>
                <p:grpSp>
                  <p:nvGrpSpPr>
                    <p:cNvPr id="141" name="组合 140"/>
                    <p:cNvGrpSpPr/>
                    <p:nvPr/>
                  </p:nvGrpSpPr>
                  <p:grpSpPr>
                    <a:xfrm>
                      <a:off x="6918541" y="1127570"/>
                      <a:ext cx="2510766" cy="2462489"/>
                      <a:chOff x="2461738" y="1305014"/>
                      <a:chExt cx="2510766" cy="2462489"/>
                    </a:xfrm>
                  </p:grpSpPr>
                  <p:grpSp>
                    <p:nvGrpSpPr>
                      <p:cNvPr id="144" name="组合 143"/>
                      <p:cNvGrpSpPr/>
                      <p:nvPr/>
                    </p:nvGrpSpPr>
                    <p:grpSpPr>
                      <a:xfrm>
                        <a:off x="2461738" y="1606916"/>
                        <a:ext cx="2160588" cy="2160587"/>
                        <a:chOff x="414150" y="1526871"/>
                        <a:chExt cx="2160588" cy="2160587"/>
                      </a:xfrm>
                    </p:grpSpPr>
                    <p:grpSp>
                      <p:nvGrpSpPr>
                        <p:cNvPr id="149" name="组合 64"/>
                        <p:cNvGrpSpPr>
                          <a:grpSpLocks/>
                        </p:cNvGrpSpPr>
                        <p:nvPr/>
                      </p:nvGrpSpPr>
                      <p:grpSpPr bwMode="auto">
                        <a:xfrm>
                          <a:off x="414150" y="1526871"/>
                          <a:ext cx="2160588" cy="2160587"/>
                          <a:chOff x="969234" y="1354474"/>
                          <a:chExt cx="2880000" cy="2880000"/>
                        </a:xfrm>
                      </p:grpSpPr>
                      <p:sp>
                        <p:nvSpPr>
                          <p:cNvPr id="151" name="矩形 150"/>
                          <p:cNvSpPr/>
                          <p:nvPr/>
                        </p:nvSpPr>
                        <p:spPr>
                          <a:xfrm>
                            <a:off x="969234" y="1354474"/>
                            <a:ext cx="2880000" cy="2880000"/>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dirty="0"/>
                          </a:p>
                        </p:txBody>
                      </p:sp>
                      <p:sp>
                        <p:nvSpPr>
                          <p:cNvPr id="152" name="矩形 151"/>
                          <p:cNvSpPr/>
                          <p:nvPr/>
                        </p:nvSpPr>
                        <p:spPr>
                          <a:xfrm>
                            <a:off x="1813804" y="2269029"/>
                            <a:ext cx="1103699" cy="1103700"/>
                          </a:xfrm>
                          <a:prstGeom prst="rect">
                            <a:avLst/>
                          </a:prstGeom>
                          <a:noFill/>
                          <a:ln w="127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153" name="椭圆 152"/>
                          <p:cNvSpPr/>
                          <p:nvPr/>
                        </p:nvSpPr>
                        <p:spPr>
                          <a:xfrm>
                            <a:off x="1752438" y="2214012"/>
                            <a:ext cx="120616" cy="120618"/>
                          </a:xfrm>
                          <a:prstGeom prst="ellipse">
                            <a:avLst/>
                          </a:prstGeom>
                          <a:solidFill>
                            <a:schemeClr val="tx1">
                              <a:lumMod val="65000"/>
                              <a:lumOff val="35000"/>
                            </a:schemeClr>
                          </a:solidFill>
                          <a:ln>
                            <a:noFill/>
                          </a:ln>
                        </p:spPr>
                        <p:style>
                          <a:lnRef idx="2">
                            <a:schemeClr val="dk1">
                              <a:shade val="50000"/>
                            </a:schemeClr>
                          </a:lnRef>
                          <a:fillRef idx="1">
                            <a:schemeClr val="dk1"/>
                          </a:fillRef>
                          <a:effectRef idx="0">
                            <a:schemeClr val="dk1"/>
                          </a:effectRef>
                          <a:fontRef idx="minor">
                            <a:schemeClr val="lt1"/>
                          </a:fontRef>
                        </p:style>
                        <p:txBody>
                          <a:bodyPr anchor="ctr"/>
                          <a:lstStyle/>
                          <a:p>
                            <a:pPr algn="ctr" eaLnBrk="1" hangingPunct="1">
                              <a:defRPr/>
                            </a:pPr>
                            <a:endParaRPr lang="zh-CN" altLang="en-US"/>
                          </a:p>
                        </p:txBody>
                      </p:sp>
                      <p:sp>
                        <p:nvSpPr>
                          <p:cNvPr id="154" name="椭圆 153"/>
                          <p:cNvSpPr/>
                          <p:nvPr/>
                        </p:nvSpPr>
                        <p:spPr>
                          <a:xfrm>
                            <a:off x="1752438" y="3301594"/>
                            <a:ext cx="120616" cy="118501"/>
                          </a:xfrm>
                          <a:prstGeom prst="ellipse">
                            <a:avLst/>
                          </a:prstGeom>
                          <a:solidFill>
                            <a:schemeClr val="tx1">
                              <a:lumMod val="65000"/>
                              <a:lumOff val="35000"/>
                            </a:schemeClr>
                          </a:solidFill>
                          <a:ln>
                            <a:noFill/>
                          </a:ln>
                        </p:spPr>
                        <p:style>
                          <a:lnRef idx="2">
                            <a:schemeClr val="dk1">
                              <a:shade val="50000"/>
                            </a:schemeClr>
                          </a:lnRef>
                          <a:fillRef idx="1">
                            <a:schemeClr val="dk1"/>
                          </a:fillRef>
                          <a:effectRef idx="0">
                            <a:schemeClr val="dk1"/>
                          </a:effectRef>
                          <a:fontRef idx="minor">
                            <a:schemeClr val="lt1"/>
                          </a:fontRef>
                        </p:style>
                        <p:txBody>
                          <a:bodyPr anchor="ctr"/>
                          <a:lstStyle/>
                          <a:p>
                            <a:pPr algn="ctr" eaLnBrk="1" hangingPunct="1">
                              <a:defRPr/>
                            </a:pPr>
                            <a:endParaRPr lang="zh-CN" altLang="en-US"/>
                          </a:p>
                        </p:txBody>
                      </p:sp>
                      <p:sp>
                        <p:nvSpPr>
                          <p:cNvPr id="155" name="椭圆 154"/>
                          <p:cNvSpPr/>
                          <p:nvPr/>
                        </p:nvSpPr>
                        <p:spPr>
                          <a:xfrm>
                            <a:off x="2866812" y="2211966"/>
                            <a:ext cx="120618" cy="120618"/>
                          </a:xfrm>
                          <a:prstGeom prst="ellipse">
                            <a:avLst/>
                          </a:prstGeom>
                          <a:solidFill>
                            <a:schemeClr val="tx1">
                              <a:lumMod val="65000"/>
                              <a:lumOff val="35000"/>
                            </a:schemeClr>
                          </a:solidFill>
                          <a:ln>
                            <a:noFill/>
                          </a:ln>
                        </p:spPr>
                        <p:style>
                          <a:lnRef idx="2">
                            <a:schemeClr val="dk1">
                              <a:shade val="50000"/>
                            </a:schemeClr>
                          </a:lnRef>
                          <a:fillRef idx="1">
                            <a:schemeClr val="dk1"/>
                          </a:fillRef>
                          <a:effectRef idx="0">
                            <a:schemeClr val="dk1"/>
                          </a:effectRef>
                          <a:fontRef idx="minor">
                            <a:schemeClr val="lt1"/>
                          </a:fontRef>
                        </p:style>
                        <p:txBody>
                          <a:bodyPr anchor="ctr"/>
                          <a:lstStyle/>
                          <a:p>
                            <a:pPr algn="ctr" eaLnBrk="1" hangingPunct="1">
                              <a:defRPr/>
                            </a:pPr>
                            <a:endParaRPr lang="zh-CN" altLang="en-US"/>
                          </a:p>
                        </p:txBody>
                      </p:sp>
                      <p:sp>
                        <p:nvSpPr>
                          <p:cNvPr id="156" name="椭圆 155"/>
                          <p:cNvSpPr/>
                          <p:nvPr/>
                        </p:nvSpPr>
                        <p:spPr>
                          <a:xfrm>
                            <a:off x="2871544" y="3301594"/>
                            <a:ext cx="120618" cy="118501"/>
                          </a:xfrm>
                          <a:prstGeom prst="ellipse">
                            <a:avLst/>
                          </a:prstGeom>
                          <a:solidFill>
                            <a:schemeClr val="tx1">
                              <a:lumMod val="65000"/>
                              <a:lumOff val="35000"/>
                            </a:schemeClr>
                          </a:solidFill>
                          <a:ln>
                            <a:noFill/>
                          </a:ln>
                        </p:spPr>
                        <p:style>
                          <a:lnRef idx="2">
                            <a:schemeClr val="dk1">
                              <a:shade val="50000"/>
                            </a:schemeClr>
                          </a:lnRef>
                          <a:fillRef idx="1">
                            <a:schemeClr val="dk1"/>
                          </a:fillRef>
                          <a:effectRef idx="0">
                            <a:schemeClr val="dk1"/>
                          </a:effectRef>
                          <a:fontRef idx="minor">
                            <a:schemeClr val="lt1"/>
                          </a:fontRef>
                        </p:style>
                        <p:txBody>
                          <a:bodyPr anchor="ctr"/>
                          <a:lstStyle/>
                          <a:p>
                            <a:pPr algn="ctr" eaLnBrk="1" hangingPunct="1">
                              <a:defRPr/>
                            </a:pPr>
                            <a:endParaRPr lang="zh-CN" altLang="en-US"/>
                          </a:p>
                        </p:txBody>
                      </p:sp>
                      <p:sp>
                        <p:nvSpPr>
                          <p:cNvPr id="157" name="椭圆 156"/>
                          <p:cNvSpPr/>
                          <p:nvPr/>
                        </p:nvSpPr>
                        <p:spPr>
                          <a:xfrm>
                            <a:off x="2361872" y="2734571"/>
                            <a:ext cx="118501" cy="120618"/>
                          </a:xfrm>
                          <a:prstGeom prst="ellipse">
                            <a:avLst/>
                          </a:prstGeom>
                          <a:solidFill>
                            <a:schemeClr val="tx1">
                              <a:lumMod val="65000"/>
                              <a:lumOff val="35000"/>
                            </a:schemeClr>
                          </a:solidFill>
                          <a:ln>
                            <a:noFill/>
                          </a:ln>
                        </p:spPr>
                        <p:style>
                          <a:lnRef idx="2">
                            <a:schemeClr val="dk1">
                              <a:shade val="50000"/>
                            </a:schemeClr>
                          </a:lnRef>
                          <a:fillRef idx="1">
                            <a:schemeClr val="dk1"/>
                          </a:fillRef>
                          <a:effectRef idx="0">
                            <a:schemeClr val="dk1"/>
                          </a:effectRef>
                          <a:fontRef idx="minor">
                            <a:schemeClr val="lt1"/>
                          </a:fontRef>
                        </p:style>
                        <p:txBody>
                          <a:bodyPr anchor="ctr"/>
                          <a:lstStyle/>
                          <a:p>
                            <a:pPr algn="ctr" eaLnBrk="1" hangingPunct="1">
                              <a:defRPr/>
                            </a:pPr>
                            <a:endParaRPr lang="zh-CN" altLang="en-US"/>
                          </a:p>
                        </p:txBody>
                      </p:sp>
                    </p:grpSp>
                    <p:sp>
                      <p:nvSpPr>
                        <p:cNvPr id="150" name="椭圆 149"/>
                        <p:cNvSpPr/>
                        <p:nvPr/>
                      </p:nvSpPr>
                      <p:spPr>
                        <a:xfrm>
                          <a:off x="1703415" y="2652713"/>
                          <a:ext cx="72000" cy="72000"/>
                        </a:xfrm>
                        <a:prstGeom prst="ellipse">
                          <a:avLst/>
                        </a:prstGeom>
                        <a:solidFill>
                          <a:schemeClr val="bg1"/>
                        </a:solidFill>
                        <a:ln w="12700" cmpd="sng">
                          <a:solidFill>
                            <a:schemeClr val="tx1"/>
                          </a:solidFill>
                        </a:ln>
                      </p:spPr>
                      <p:style>
                        <a:lnRef idx="2">
                          <a:schemeClr val="dk1">
                            <a:shade val="50000"/>
                          </a:schemeClr>
                        </a:lnRef>
                        <a:fillRef idx="1">
                          <a:schemeClr val="dk1"/>
                        </a:fillRef>
                        <a:effectRef idx="0">
                          <a:schemeClr val="dk1"/>
                        </a:effectRef>
                        <a:fontRef idx="minor">
                          <a:schemeClr val="lt1"/>
                        </a:fontRef>
                      </p:style>
                      <p:txBody>
                        <a:bodyPr anchor="ctr"/>
                        <a:lstStyle/>
                        <a:p>
                          <a:pPr algn="ctr" eaLnBrk="1" hangingPunct="1">
                            <a:defRPr/>
                          </a:pPr>
                          <a:endParaRPr lang="zh-CN" altLang="en-US"/>
                        </a:p>
                      </p:txBody>
                    </p:sp>
                  </p:grpSp>
                  <p:cxnSp>
                    <p:nvCxnSpPr>
                      <p:cNvPr id="145" name="直接箭头连接符 144"/>
                      <p:cNvCxnSpPr/>
                      <p:nvPr/>
                    </p:nvCxnSpPr>
                    <p:spPr>
                      <a:xfrm>
                        <a:off x="3549263" y="2695348"/>
                        <a:ext cx="1228565"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46" name="直接箭头连接符 145"/>
                      <p:cNvCxnSpPr/>
                      <p:nvPr/>
                    </p:nvCxnSpPr>
                    <p:spPr>
                      <a:xfrm flipH="1" flipV="1">
                        <a:off x="3549263" y="1461433"/>
                        <a:ext cx="6350" cy="1237154"/>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147" name="矩形 146"/>
                      <p:cNvSpPr/>
                      <p:nvPr/>
                    </p:nvSpPr>
                    <p:spPr>
                      <a:xfrm>
                        <a:off x="4729640" y="2537699"/>
                        <a:ext cx="242864" cy="246221"/>
                      </a:xfrm>
                      <a:prstGeom prst="rect">
                        <a:avLst/>
                      </a:prstGeom>
                    </p:spPr>
                    <p:txBody>
                      <a:bodyPr wrap="square">
                        <a:spAutoFit/>
                      </a:bodyPr>
                      <a:lstStyle/>
                      <a:p>
                        <a:r>
                          <a:rPr lang="en-US" altLang="zh-CN" sz="1000" dirty="0" smtClean="0">
                            <a:latin typeface="Times New Roman" panose="02020603050405020304" pitchFamily="18" charset="0"/>
                            <a:cs typeface="Times New Roman" panose="02020603050405020304" pitchFamily="18" charset="0"/>
                          </a:rPr>
                          <a:t>x</a:t>
                        </a:r>
                        <a:endParaRPr lang="zh-CN" altLang="en-US" sz="1000" dirty="0">
                          <a:latin typeface="Times New Roman" panose="02020603050405020304" pitchFamily="18" charset="0"/>
                          <a:cs typeface="Times New Roman" panose="02020603050405020304" pitchFamily="18" charset="0"/>
                        </a:endParaRPr>
                      </a:p>
                    </p:txBody>
                  </p:sp>
                  <p:sp>
                    <p:nvSpPr>
                      <p:cNvPr id="148" name="矩形 147"/>
                      <p:cNvSpPr/>
                      <p:nvPr/>
                    </p:nvSpPr>
                    <p:spPr>
                      <a:xfrm>
                        <a:off x="3518871" y="1305014"/>
                        <a:ext cx="242864" cy="246221"/>
                      </a:xfrm>
                      <a:prstGeom prst="rect">
                        <a:avLst/>
                      </a:prstGeom>
                    </p:spPr>
                    <p:txBody>
                      <a:bodyPr wrap="square">
                        <a:spAutoFit/>
                      </a:bodyPr>
                      <a:lstStyle/>
                      <a:p>
                        <a:r>
                          <a:rPr lang="en-US" altLang="zh-CN" sz="1000" dirty="0" smtClean="0">
                            <a:latin typeface="Times New Roman" panose="02020603050405020304" pitchFamily="18" charset="0"/>
                            <a:cs typeface="Times New Roman" panose="02020603050405020304" pitchFamily="18" charset="0"/>
                          </a:rPr>
                          <a:t>y</a:t>
                        </a:r>
                        <a:endParaRPr lang="zh-CN" altLang="en-US" sz="1000" dirty="0">
                          <a:latin typeface="Times New Roman" panose="02020603050405020304" pitchFamily="18" charset="0"/>
                          <a:cs typeface="Times New Roman" panose="02020603050405020304" pitchFamily="18" charset="0"/>
                        </a:endParaRPr>
                      </a:p>
                    </p:txBody>
                  </p:sp>
                </p:grpSp>
                <p:sp>
                  <p:nvSpPr>
                    <p:cNvPr id="142" name="椭圆 141"/>
                    <p:cNvSpPr/>
                    <p:nvPr/>
                  </p:nvSpPr>
                  <p:spPr>
                    <a:xfrm rot="19054551">
                      <a:off x="8119870" y="2310254"/>
                      <a:ext cx="160971" cy="823482"/>
                    </a:xfrm>
                    <a:prstGeom prst="ellipse">
                      <a:avLst/>
                    </a:prstGeom>
                    <a:noFill/>
                    <a:ln w="9525" cmpd="sng">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3" name="椭圆 142"/>
                    <p:cNvSpPr/>
                    <p:nvPr/>
                  </p:nvSpPr>
                  <p:spPr>
                    <a:xfrm rot="13414819">
                      <a:off x="7996238" y="1893855"/>
                      <a:ext cx="417906" cy="823482"/>
                    </a:xfrm>
                    <a:prstGeom prst="ellipse">
                      <a:avLst/>
                    </a:prstGeom>
                    <a:noFill/>
                    <a:ln w="9525" cmpd="sng">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37" name="直接连接符 136"/>
                  <p:cNvCxnSpPr>
                    <a:stCxn id="153" idx="5"/>
                    <a:endCxn id="157" idx="1"/>
                  </p:cNvCxnSpPr>
                  <p:nvPr/>
                </p:nvCxnSpPr>
                <p:spPr>
                  <a:xfrm>
                    <a:off x="5843992" y="4782185"/>
                    <a:ext cx="392984" cy="326541"/>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38" name="直接连接符 137"/>
                  <p:cNvCxnSpPr>
                    <a:stCxn id="155" idx="3"/>
                    <a:endCxn id="157" idx="7"/>
                  </p:cNvCxnSpPr>
                  <p:nvPr/>
                </p:nvCxnSpPr>
                <p:spPr>
                  <a:xfrm flipH="1">
                    <a:off x="6299838" y="4780650"/>
                    <a:ext cx="316179" cy="328076"/>
                  </a:xfrm>
                  <a:prstGeom prst="line">
                    <a:avLst/>
                  </a:prstGeom>
                  <a:ln w="12700" cmpd="sng">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39" name="直接连接符 138"/>
                  <p:cNvCxnSpPr>
                    <a:stCxn id="157" idx="5"/>
                    <a:endCxn id="156" idx="1"/>
                  </p:cNvCxnSpPr>
                  <p:nvPr/>
                </p:nvCxnSpPr>
                <p:spPr>
                  <a:xfrm>
                    <a:off x="6299838" y="5172710"/>
                    <a:ext cx="319729" cy="361166"/>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40" name="直接连接符 139"/>
                  <p:cNvCxnSpPr>
                    <a:stCxn id="157" idx="3"/>
                    <a:endCxn id="154" idx="7"/>
                  </p:cNvCxnSpPr>
                  <p:nvPr/>
                </p:nvCxnSpPr>
                <p:spPr>
                  <a:xfrm flipH="1">
                    <a:off x="5843992" y="5172710"/>
                    <a:ext cx="392984" cy="361166"/>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sp>
              <p:nvSpPr>
                <p:cNvPr id="132" name="TextBox 4"/>
                <p:cNvSpPr txBox="1"/>
                <p:nvPr/>
              </p:nvSpPr>
              <p:spPr>
                <a:xfrm>
                  <a:off x="1047433" y="1877312"/>
                  <a:ext cx="718892" cy="246221"/>
                </a:xfrm>
                <a:prstGeom prst="rect">
                  <a:avLst/>
                </a:prstGeom>
                <a:noFill/>
              </p:spPr>
              <p:txBody>
                <a:bodyPr wrap="square" rtlCol="0">
                  <a:spAutoFit/>
                </a:bodyPr>
                <a:lstStyle/>
                <a:p>
                  <a:r>
                    <a:rPr lang="en-US" altLang="zh-CN" sz="1000" dirty="0" smtClean="0">
                      <a:latin typeface="Times New Roman" panose="02020603050405020304" pitchFamily="18" charset="0"/>
                      <a:ea typeface="宋体" pitchFamily="2" charset="-122"/>
                      <a:cs typeface="Times New Roman" panose="02020603050405020304" pitchFamily="18" charset="0"/>
                    </a:rPr>
                    <a:t>PZT2</a:t>
                  </a:r>
                  <a:endParaRPr lang="zh-CN" altLang="en-US" sz="1000" dirty="0">
                    <a:latin typeface="Times New Roman" panose="02020603050405020304" pitchFamily="18" charset="0"/>
                    <a:ea typeface="宋体" pitchFamily="2" charset="-122"/>
                    <a:cs typeface="Times New Roman" panose="02020603050405020304" pitchFamily="18" charset="0"/>
                  </a:endParaRPr>
                </a:p>
              </p:txBody>
            </p:sp>
            <p:sp>
              <p:nvSpPr>
                <p:cNvPr id="133" name="TextBox 4"/>
                <p:cNvSpPr txBox="1"/>
                <p:nvPr/>
              </p:nvSpPr>
              <p:spPr>
                <a:xfrm>
                  <a:off x="1858231" y="1872149"/>
                  <a:ext cx="488724" cy="246221"/>
                </a:xfrm>
                <a:prstGeom prst="rect">
                  <a:avLst/>
                </a:prstGeom>
                <a:noFill/>
              </p:spPr>
              <p:txBody>
                <a:bodyPr wrap="square" rtlCol="0">
                  <a:spAutoFit/>
                </a:bodyPr>
                <a:lstStyle/>
                <a:p>
                  <a:r>
                    <a:rPr lang="en-US" altLang="zh-CN" sz="1000" dirty="0">
                      <a:latin typeface="Times New Roman" panose="02020603050405020304" pitchFamily="18" charset="0"/>
                      <a:ea typeface="宋体" pitchFamily="2" charset="-122"/>
                      <a:cs typeface="Times New Roman" panose="02020603050405020304" pitchFamily="18" charset="0"/>
                    </a:rPr>
                    <a:t>PZT1</a:t>
                  </a:r>
                  <a:endParaRPr lang="zh-CN" altLang="en-US" sz="1000" dirty="0">
                    <a:latin typeface="Times New Roman" panose="02020603050405020304" pitchFamily="18" charset="0"/>
                    <a:ea typeface="宋体" pitchFamily="2" charset="-122"/>
                    <a:cs typeface="Times New Roman" panose="02020603050405020304" pitchFamily="18" charset="0"/>
                  </a:endParaRPr>
                </a:p>
              </p:txBody>
            </p:sp>
            <p:sp>
              <p:nvSpPr>
                <p:cNvPr id="134" name="TextBox 4"/>
                <p:cNvSpPr txBox="1"/>
                <p:nvPr/>
              </p:nvSpPr>
              <p:spPr>
                <a:xfrm>
                  <a:off x="1063893" y="2915593"/>
                  <a:ext cx="506306" cy="246221"/>
                </a:xfrm>
                <a:prstGeom prst="rect">
                  <a:avLst/>
                </a:prstGeom>
                <a:noFill/>
              </p:spPr>
              <p:txBody>
                <a:bodyPr wrap="square" rtlCol="0">
                  <a:spAutoFit/>
                </a:bodyPr>
                <a:lstStyle/>
                <a:p>
                  <a:r>
                    <a:rPr lang="en-US" altLang="zh-CN" sz="1000" dirty="0">
                      <a:latin typeface="Times New Roman" panose="02020603050405020304" pitchFamily="18" charset="0"/>
                      <a:ea typeface="宋体" pitchFamily="2" charset="-122"/>
                      <a:cs typeface="Times New Roman" panose="02020603050405020304" pitchFamily="18" charset="0"/>
                    </a:rPr>
                    <a:t>PZT3</a:t>
                  </a:r>
                  <a:endParaRPr lang="zh-CN" altLang="en-US" sz="1000" dirty="0">
                    <a:latin typeface="Times New Roman" panose="02020603050405020304" pitchFamily="18" charset="0"/>
                    <a:ea typeface="宋体" pitchFamily="2" charset="-122"/>
                    <a:cs typeface="Times New Roman" panose="02020603050405020304" pitchFamily="18" charset="0"/>
                  </a:endParaRPr>
                </a:p>
              </p:txBody>
            </p:sp>
            <p:sp>
              <p:nvSpPr>
                <p:cNvPr id="135" name="TextBox 4"/>
                <p:cNvSpPr txBox="1"/>
                <p:nvPr/>
              </p:nvSpPr>
              <p:spPr>
                <a:xfrm>
                  <a:off x="1931089" y="2915593"/>
                  <a:ext cx="548281" cy="246221"/>
                </a:xfrm>
                <a:prstGeom prst="rect">
                  <a:avLst/>
                </a:prstGeom>
                <a:noFill/>
              </p:spPr>
              <p:txBody>
                <a:bodyPr wrap="square" rtlCol="0">
                  <a:spAutoFit/>
                </a:bodyPr>
                <a:lstStyle/>
                <a:p>
                  <a:r>
                    <a:rPr lang="en-US" altLang="zh-CN" sz="1000" dirty="0">
                      <a:latin typeface="Times New Roman" panose="02020603050405020304" pitchFamily="18" charset="0"/>
                      <a:ea typeface="宋体" pitchFamily="2" charset="-122"/>
                      <a:cs typeface="Times New Roman" panose="02020603050405020304" pitchFamily="18" charset="0"/>
                    </a:rPr>
                    <a:t>PZT4</a:t>
                  </a:r>
                  <a:endParaRPr lang="zh-CN" altLang="en-US" sz="1000" dirty="0">
                    <a:latin typeface="Times New Roman" panose="02020603050405020304" pitchFamily="18" charset="0"/>
                    <a:ea typeface="宋体" pitchFamily="2" charset="-122"/>
                    <a:cs typeface="Times New Roman" panose="02020603050405020304" pitchFamily="18" charset="0"/>
                  </a:endParaRPr>
                </a:p>
              </p:txBody>
            </p:sp>
          </p:grpSp>
          <p:sp>
            <p:nvSpPr>
              <p:cNvPr id="130" name="TextBox 4"/>
              <p:cNvSpPr txBox="1"/>
              <p:nvPr/>
            </p:nvSpPr>
            <p:spPr>
              <a:xfrm>
                <a:off x="1101388" y="2521747"/>
                <a:ext cx="718892" cy="246221"/>
              </a:xfrm>
              <a:prstGeom prst="rect">
                <a:avLst/>
              </a:prstGeom>
              <a:noFill/>
            </p:spPr>
            <p:txBody>
              <a:bodyPr wrap="square" rtlCol="0">
                <a:spAutoFit/>
              </a:bodyPr>
              <a:lstStyle/>
              <a:p>
                <a:r>
                  <a:rPr lang="en-US" altLang="zh-CN" sz="1000" dirty="0">
                    <a:latin typeface="Times New Roman" panose="02020603050405020304" pitchFamily="18" charset="0"/>
                    <a:ea typeface="宋体" pitchFamily="2" charset="-122"/>
                    <a:cs typeface="Times New Roman" panose="02020603050405020304" pitchFamily="18" charset="0"/>
                  </a:rPr>
                  <a:t>PZT0</a:t>
                </a:r>
                <a:endParaRPr lang="zh-CN" altLang="en-US" sz="1000" dirty="0">
                  <a:latin typeface="Times New Roman" panose="02020603050405020304" pitchFamily="18" charset="0"/>
                  <a:ea typeface="宋体" pitchFamily="2" charset="-122"/>
                  <a:cs typeface="Times New Roman" panose="02020603050405020304" pitchFamily="18" charset="0"/>
                </a:endParaRPr>
              </a:p>
            </p:txBody>
          </p:sp>
        </p:grpSp>
        <p:sp>
          <p:nvSpPr>
            <p:cNvPr id="128" name="椭圆 127"/>
            <p:cNvSpPr/>
            <p:nvPr/>
          </p:nvSpPr>
          <p:spPr>
            <a:xfrm>
              <a:off x="1608418" y="4656996"/>
              <a:ext cx="219351" cy="969366"/>
            </a:xfrm>
            <a:prstGeom prst="ellipse">
              <a:avLst/>
            </a:prstGeom>
            <a:noFill/>
            <a:ln w="9525" cmpd="sng">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mc:AlternateContent xmlns:mc="http://schemas.openxmlformats.org/markup-compatibility/2006" xmlns:a14="http://schemas.microsoft.com/office/drawing/2010/main">
        <mc:Choice Requires="a14">
          <p:graphicFrame>
            <p:nvGraphicFramePr>
              <p:cNvPr id="6" name="表格 5"/>
              <p:cNvGraphicFramePr>
                <a:graphicFrameLocks noGrp="1"/>
              </p:cNvGraphicFramePr>
              <p:nvPr>
                <p:extLst>
                  <p:ext uri="{D42A27DB-BD31-4B8C-83A1-F6EECF244321}">
                    <p14:modId xmlns:p14="http://schemas.microsoft.com/office/powerpoint/2010/main" val="2131626735"/>
                  </p:ext>
                </p:extLst>
              </p:nvPr>
            </p:nvGraphicFramePr>
            <p:xfrm>
              <a:off x="3143136" y="4061022"/>
              <a:ext cx="5477211" cy="1854200"/>
            </p:xfrm>
            <a:graphic>
              <a:graphicData uri="http://schemas.openxmlformats.org/drawingml/2006/table">
                <a:tbl>
                  <a:tblPr firstRow="1" bandRow="1">
                    <a:tableStyleId>{5C22544A-7EE6-4342-B048-85BDC9FD1C3A}</a:tableStyleId>
                  </a:tblPr>
                  <a:tblGrid>
                    <a:gridCol w="796691"/>
                    <a:gridCol w="936104"/>
                    <a:gridCol w="1080120"/>
                    <a:gridCol w="936104"/>
                    <a:gridCol w="936104"/>
                    <a:gridCol w="792088"/>
                  </a:tblGrid>
                  <a:tr h="370840">
                    <a:tc>
                      <a:txBody>
                        <a:bodyPr/>
                        <a:lstStyle/>
                        <a:p>
                          <a:pPr algn="ctr" eaLnBrk="0">
                            <a:spcBef>
                              <a:spcPts val="300"/>
                            </a:spcBef>
                            <a:spcAft>
                              <a:spcPts val="300"/>
                            </a:spcAft>
                          </a:pPr>
                          <a14:m>
                            <m:oMath xmlns:m="http://schemas.openxmlformats.org/officeDocument/2006/math">
                              <m:r>
                                <a:rPr lang="en-US" sz="1200" b="1" i="1" kern="100" smtClean="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𝒅</m:t>
                              </m:r>
                            </m:oMath>
                          </a14:m>
                          <a:r>
                            <a:rPr lang="en-US" sz="1200" b="1" kern="100" dirty="0">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a:t>
                          </a:r>
                          <a:r>
                            <a:rPr lang="en-US" sz="1200" b="1"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mm</a:t>
                          </a:r>
                          <a:r>
                            <a:rPr lang="en-US" sz="1200" b="1" kern="100" dirty="0">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a:t>
                          </a:r>
                          <a:endParaRPr lang="zh-CN" sz="1200" b="1"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eaLnBrk="0">
                            <a:spcBef>
                              <a:spcPts val="300"/>
                            </a:spcBef>
                            <a:spcAft>
                              <a:spcPts val="300"/>
                            </a:spcAft>
                          </a:pPr>
                          <a:r>
                            <a:rPr lang="zh-CN" sz="1200" b="1"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检测方法</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eaLnBrk="0">
                            <a:spcBef>
                              <a:spcPts val="300"/>
                            </a:spcBef>
                            <a:spcAft>
                              <a:spcPts val="300"/>
                            </a:spcAft>
                          </a:pPr>
                          <a:r>
                            <a:rPr lang="zh-CN" sz="1200" b="1"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损伤位置</a:t>
                          </a:r>
                          <a:r>
                            <a:rPr lang="en-US" sz="1200" b="1"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a:t>
                          </a:r>
                          <a:r>
                            <a:rPr lang="en-US" sz="1200" b="1" i="1"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x,y</a:t>
                          </a:r>
                          <a:r>
                            <a:rPr lang="en-US" sz="1200" b="1"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)(mm)</a:t>
                          </a:r>
                          <a:endParaRPr lang="zh-CN" sz="1200" b="1"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eaLnBrk="0">
                            <a:spcBef>
                              <a:spcPts val="300"/>
                            </a:spcBef>
                            <a:spcAft>
                              <a:spcPts val="300"/>
                            </a:spcAft>
                          </a:pPr>
                          <a:r>
                            <a:rPr lang="zh-CN" sz="1200" b="1"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定位误差</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eaLnBrk="0">
                            <a:spcBef>
                              <a:spcPts val="300"/>
                            </a:spcBef>
                            <a:spcAft>
                              <a:spcPts val="300"/>
                            </a:spcAft>
                          </a:pPr>
                          <a:r>
                            <a:rPr lang="zh-CN" sz="1200" b="1"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损伤直径</a:t>
                          </a:r>
                          <a:r>
                            <a:rPr lang="en-US" sz="1200" b="1"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(mm)</a:t>
                          </a:r>
                          <a:endParaRPr lang="zh-CN" sz="1200" b="1"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eaLnBrk="0">
                            <a:spcBef>
                              <a:spcPts val="300"/>
                            </a:spcBef>
                            <a:spcAft>
                              <a:spcPts val="300"/>
                            </a:spcAft>
                          </a:pPr>
                          <a:r>
                            <a:rPr lang="zh-CN" sz="1200" b="1"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大小误差</a:t>
                          </a:r>
                        </a:p>
                      </a:txBody>
                      <a:tcPr marL="68580" marR="68580"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rowSpan="2">
                      <a:txBody>
                        <a:bodyPr/>
                        <a:lstStyle/>
                        <a:p>
                          <a:pPr algn="ctr" eaLnBrk="0">
                            <a:spcBef>
                              <a:spcPts val="300"/>
                            </a:spcBef>
                            <a:spcAft>
                              <a:spcPts val="300"/>
                            </a:spcAft>
                          </a:pPr>
                          <a:r>
                            <a:rPr lang="en-US"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240</a:t>
                          </a:r>
                          <a:endParaRPr lang="zh-CN"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eaLnBrk="0">
                            <a:spcBef>
                              <a:spcPts val="300"/>
                            </a:spcBef>
                            <a:spcAft>
                              <a:spcPts val="300"/>
                            </a:spcAft>
                          </a:pPr>
                          <a:r>
                            <a:rPr lang="zh-CN" sz="12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单级检测</a:t>
                          </a:r>
                          <a:endParaRPr lang="zh-CN"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spcAft>
                              <a:spcPts val="0"/>
                            </a:spcAft>
                          </a:pPr>
                          <a:r>
                            <a:rPr lang="en-US" sz="1200" b="0" kern="100">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(105, -32.5)</a:t>
                          </a:r>
                          <a:endParaRPr lang="zh-CN" sz="1200" b="0" kern="100">
                            <a:solidFill>
                              <a:schemeClr val="tx1"/>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spcAft>
                              <a:spcPts val="0"/>
                            </a:spcAft>
                          </a:pPr>
                          <a:r>
                            <a:rPr lang="en-US" sz="1200" b="0" kern="100">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16.03%</a:t>
                          </a:r>
                          <a:endParaRPr lang="zh-CN" sz="1200" b="0" kern="100">
                            <a:solidFill>
                              <a:schemeClr val="tx1"/>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spcAft>
                              <a:spcPts val="0"/>
                            </a:spcAft>
                          </a:pPr>
                          <a:r>
                            <a:rPr lang="en-US" sz="1200" b="0" kern="100">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29.37</a:t>
                          </a:r>
                          <a:endParaRPr lang="zh-CN" sz="1200" b="0" kern="100">
                            <a:solidFill>
                              <a:schemeClr val="tx1"/>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spcAft>
                              <a:spcPts val="0"/>
                            </a:spcAft>
                          </a:pPr>
                          <a:r>
                            <a:rPr lang="en-US" sz="1200" b="0" kern="100">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319.51%</a:t>
                          </a:r>
                          <a:endParaRPr lang="zh-CN" sz="1200" b="0" kern="100">
                            <a:solidFill>
                              <a:schemeClr val="tx1"/>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vMerge="1">
                      <a:txBody>
                        <a:bodyPr/>
                        <a:lstStyle/>
                        <a:p>
                          <a:endParaRPr lang="zh-CN" altLang="en-US"/>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eaLnBrk="0">
                            <a:spcBef>
                              <a:spcPts val="300"/>
                            </a:spcBef>
                            <a:spcAft>
                              <a:spcPts val="300"/>
                            </a:spcAft>
                          </a:pPr>
                          <a:r>
                            <a:rPr lang="zh-CN" sz="12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多级检测</a:t>
                          </a:r>
                          <a:endParaRPr lang="zh-CN"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spcAft>
                              <a:spcPts val="0"/>
                            </a:spcAft>
                          </a:pPr>
                          <a:r>
                            <a:rPr lang="en-US" sz="1200" b="0" kern="100">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(88, -30)</a:t>
                          </a:r>
                          <a:endParaRPr lang="zh-CN" sz="1200" b="0" kern="100">
                            <a:solidFill>
                              <a:schemeClr val="tx1"/>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spcAft>
                              <a:spcPts val="0"/>
                            </a:spcAft>
                          </a:pPr>
                          <a:r>
                            <a:rPr lang="en-US" sz="1200" b="0" kern="100">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2.11%</a:t>
                          </a:r>
                          <a:endParaRPr lang="zh-CN" sz="1200" b="0" kern="100">
                            <a:solidFill>
                              <a:schemeClr val="tx1"/>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spcAft>
                              <a:spcPts val="0"/>
                            </a:spcAft>
                          </a:pPr>
                          <a:r>
                            <a:rPr lang="en-US" sz="1200" b="0" kern="100">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9.01</a:t>
                          </a:r>
                          <a:endParaRPr lang="zh-CN" sz="1200" b="0" kern="100">
                            <a:solidFill>
                              <a:schemeClr val="tx1"/>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spcAft>
                              <a:spcPts val="0"/>
                            </a:spcAft>
                          </a:pPr>
                          <a:r>
                            <a:rPr lang="en-US" sz="1200" b="0" kern="100">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28.68%</a:t>
                          </a:r>
                          <a:endParaRPr lang="zh-CN" sz="1200" b="0" kern="100">
                            <a:solidFill>
                              <a:schemeClr val="tx1"/>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rowSpan="2">
                      <a:txBody>
                        <a:bodyPr/>
                        <a:lstStyle/>
                        <a:p>
                          <a:pPr algn="ctr" eaLnBrk="0">
                            <a:spcBef>
                              <a:spcPts val="300"/>
                            </a:spcBef>
                            <a:spcAft>
                              <a:spcPts val="300"/>
                            </a:spcAft>
                          </a:pPr>
                          <a:r>
                            <a:rPr lang="en-US"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300</a:t>
                          </a:r>
                          <a:endParaRPr lang="zh-CN"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eaLnBrk="0">
                            <a:spcBef>
                              <a:spcPts val="300"/>
                            </a:spcBef>
                            <a:spcAft>
                              <a:spcPts val="300"/>
                            </a:spcAft>
                          </a:pPr>
                          <a:r>
                            <a:rPr lang="zh-CN" sz="12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单级检测</a:t>
                          </a:r>
                          <a:endParaRPr lang="zh-CN"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spcAft>
                              <a:spcPts val="0"/>
                            </a:spcAft>
                          </a:pPr>
                          <a:r>
                            <a:rPr lang="en-US" sz="1200" b="0" kern="100">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(99.5,-29)</a:t>
                          </a:r>
                          <a:endParaRPr lang="zh-CN" sz="1200" b="0" kern="100">
                            <a:solidFill>
                              <a:schemeClr val="tx1"/>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spcAft>
                              <a:spcPts val="0"/>
                            </a:spcAft>
                          </a:pPr>
                          <a:r>
                            <a:rPr lang="en-US" sz="1200" b="0" kern="100">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10.07%</a:t>
                          </a:r>
                          <a:endParaRPr lang="zh-CN" sz="1200" b="0" kern="100">
                            <a:solidFill>
                              <a:schemeClr val="tx1"/>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spcAft>
                              <a:spcPts val="0"/>
                            </a:spcAft>
                          </a:pPr>
                          <a:r>
                            <a:rPr lang="en-US" sz="1200" b="0" kern="100">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17.72</a:t>
                          </a:r>
                          <a:endParaRPr lang="zh-CN" sz="1200" b="0" kern="100">
                            <a:solidFill>
                              <a:schemeClr val="tx1"/>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spcAft>
                              <a:spcPts val="0"/>
                            </a:spcAft>
                          </a:pPr>
                          <a:r>
                            <a:rPr lang="en-US" sz="1200" b="0" kern="100">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153.20%</a:t>
                          </a:r>
                          <a:endParaRPr lang="zh-CN" sz="1200" b="0" kern="100">
                            <a:solidFill>
                              <a:schemeClr val="tx1"/>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vMerge="1">
                      <a:txBody>
                        <a:bodyPr/>
                        <a:lstStyle/>
                        <a:p>
                          <a:endParaRPr lang="zh-CN" altLang="en-US"/>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eaLnBrk="0">
                            <a:spcBef>
                              <a:spcPts val="300"/>
                            </a:spcBef>
                            <a:spcAft>
                              <a:spcPts val="300"/>
                            </a:spcAft>
                          </a:pPr>
                          <a:r>
                            <a:rPr lang="zh-CN" sz="12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多级检测</a:t>
                          </a:r>
                          <a:endParaRPr lang="zh-CN"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spcAft>
                              <a:spcPts val="0"/>
                            </a:spcAft>
                          </a:pPr>
                          <a:r>
                            <a:rPr lang="en-US" sz="1200" b="0" kern="100">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(91.5, -27.5)</a:t>
                          </a:r>
                          <a:endParaRPr lang="zh-CN" sz="1200" b="0" kern="100">
                            <a:solidFill>
                              <a:schemeClr val="tx1"/>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spcAft>
                              <a:spcPts val="0"/>
                            </a:spcAft>
                          </a:pPr>
                          <a:r>
                            <a:rPr lang="en-US" sz="1200" b="0" kern="100">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3.07%</a:t>
                          </a:r>
                          <a:endParaRPr lang="zh-CN" sz="1200" b="0" kern="100">
                            <a:solidFill>
                              <a:schemeClr val="tx1"/>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spcAft>
                              <a:spcPts val="0"/>
                            </a:spcAft>
                          </a:pPr>
                          <a:r>
                            <a:rPr lang="en-US" sz="1200" b="0" kern="100">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8.72</a:t>
                          </a:r>
                          <a:endParaRPr lang="zh-CN" sz="1200" b="0" kern="100">
                            <a:solidFill>
                              <a:schemeClr val="tx1"/>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spcAft>
                              <a:spcPts val="0"/>
                            </a:spcAft>
                          </a:pPr>
                          <a:r>
                            <a:rPr lang="en-US" sz="1200" b="0" kern="100" dirty="0">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24.61%</a:t>
                          </a:r>
                          <a:endParaRPr lang="zh-CN" sz="1200" b="0" kern="100" dirty="0">
                            <a:solidFill>
                              <a:schemeClr val="tx1"/>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mc:Choice>
        <mc:Fallback xmlns="">
          <p:graphicFrame>
            <p:nvGraphicFramePr>
              <p:cNvPr id="6" name="表格 5"/>
              <p:cNvGraphicFramePr>
                <a:graphicFrameLocks noGrp="1"/>
              </p:cNvGraphicFramePr>
              <p:nvPr>
                <p:extLst>
                  <p:ext uri="{D42A27DB-BD31-4B8C-83A1-F6EECF244321}">
                    <p14:modId xmlns:p14="http://schemas.microsoft.com/office/powerpoint/2010/main" val="2131626735"/>
                  </p:ext>
                </p:extLst>
              </p:nvPr>
            </p:nvGraphicFramePr>
            <p:xfrm>
              <a:off x="3143136" y="4061022"/>
              <a:ext cx="5477211" cy="1854200"/>
            </p:xfrm>
            <a:graphic>
              <a:graphicData uri="http://schemas.openxmlformats.org/drawingml/2006/table">
                <a:tbl>
                  <a:tblPr firstRow="1" bandRow="1">
                    <a:tableStyleId>{5C22544A-7EE6-4342-B048-85BDC9FD1C3A}</a:tableStyleId>
                  </a:tblPr>
                  <a:tblGrid>
                    <a:gridCol w="796691"/>
                    <a:gridCol w="936104"/>
                    <a:gridCol w="1080120"/>
                    <a:gridCol w="936104"/>
                    <a:gridCol w="936104"/>
                    <a:gridCol w="792088"/>
                  </a:tblGrid>
                  <a:tr h="370840">
                    <a:tc>
                      <a:txBody>
                        <a:bodyPr/>
                        <a:lstStyle/>
                        <a:p>
                          <a:endParaRPr lang="zh-CN"/>
                        </a:p>
                      </a:txBody>
                      <a:tcPr marL="68580" marR="68580"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4"/>
                          <a:stretch>
                            <a:fillRect l="-763" t="-9836" r="-588550" b="-403279"/>
                          </a:stretch>
                        </a:blipFill>
                      </a:tcPr>
                    </a:tc>
                    <a:tc>
                      <a:txBody>
                        <a:bodyPr/>
                        <a:lstStyle/>
                        <a:p>
                          <a:pPr algn="ctr" eaLnBrk="0">
                            <a:spcBef>
                              <a:spcPts val="300"/>
                            </a:spcBef>
                            <a:spcAft>
                              <a:spcPts val="300"/>
                            </a:spcAft>
                          </a:pPr>
                          <a:r>
                            <a:rPr lang="zh-CN" sz="1200" b="1"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检测方法</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eaLnBrk="0">
                            <a:spcBef>
                              <a:spcPts val="300"/>
                            </a:spcBef>
                            <a:spcAft>
                              <a:spcPts val="300"/>
                            </a:spcAft>
                          </a:pPr>
                          <a:r>
                            <a:rPr lang="zh-CN" sz="1200" b="1"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损伤位置</a:t>
                          </a:r>
                          <a:r>
                            <a:rPr lang="en-US" sz="1200" b="1"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a:t>
                          </a:r>
                          <a:r>
                            <a:rPr lang="en-US" sz="1200" b="1" i="1"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x,y</a:t>
                          </a:r>
                          <a:r>
                            <a:rPr lang="en-US" sz="1200" b="1"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)(mm)</a:t>
                          </a:r>
                          <a:endParaRPr lang="zh-CN" sz="1200" b="1"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eaLnBrk="0">
                            <a:spcBef>
                              <a:spcPts val="300"/>
                            </a:spcBef>
                            <a:spcAft>
                              <a:spcPts val="300"/>
                            </a:spcAft>
                          </a:pPr>
                          <a:r>
                            <a:rPr lang="zh-CN" sz="1200" b="1"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定位误差</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eaLnBrk="0">
                            <a:spcBef>
                              <a:spcPts val="300"/>
                            </a:spcBef>
                            <a:spcAft>
                              <a:spcPts val="300"/>
                            </a:spcAft>
                          </a:pPr>
                          <a:r>
                            <a:rPr lang="zh-CN" sz="1200" b="1"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损伤直径</a:t>
                          </a:r>
                          <a:r>
                            <a:rPr lang="en-US" sz="1200" b="1"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(mm)</a:t>
                          </a:r>
                          <a:endParaRPr lang="zh-CN" sz="1200" b="1"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eaLnBrk="0">
                            <a:spcBef>
                              <a:spcPts val="300"/>
                            </a:spcBef>
                            <a:spcAft>
                              <a:spcPts val="300"/>
                            </a:spcAft>
                          </a:pPr>
                          <a:r>
                            <a:rPr lang="zh-CN" sz="1200" b="1"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大小误差</a:t>
                          </a:r>
                        </a:p>
                      </a:txBody>
                      <a:tcPr marL="68580" marR="68580"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rowSpan="2">
                      <a:txBody>
                        <a:bodyPr/>
                        <a:lstStyle/>
                        <a:p>
                          <a:pPr algn="ctr" eaLnBrk="0">
                            <a:spcBef>
                              <a:spcPts val="300"/>
                            </a:spcBef>
                            <a:spcAft>
                              <a:spcPts val="300"/>
                            </a:spcAft>
                          </a:pPr>
                          <a:r>
                            <a:rPr lang="en-US"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240</a:t>
                          </a:r>
                          <a:endParaRPr lang="zh-CN"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eaLnBrk="0">
                            <a:spcBef>
                              <a:spcPts val="300"/>
                            </a:spcBef>
                            <a:spcAft>
                              <a:spcPts val="300"/>
                            </a:spcAft>
                          </a:pPr>
                          <a:r>
                            <a:rPr lang="zh-CN" sz="12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单级检测</a:t>
                          </a:r>
                          <a:endParaRPr lang="zh-CN"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spcAft>
                              <a:spcPts val="0"/>
                            </a:spcAft>
                          </a:pPr>
                          <a:r>
                            <a:rPr lang="en-US" sz="1200" b="0" kern="100">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(105, -32.5)</a:t>
                          </a:r>
                          <a:endParaRPr lang="zh-CN" sz="1200" b="0" kern="100">
                            <a:solidFill>
                              <a:schemeClr val="tx1"/>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spcAft>
                              <a:spcPts val="0"/>
                            </a:spcAft>
                          </a:pPr>
                          <a:r>
                            <a:rPr lang="en-US" sz="1200" b="0" kern="100">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16.03%</a:t>
                          </a:r>
                          <a:endParaRPr lang="zh-CN" sz="1200" b="0" kern="100">
                            <a:solidFill>
                              <a:schemeClr val="tx1"/>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spcAft>
                              <a:spcPts val="0"/>
                            </a:spcAft>
                          </a:pPr>
                          <a:r>
                            <a:rPr lang="en-US" sz="1200" b="0" kern="100">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29.37</a:t>
                          </a:r>
                          <a:endParaRPr lang="zh-CN" sz="1200" b="0" kern="100">
                            <a:solidFill>
                              <a:schemeClr val="tx1"/>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spcAft>
                              <a:spcPts val="0"/>
                            </a:spcAft>
                          </a:pPr>
                          <a:r>
                            <a:rPr lang="en-US" sz="1200" b="0" kern="100">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319.51%</a:t>
                          </a:r>
                          <a:endParaRPr lang="zh-CN" sz="1200" b="0" kern="100">
                            <a:solidFill>
                              <a:schemeClr val="tx1"/>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vMerge="1">
                      <a:txBody>
                        <a:bodyPr/>
                        <a:lstStyle/>
                        <a:p>
                          <a:endParaRPr lang="zh-CN" altLang="en-US"/>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eaLnBrk="0">
                            <a:spcBef>
                              <a:spcPts val="300"/>
                            </a:spcBef>
                            <a:spcAft>
                              <a:spcPts val="300"/>
                            </a:spcAft>
                          </a:pPr>
                          <a:r>
                            <a:rPr lang="zh-CN" sz="12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多级检测</a:t>
                          </a:r>
                          <a:endParaRPr lang="zh-CN"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spcAft>
                              <a:spcPts val="0"/>
                            </a:spcAft>
                          </a:pPr>
                          <a:r>
                            <a:rPr lang="en-US" sz="1200" b="0" kern="100">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(88, -30)</a:t>
                          </a:r>
                          <a:endParaRPr lang="zh-CN" sz="1200" b="0" kern="100">
                            <a:solidFill>
                              <a:schemeClr val="tx1"/>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spcAft>
                              <a:spcPts val="0"/>
                            </a:spcAft>
                          </a:pPr>
                          <a:r>
                            <a:rPr lang="en-US" sz="1200" b="0" kern="100">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2.11%</a:t>
                          </a:r>
                          <a:endParaRPr lang="zh-CN" sz="1200" b="0" kern="100">
                            <a:solidFill>
                              <a:schemeClr val="tx1"/>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spcAft>
                              <a:spcPts val="0"/>
                            </a:spcAft>
                          </a:pPr>
                          <a:r>
                            <a:rPr lang="en-US" sz="1200" b="0" kern="100">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9.01</a:t>
                          </a:r>
                          <a:endParaRPr lang="zh-CN" sz="1200" b="0" kern="100">
                            <a:solidFill>
                              <a:schemeClr val="tx1"/>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spcAft>
                              <a:spcPts val="0"/>
                            </a:spcAft>
                          </a:pPr>
                          <a:r>
                            <a:rPr lang="en-US" sz="1200" b="0" kern="100">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28.68%</a:t>
                          </a:r>
                          <a:endParaRPr lang="zh-CN" sz="1200" b="0" kern="100">
                            <a:solidFill>
                              <a:schemeClr val="tx1"/>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rowSpan="2">
                      <a:txBody>
                        <a:bodyPr/>
                        <a:lstStyle/>
                        <a:p>
                          <a:pPr algn="ctr" eaLnBrk="0">
                            <a:spcBef>
                              <a:spcPts val="300"/>
                            </a:spcBef>
                            <a:spcAft>
                              <a:spcPts val="300"/>
                            </a:spcAft>
                          </a:pPr>
                          <a:r>
                            <a:rPr lang="en-US"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300</a:t>
                          </a:r>
                          <a:endParaRPr lang="zh-CN"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eaLnBrk="0">
                            <a:spcBef>
                              <a:spcPts val="300"/>
                            </a:spcBef>
                            <a:spcAft>
                              <a:spcPts val="300"/>
                            </a:spcAft>
                          </a:pPr>
                          <a:r>
                            <a:rPr lang="zh-CN" sz="12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单级检测</a:t>
                          </a:r>
                          <a:endParaRPr lang="zh-CN"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spcAft>
                              <a:spcPts val="0"/>
                            </a:spcAft>
                          </a:pPr>
                          <a:r>
                            <a:rPr lang="en-US" sz="1200" b="0" kern="100">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(99.5,-29)</a:t>
                          </a:r>
                          <a:endParaRPr lang="zh-CN" sz="1200" b="0" kern="100">
                            <a:solidFill>
                              <a:schemeClr val="tx1"/>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spcAft>
                              <a:spcPts val="0"/>
                            </a:spcAft>
                          </a:pPr>
                          <a:r>
                            <a:rPr lang="en-US" sz="1200" b="0" kern="100">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10.07%</a:t>
                          </a:r>
                          <a:endParaRPr lang="zh-CN" sz="1200" b="0" kern="100">
                            <a:solidFill>
                              <a:schemeClr val="tx1"/>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spcAft>
                              <a:spcPts val="0"/>
                            </a:spcAft>
                          </a:pPr>
                          <a:r>
                            <a:rPr lang="en-US" sz="1200" b="0" kern="100">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17.72</a:t>
                          </a:r>
                          <a:endParaRPr lang="zh-CN" sz="1200" b="0" kern="100">
                            <a:solidFill>
                              <a:schemeClr val="tx1"/>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spcAft>
                              <a:spcPts val="0"/>
                            </a:spcAft>
                          </a:pPr>
                          <a:r>
                            <a:rPr lang="en-US" sz="1200" b="0" kern="100">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153.20%</a:t>
                          </a:r>
                          <a:endParaRPr lang="zh-CN" sz="1200" b="0" kern="100">
                            <a:solidFill>
                              <a:schemeClr val="tx1"/>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vMerge="1">
                      <a:txBody>
                        <a:bodyPr/>
                        <a:lstStyle/>
                        <a:p>
                          <a:endParaRPr lang="zh-CN" altLang="en-US"/>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eaLnBrk="0">
                            <a:spcBef>
                              <a:spcPts val="300"/>
                            </a:spcBef>
                            <a:spcAft>
                              <a:spcPts val="300"/>
                            </a:spcAft>
                          </a:pPr>
                          <a:r>
                            <a:rPr lang="zh-CN" sz="12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多级检测</a:t>
                          </a:r>
                          <a:endParaRPr lang="zh-CN"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spcAft>
                              <a:spcPts val="0"/>
                            </a:spcAft>
                          </a:pPr>
                          <a:r>
                            <a:rPr lang="en-US" sz="1200" b="0" kern="100">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(91.5, -27.5)</a:t>
                          </a:r>
                          <a:endParaRPr lang="zh-CN" sz="1200" b="0" kern="100">
                            <a:solidFill>
                              <a:schemeClr val="tx1"/>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spcAft>
                              <a:spcPts val="0"/>
                            </a:spcAft>
                          </a:pPr>
                          <a:r>
                            <a:rPr lang="en-US" sz="1200" b="0" kern="100">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3.07%</a:t>
                          </a:r>
                          <a:endParaRPr lang="zh-CN" sz="1200" b="0" kern="100">
                            <a:solidFill>
                              <a:schemeClr val="tx1"/>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spcAft>
                              <a:spcPts val="0"/>
                            </a:spcAft>
                          </a:pPr>
                          <a:r>
                            <a:rPr lang="en-US" sz="1200" b="0" kern="100">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8.72</a:t>
                          </a:r>
                          <a:endParaRPr lang="zh-CN" sz="1200" b="0" kern="100">
                            <a:solidFill>
                              <a:schemeClr val="tx1"/>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spcAft>
                              <a:spcPts val="0"/>
                            </a:spcAft>
                          </a:pPr>
                          <a:r>
                            <a:rPr lang="en-US" sz="1200" b="0" kern="100" dirty="0">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24.61%</a:t>
                          </a:r>
                          <a:endParaRPr lang="zh-CN" sz="1200" b="0" kern="100" dirty="0">
                            <a:solidFill>
                              <a:schemeClr val="tx1"/>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mc:Fallback>
      </mc:AlternateContent>
      <p:sp>
        <p:nvSpPr>
          <p:cNvPr id="163" name="矩形 162"/>
          <p:cNvSpPr/>
          <p:nvPr/>
        </p:nvSpPr>
        <p:spPr>
          <a:xfrm>
            <a:off x="1283130" y="6164405"/>
            <a:ext cx="6889270" cy="646331"/>
          </a:xfrm>
          <a:prstGeom prst="rect">
            <a:avLst/>
          </a:prstGeom>
          <a:ln w="28575">
            <a:solidFill>
              <a:srgbClr val="0000FF"/>
            </a:solidFill>
          </a:ln>
        </p:spPr>
        <p:txBody>
          <a:bodyPr wrap="square">
            <a:spAutoFit/>
          </a:bodyPr>
          <a:lstStyle/>
          <a:p>
            <a:r>
              <a:rPr lang="zh-CN" altLang="zh-CN" b="1" dirty="0"/>
              <a:t>成功实现了二维铝板的穿孔损伤定位及尺寸评估，验证了基于导波与互相关技术的多级检测方法进行缺陷检测的有效性与实用性</a:t>
            </a:r>
            <a:endParaRPr lang="zh-CN" altLang="en-US"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997519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pPr>
              <a:defRPr/>
            </a:pPr>
            <a:fld id="{9297586B-EA7E-4A47-8E76-41EE61A1DF1D}" type="slidenum">
              <a:rPr lang="en-US" altLang="zh-CN" smtClean="0">
                <a:solidFill>
                  <a:srgbClr val="000000"/>
                </a:solidFill>
              </a:rPr>
              <a:pPr>
                <a:defRPr/>
              </a:pPr>
              <a:t>29</a:t>
            </a:fld>
            <a:endParaRPr lang="en-US" altLang="zh-CN" dirty="0">
              <a:solidFill>
                <a:srgbClr val="000000"/>
              </a:solidFill>
            </a:endParaRPr>
          </a:p>
        </p:txBody>
      </p:sp>
      <p:sp>
        <p:nvSpPr>
          <p:cNvPr id="4098" name="Rectangle 2"/>
          <p:cNvSpPr>
            <a:spLocks noGrp="1" noChangeArrowheads="1"/>
          </p:cNvSpPr>
          <p:nvPr>
            <p:ph type="title" idx="4294967295"/>
          </p:nvPr>
        </p:nvSpPr>
        <p:spPr>
          <a:xfrm>
            <a:off x="414300" y="332656"/>
            <a:ext cx="2627784" cy="555625"/>
          </a:xfrm>
        </p:spPr>
        <p:txBody>
          <a:bodyPr/>
          <a:lstStyle/>
          <a:p>
            <a:pPr eaLnBrk="1" hangingPunct="1">
              <a:defRPr/>
            </a:pPr>
            <a:r>
              <a:rPr lang="zh-CN" altLang="en-US" sz="3600" dirty="0" smtClean="0">
                <a:latin typeface="Arial" panose="020B0604020202020204" pitchFamily="34" charset="0"/>
                <a:ea typeface="黑体" pitchFamily="49" charset="-122"/>
                <a:cs typeface="Arial" panose="020B0604020202020204" pitchFamily="34" charset="0"/>
              </a:rPr>
              <a:t>目录</a:t>
            </a:r>
          </a:p>
        </p:txBody>
      </p:sp>
      <p:grpSp>
        <p:nvGrpSpPr>
          <p:cNvPr id="94" name="Group 2"/>
          <p:cNvGrpSpPr>
            <a:grpSpLocks/>
          </p:cNvGrpSpPr>
          <p:nvPr/>
        </p:nvGrpSpPr>
        <p:grpSpPr bwMode="auto">
          <a:xfrm>
            <a:off x="698076" y="1746269"/>
            <a:ext cx="606086" cy="529062"/>
            <a:chOff x="1110" y="2656"/>
            <a:chExt cx="1549" cy="1351"/>
          </a:xfrm>
          <a:solidFill>
            <a:schemeClr val="bg1">
              <a:lumMod val="85000"/>
            </a:schemeClr>
          </a:solidFill>
        </p:grpSpPr>
        <p:sp>
          <p:nvSpPr>
            <p:cNvPr id="95" name="AutoShape 3"/>
            <p:cNvSpPr>
              <a:spLocks noChangeArrowheads="1"/>
            </p:cNvSpPr>
            <p:nvPr/>
          </p:nvSpPr>
          <p:spPr bwMode="gray">
            <a:xfrm>
              <a:off x="1123" y="2679"/>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fontAlgn="auto">
                <a:spcBef>
                  <a:spcPts val="0"/>
                </a:spcBef>
                <a:spcAft>
                  <a:spcPts val="0"/>
                </a:spcAft>
                <a:defRPr/>
              </a:pPr>
              <a:endParaRPr lang="zh-CN" altLang="zh-CN" kern="0" smtClean="0">
                <a:solidFill>
                  <a:sysClr val="windowText" lastClr="000000"/>
                </a:solidFill>
              </a:endParaRPr>
            </a:p>
          </p:txBody>
        </p:sp>
        <p:sp>
          <p:nvSpPr>
            <p:cNvPr id="96" name="AutoShape 4"/>
            <p:cNvSpPr>
              <a:spLocks noChangeArrowheads="1"/>
            </p:cNvSpPr>
            <p:nvPr/>
          </p:nvSpPr>
          <p:spPr bwMode="gray">
            <a:xfrm>
              <a:off x="1110" y="2656"/>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fontAlgn="auto">
                <a:spcBef>
                  <a:spcPts val="0"/>
                </a:spcBef>
                <a:spcAft>
                  <a:spcPts val="0"/>
                </a:spcAft>
                <a:defRPr/>
              </a:pPr>
              <a:endParaRPr lang="zh-CN" altLang="zh-CN" kern="0" smtClean="0">
                <a:solidFill>
                  <a:sysClr val="windowText" lastClr="000000"/>
                </a:solidFill>
              </a:endParaRPr>
            </a:p>
          </p:txBody>
        </p:sp>
        <p:sp>
          <p:nvSpPr>
            <p:cNvPr id="97" name="AutoShape 5"/>
            <p:cNvSpPr>
              <a:spLocks noChangeArrowheads="1"/>
            </p:cNvSpPr>
            <p:nvPr/>
          </p:nvSpPr>
          <p:spPr bwMode="gray">
            <a:xfrm>
              <a:off x="1200" y="2737"/>
              <a:ext cx="1349" cy="1167"/>
            </a:xfrm>
            <a:prstGeom prst="hexagon">
              <a:avLst>
                <a:gd name="adj" fmla="val 2889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fontAlgn="auto">
                <a:spcBef>
                  <a:spcPts val="0"/>
                </a:spcBef>
                <a:spcAft>
                  <a:spcPts val="0"/>
                </a:spcAft>
                <a:defRPr/>
              </a:pPr>
              <a:endParaRPr lang="zh-CN" altLang="en-US" kern="0">
                <a:solidFill>
                  <a:sysClr val="windowText" lastClr="000000"/>
                </a:solidFill>
              </a:endParaRPr>
            </a:p>
          </p:txBody>
        </p:sp>
      </p:grpSp>
      <p:sp>
        <p:nvSpPr>
          <p:cNvPr id="102" name="Text Box 11"/>
          <p:cNvSpPr txBox="1">
            <a:spLocks noChangeArrowheads="1"/>
          </p:cNvSpPr>
          <p:nvPr/>
        </p:nvSpPr>
        <p:spPr bwMode="auto">
          <a:xfrm>
            <a:off x="1441092" y="1797859"/>
            <a:ext cx="7115150" cy="523220"/>
          </a:xfrm>
          <a:prstGeom prst="rect">
            <a:avLst/>
          </a:prstGeom>
          <a:noFill/>
          <a:ln w="9525" algn="ctr">
            <a:noFill/>
            <a:miter lim="800000"/>
            <a:headEnd/>
            <a:tailEnd/>
          </a:ln>
        </p:spPr>
        <p:txBody>
          <a:bodyPr wrap="square">
            <a:spAutoFit/>
          </a:bodyPr>
          <a:lstStyle/>
          <a:p>
            <a:pPr fontAlgn="auto">
              <a:spcBef>
                <a:spcPts val="0"/>
              </a:spcBef>
              <a:spcAft>
                <a:spcPts val="0"/>
              </a:spcAft>
            </a:pPr>
            <a:r>
              <a:rPr lang="zh-CN" altLang="en-US" sz="2800" kern="0" dirty="0" smtClean="0">
                <a:solidFill>
                  <a:schemeClr val="bg2">
                    <a:lumMod val="20000"/>
                    <a:lumOff val="80000"/>
                  </a:schemeClr>
                </a:solidFill>
                <a:latin typeface="黑体" panose="02010609060101010101" pitchFamily="49" charset="-122"/>
                <a:ea typeface="黑体" panose="02010609060101010101" pitchFamily="49" charset="-122"/>
                <a:cs typeface="Times New Roman" pitchFamily="18" charset="0"/>
              </a:rPr>
              <a:t> 绪论</a:t>
            </a:r>
            <a:endParaRPr lang="zh-CN" altLang="en-US" sz="2800" kern="0" dirty="0">
              <a:solidFill>
                <a:schemeClr val="bg2">
                  <a:lumMod val="20000"/>
                  <a:lumOff val="80000"/>
                </a:schemeClr>
              </a:solidFill>
              <a:latin typeface="黑体" panose="02010609060101010101" pitchFamily="49" charset="-122"/>
              <a:ea typeface="黑体" panose="02010609060101010101" pitchFamily="49" charset="-122"/>
              <a:cs typeface="Times New Roman" pitchFamily="18" charset="0"/>
            </a:endParaRPr>
          </a:p>
        </p:txBody>
      </p:sp>
      <p:sp>
        <p:nvSpPr>
          <p:cNvPr id="103" name="Text Box 12"/>
          <p:cNvSpPr txBox="1">
            <a:spLocks noChangeArrowheads="1"/>
          </p:cNvSpPr>
          <p:nvPr/>
        </p:nvSpPr>
        <p:spPr bwMode="gray">
          <a:xfrm>
            <a:off x="845180" y="1796043"/>
            <a:ext cx="316963" cy="461665"/>
          </a:xfrm>
          <a:prstGeom prst="rect">
            <a:avLst/>
          </a:prstGeom>
          <a:noFill/>
          <a:ln w="9525" algn="ctr">
            <a:noFill/>
            <a:miter lim="800000"/>
            <a:headEnd/>
            <a:tailEnd/>
          </a:ln>
        </p:spPr>
        <p:txBody>
          <a:bodyPr wrap="square">
            <a:spAutoFit/>
          </a:bodyPr>
          <a:lstStyle/>
          <a:p>
            <a:pPr algn="ctr" eaLnBrk="0" fontAlgn="auto" hangingPunct="0">
              <a:spcBef>
                <a:spcPts val="0"/>
              </a:spcBef>
              <a:spcAft>
                <a:spcPts val="0"/>
              </a:spcAft>
              <a:defRPr/>
            </a:pPr>
            <a:r>
              <a:rPr lang="en-US" altLang="zh-CN" sz="2400" b="1" kern="0" dirty="0" smtClean="0">
                <a:solidFill>
                  <a:srgbClr val="FFFFFF"/>
                </a:solidFill>
              </a:rPr>
              <a:t>1</a:t>
            </a:r>
          </a:p>
        </p:txBody>
      </p:sp>
      <p:sp>
        <p:nvSpPr>
          <p:cNvPr id="129" name="Line 27"/>
          <p:cNvSpPr>
            <a:spLocks noChangeShapeType="1"/>
          </p:cNvSpPr>
          <p:nvPr/>
        </p:nvSpPr>
        <p:spPr bwMode="auto">
          <a:xfrm>
            <a:off x="1288521" y="2321079"/>
            <a:ext cx="7065339" cy="0"/>
          </a:xfrm>
          <a:prstGeom prst="line">
            <a:avLst/>
          </a:prstGeom>
          <a:ln>
            <a:solidFill>
              <a:schemeClr val="bg1">
                <a:lumMod val="50000"/>
              </a:schemeClr>
            </a:solidFill>
            <a:prstDash val="dashDot"/>
            <a:headEnd/>
            <a:tailEnd type="oval" w="med" len="med"/>
          </a:ln>
        </p:spPr>
        <p:style>
          <a:lnRef idx="1">
            <a:schemeClr val="accent2"/>
          </a:lnRef>
          <a:fillRef idx="0">
            <a:schemeClr val="accent2"/>
          </a:fillRef>
          <a:effectRef idx="0">
            <a:schemeClr val="accent2"/>
          </a:effectRef>
          <a:fontRef idx="minor">
            <a:schemeClr val="tx1"/>
          </a:fontRef>
        </p:style>
        <p:txBody>
          <a:bodyPr wrap="none" anchor="ctr"/>
          <a:lstStyle/>
          <a:p>
            <a:pPr fontAlgn="auto">
              <a:spcBef>
                <a:spcPts val="0"/>
              </a:spcBef>
              <a:spcAft>
                <a:spcPts val="0"/>
              </a:spcAft>
              <a:defRPr/>
            </a:pPr>
            <a:endParaRPr lang="zh-CN" altLang="en-US" kern="0" smtClean="0">
              <a:solidFill>
                <a:sysClr val="windowText" lastClr="000000"/>
              </a:solidFill>
            </a:endParaRPr>
          </a:p>
        </p:txBody>
      </p:sp>
      <p:grpSp>
        <p:nvGrpSpPr>
          <p:cNvPr id="212" name="Group 2"/>
          <p:cNvGrpSpPr>
            <a:grpSpLocks/>
          </p:cNvGrpSpPr>
          <p:nvPr/>
        </p:nvGrpSpPr>
        <p:grpSpPr bwMode="auto">
          <a:xfrm>
            <a:off x="698076" y="2486767"/>
            <a:ext cx="606086" cy="529062"/>
            <a:chOff x="1110" y="2656"/>
            <a:chExt cx="1549" cy="1351"/>
          </a:xfrm>
          <a:solidFill>
            <a:schemeClr val="bg2">
              <a:lumMod val="20000"/>
              <a:lumOff val="80000"/>
            </a:schemeClr>
          </a:solidFill>
        </p:grpSpPr>
        <p:sp>
          <p:nvSpPr>
            <p:cNvPr id="213" name="AutoShape 3"/>
            <p:cNvSpPr>
              <a:spLocks noChangeArrowheads="1"/>
            </p:cNvSpPr>
            <p:nvPr/>
          </p:nvSpPr>
          <p:spPr bwMode="gray">
            <a:xfrm>
              <a:off x="1123" y="2679"/>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fontAlgn="auto">
                <a:spcBef>
                  <a:spcPts val="0"/>
                </a:spcBef>
                <a:spcAft>
                  <a:spcPts val="0"/>
                </a:spcAft>
                <a:defRPr/>
              </a:pPr>
              <a:endParaRPr lang="zh-CN" altLang="zh-CN" kern="0" smtClean="0">
                <a:solidFill>
                  <a:sysClr val="windowText" lastClr="000000"/>
                </a:solidFill>
              </a:endParaRPr>
            </a:p>
          </p:txBody>
        </p:sp>
        <p:sp>
          <p:nvSpPr>
            <p:cNvPr id="214" name="AutoShape 4"/>
            <p:cNvSpPr>
              <a:spLocks noChangeArrowheads="1"/>
            </p:cNvSpPr>
            <p:nvPr/>
          </p:nvSpPr>
          <p:spPr bwMode="gray">
            <a:xfrm>
              <a:off x="1110" y="2656"/>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fontAlgn="auto">
                <a:spcBef>
                  <a:spcPts val="0"/>
                </a:spcBef>
                <a:spcAft>
                  <a:spcPts val="0"/>
                </a:spcAft>
                <a:defRPr/>
              </a:pPr>
              <a:endParaRPr lang="zh-CN" altLang="zh-CN" kern="0" smtClean="0">
                <a:solidFill>
                  <a:sysClr val="windowText" lastClr="000000"/>
                </a:solidFill>
              </a:endParaRPr>
            </a:p>
          </p:txBody>
        </p:sp>
        <p:sp>
          <p:nvSpPr>
            <p:cNvPr id="215" name="AutoShape 5"/>
            <p:cNvSpPr>
              <a:spLocks noChangeArrowheads="1"/>
            </p:cNvSpPr>
            <p:nvPr/>
          </p:nvSpPr>
          <p:spPr bwMode="gray">
            <a:xfrm>
              <a:off x="1200" y="2737"/>
              <a:ext cx="1349" cy="1167"/>
            </a:xfrm>
            <a:prstGeom prst="hexagon">
              <a:avLst>
                <a:gd name="adj" fmla="val 2889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fontAlgn="auto">
                <a:spcBef>
                  <a:spcPts val="0"/>
                </a:spcBef>
                <a:spcAft>
                  <a:spcPts val="0"/>
                </a:spcAft>
                <a:defRPr/>
              </a:pPr>
              <a:endParaRPr lang="zh-CN" altLang="en-US" kern="0">
                <a:solidFill>
                  <a:sysClr val="windowText" lastClr="000000"/>
                </a:solidFill>
              </a:endParaRPr>
            </a:p>
          </p:txBody>
        </p:sp>
      </p:grpSp>
      <p:sp>
        <p:nvSpPr>
          <p:cNvPr id="216" name="Text Box 11"/>
          <p:cNvSpPr txBox="1">
            <a:spLocks noChangeArrowheads="1"/>
          </p:cNvSpPr>
          <p:nvPr/>
        </p:nvSpPr>
        <p:spPr bwMode="auto">
          <a:xfrm>
            <a:off x="1441092" y="2538357"/>
            <a:ext cx="7115150" cy="523220"/>
          </a:xfrm>
          <a:prstGeom prst="rect">
            <a:avLst/>
          </a:prstGeom>
          <a:noFill/>
          <a:ln w="9525" algn="ctr">
            <a:noFill/>
            <a:miter lim="800000"/>
            <a:headEnd/>
            <a:tailEnd/>
          </a:ln>
        </p:spPr>
        <p:txBody>
          <a:bodyPr wrap="square">
            <a:spAutoFit/>
          </a:bodyPr>
          <a:lstStyle/>
          <a:p>
            <a:pPr fontAlgn="auto">
              <a:spcBef>
                <a:spcPts val="0"/>
              </a:spcBef>
              <a:spcAft>
                <a:spcPts val="0"/>
              </a:spcAft>
            </a:pPr>
            <a:r>
              <a:rPr lang="en-US" altLang="zh-CN" sz="2800" kern="0" dirty="0" smtClean="0">
                <a:solidFill>
                  <a:schemeClr val="bg2">
                    <a:lumMod val="20000"/>
                    <a:lumOff val="80000"/>
                  </a:schemeClr>
                </a:solidFill>
                <a:latin typeface="黑体" panose="02010609060101010101" pitchFamily="49" charset="-122"/>
                <a:ea typeface="黑体" panose="02010609060101010101" pitchFamily="49" charset="-122"/>
                <a:cs typeface="Times New Roman" pitchFamily="18" charset="0"/>
              </a:rPr>
              <a:t> </a:t>
            </a:r>
            <a:r>
              <a:rPr lang="zh-CN" altLang="zh-CN" sz="2800" kern="0" dirty="0" smtClean="0">
                <a:solidFill>
                  <a:schemeClr val="bg2">
                    <a:lumMod val="20000"/>
                    <a:lumOff val="80000"/>
                  </a:schemeClr>
                </a:solidFill>
                <a:latin typeface="黑体" panose="02010609060101010101" pitchFamily="49" charset="-122"/>
                <a:ea typeface="黑体" panose="02010609060101010101" pitchFamily="49" charset="-122"/>
                <a:cs typeface="Times New Roman" pitchFamily="18" charset="0"/>
              </a:rPr>
              <a:t>二</a:t>
            </a:r>
            <a:r>
              <a:rPr lang="zh-CN" altLang="zh-CN" sz="2800" kern="0" dirty="0">
                <a:solidFill>
                  <a:schemeClr val="bg2">
                    <a:lumMod val="20000"/>
                    <a:lumOff val="80000"/>
                  </a:schemeClr>
                </a:solidFill>
                <a:latin typeface="黑体" panose="02010609060101010101" pitchFamily="49" charset="-122"/>
                <a:ea typeface="黑体" panose="02010609060101010101" pitchFamily="49" charset="-122"/>
                <a:cs typeface="Times New Roman" pitchFamily="18" charset="0"/>
              </a:rPr>
              <a:t>维板状结构损伤评估的多级方法</a:t>
            </a:r>
            <a:endParaRPr lang="zh-CN" altLang="en-US" sz="2800" kern="0" dirty="0">
              <a:solidFill>
                <a:srgbClr val="5F5F5F">
                  <a:lumMod val="20000"/>
                  <a:lumOff val="80000"/>
                </a:srgbClr>
              </a:solidFill>
              <a:latin typeface="黑体" panose="02010609060101010101" pitchFamily="49" charset="-122"/>
              <a:ea typeface="黑体" panose="02010609060101010101" pitchFamily="49" charset="-122"/>
              <a:cs typeface="Times New Roman" pitchFamily="18" charset="0"/>
            </a:endParaRPr>
          </a:p>
        </p:txBody>
      </p:sp>
      <p:sp>
        <p:nvSpPr>
          <p:cNvPr id="217" name="Text Box 12"/>
          <p:cNvSpPr txBox="1">
            <a:spLocks noChangeArrowheads="1"/>
          </p:cNvSpPr>
          <p:nvPr/>
        </p:nvSpPr>
        <p:spPr bwMode="gray">
          <a:xfrm>
            <a:off x="845180" y="2536541"/>
            <a:ext cx="316963" cy="461665"/>
          </a:xfrm>
          <a:prstGeom prst="rect">
            <a:avLst/>
          </a:prstGeom>
          <a:noFill/>
          <a:ln w="9525" algn="ctr">
            <a:noFill/>
            <a:miter lim="800000"/>
            <a:headEnd/>
            <a:tailEnd/>
          </a:ln>
        </p:spPr>
        <p:txBody>
          <a:bodyPr wrap="square">
            <a:spAutoFit/>
          </a:bodyPr>
          <a:lstStyle/>
          <a:p>
            <a:pPr algn="ctr" eaLnBrk="0" fontAlgn="auto" hangingPunct="0">
              <a:spcBef>
                <a:spcPts val="0"/>
              </a:spcBef>
              <a:spcAft>
                <a:spcPts val="0"/>
              </a:spcAft>
              <a:defRPr/>
            </a:pPr>
            <a:r>
              <a:rPr lang="en-US" altLang="zh-CN" sz="2400" b="1" kern="0" dirty="0" smtClean="0">
                <a:solidFill>
                  <a:srgbClr val="FFFFFF"/>
                </a:solidFill>
              </a:rPr>
              <a:t>2</a:t>
            </a:r>
          </a:p>
        </p:txBody>
      </p:sp>
      <p:sp>
        <p:nvSpPr>
          <p:cNvPr id="218" name="Line 27"/>
          <p:cNvSpPr>
            <a:spLocks noChangeShapeType="1"/>
          </p:cNvSpPr>
          <p:nvPr/>
        </p:nvSpPr>
        <p:spPr bwMode="auto">
          <a:xfrm>
            <a:off x="1288521" y="3061577"/>
            <a:ext cx="7065339" cy="0"/>
          </a:xfrm>
          <a:prstGeom prst="line">
            <a:avLst/>
          </a:prstGeom>
          <a:ln>
            <a:solidFill>
              <a:schemeClr val="bg1">
                <a:lumMod val="65000"/>
              </a:schemeClr>
            </a:solidFill>
            <a:prstDash val="dashDot"/>
            <a:headEnd/>
            <a:tailEnd type="oval" w="med" len="med"/>
          </a:ln>
        </p:spPr>
        <p:style>
          <a:lnRef idx="1">
            <a:schemeClr val="accent2"/>
          </a:lnRef>
          <a:fillRef idx="0">
            <a:schemeClr val="accent2"/>
          </a:fillRef>
          <a:effectRef idx="0">
            <a:schemeClr val="accent2"/>
          </a:effectRef>
          <a:fontRef idx="minor">
            <a:schemeClr val="tx1"/>
          </a:fontRef>
        </p:style>
        <p:txBody>
          <a:bodyPr wrap="none" anchor="ctr"/>
          <a:lstStyle/>
          <a:p>
            <a:pPr fontAlgn="auto">
              <a:spcBef>
                <a:spcPts val="0"/>
              </a:spcBef>
              <a:spcAft>
                <a:spcPts val="0"/>
              </a:spcAft>
              <a:defRPr/>
            </a:pPr>
            <a:endParaRPr lang="zh-CN" altLang="en-US" kern="0" smtClean="0">
              <a:solidFill>
                <a:sysClr val="windowText" lastClr="000000"/>
              </a:solidFill>
            </a:endParaRPr>
          </a:p>
        </p:txBody>
      </p:sp>
      <p:grpSp>
        <p:nvGrpSpPr>
          <p:cNvPr id="219" name="Group 2"/>
          <p:cNvGrpSpPr>
            <a:grpSpLocks/>
          </p:cNvGrpSpPr>
          <p:nvPr/>
        </p:nvGrpSpPr>
        <p:grpSpPr bwMode="auto">
          <a:xfrm>
            <a:off x="698076" y="3208101"/>
            <a:ext cx="606086" cy="529062"/>
            <a:chOff x="1110" y="2656"/>
            <a:chExt cx="1549" cy="1351"/>
          </a:xfrm>
          <a:solidFill>
            <a:schemeClr val="bg1">
              <a:lumMod val="85000"/>
            </a:schemeClr>
          </a:solidFill>
        </p:grpSpPr>
        <p:sp>
          <p:nvSpPr>
            <p:cNvPr id="220" name="AutoShape 3"/>
            <p:cNvSpPr>
              <a:spLocks noChangeArrowheads="1"/>
            </p:cNvSpPr>
            <p:nvPr/>
          </p:nvSpPr>
          <p:spPr bwMode="gray">
            <a:xfrm>
              <a:off x="1123" y="2679"/>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fontAlgn="auto">
                <a:spcBef>
                  <a:spcPts val="0"/>
                </a:spcBef>
                <a:spcAft>
                  <a:spcPts val="0"/>
                </a:spcAft>
                <a:defRPr/>
              </a:pPr>
              <a:endParaRPr lang="zh-CN" altLang="zh-CN" kern="0" smtClean="0">
                <a:solidFill>
                  <a:sysClr val="windowText" lastClr="000000"/>
                </a:solidFill>
              </a:endParaRPr>
            </a:p>
          </p:txBody>
        </p:sp>
        <p:sp>
          <p:nvSpPr>
            <p:cNvPr id="221" name="AutoShape 4"/>
            <p:cNvSpPr>
              <a:spLocks noChangeArrowheads="1"/>
            </p:cNvSpPr>
            <p:nvPr/>
          </p:nvSpPr>
          <p:spPr bwMode="gray">
            <a:xfrm>
              <a:off x="1110" y="2656"/>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fontAlgn="auto">
                <a:spcBef>
                  <a:spcPts val="0"/>
                </a:spcBef>
                <a:spcAft>
                  <a:spcPts val="0"/>
                </a:spcAft>
                <a:defRPr/>
              </a:pPr>
              <a:endParaRPr lang="zh-CN" altLang="zh-CN" kern="0" smtClean="0">
                <a:solidFill>
                  <a:sysClr val="windowText" lastClr="000000"/>
                </a:solidFill>
              </a:endParaRPr>
            </a:p>
          </p:txBody>
        </p:sp>
        <p:sp>
          <p:nvSpPr>
            <p:cNvPr id="222" name="AutoShape 5"/>
            <p:cNvSpPr>
              <a:spLocks noChangeArrowheads="1"/>
            </p:cNvSpPr>
            <p:nvPr/>
          </p:nvSpPr>
          <p:spPr bwMode="gray">
            <a:xfrm>
              <a:off x="1200" y="2737"/>
              <a:ext cx="1349" cy="1167"/>
            </a:xfrm>
            <a:prstGeom prst="hexagon">
              <a:avLst>
                <a:gd name="adj" fmla="val 2889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fontAlgn="auto">
                <a:spcBef>
                  <a:spcPts val="0"/>
                </a:spcBef>
                <a:spcAft>
                  <a:spcPts val="0"/>
                </a:spcAft>
                <a:defRPr/>
              </a:pPr>
              <a:endParaRPr lang="zh-CN" altLang="en-US" kern="0">
                <a:solidFill>
                  <a:sysClr val="windowText" lastClr="000000"/>
                </a:solidFill>
              </a:endParaRPr>
            </a:p>
          </p:txBody>
        </p:sp>
      </p:grpSp>
      <p:sp>
        <p:nvSpPr>
          <p:cNvPr id="223" name="Text Box 11"/>
          <p:cNvSpPr txBox="1">
            <a:spLocks noChangeArrowheads="1"/>
          </p:cNvSpPr>
          <p:nvPr/>
        </p:nvSpPr>
        <p:spPr bwMode="auto">
          <a:xfrm>
            <a:off x="1441092" y="3259691"/>
            <a:ext cx="7115150" cy="523220"/>
          </a:xfrm>
          <a:prstGeom prst="rect">
            <a:avLst/>
          </a:prstGeom>
          <a:noFill/>
          <a:ln w="9525" algn="ctr">
            <a:noFill/>
            <a:miter lim="800000"/>
            <a:headEnd/>
            <a:tailEnd/>
          </a:ln>
        </p:spPr>
        <p:txBody>
          <a:bodyPr wrap="square">
            <a:spAutoFit/>
          </a:bodyPr>
          <a:lstStyle/>
          <a:p>
            <a:pPr lvl="0" fontAlgn="auto">
              <a:spcBef>
                <a:spcPts val="0"/>
              </a:spcBef>
              <a:spcAft>
                <a:spcPts val="0"/>
              </a:spcAft>
            </a:pPr>
            <a:r>
              <a:rPr lang="en-US" altLang="zh-CN" sz="2800" kern="0" dirty="0" smtClean="0">
                <a:solidFill>
                  <a:schemeClr val="bg2">
                    <a:lumMod val="20000"/>
                    <a:lumOff val="80000"/>
                  </a:schemeClr>
                </a:solidFill>
                <a:latin typeface="黑体" panose="02010609060101010101" pitchFamily="49" charset="-122"/>
                <a:ea typeface="黑体" panose="02010609060101010101" pitchFamily="49" charset="-122"/>
                <a:cs typeface="Times New Roman" pitchFamily="18" charset="0"/>
              </a:rPr>
              <a:t> </a:t>
            </a:r>
            <a:r>
              <a:rPr lang="zh-CN" altLang="zh-CN" sz="2800" kern="0" dirty="0" smtClean="0">
                <a:solidFill>
                  <a:schemeClr val="bg2">
                    <a:lumMod val="20000"/>
                    <a:lumOff val="80000"/>
                  </a:schemeClr>
                </a:solidFill>
                <a:latin typeface="黑体" panose="02010609060101010101" pitchFamily="49" charset="-122"/>
                <a:ea typeface="黑体" panose="02010609060101010101" pitchFamily="49" charset="-122"/>
                <a:cs typeface="Times New Roman" pitchFamily="18" charset="0"/>
              </a:rPr>
              <a:t>多级</a:t>
            </a:r>
            <a:r>
              <a:rPr lang="zh-CN" altLang="zh-CN" sz="2800" kern="0" dirty="0">
                <a:solidFill>
                  <a:schemeClr val="bg2">
                    <a:lumMod val="20000"/>
                    <a:lumOff val="80000"/>
                  </a:schemeClr>
                </a:solidFill>
                <a:latin typeface="黑体" panose="02010609060101010101" pitchFamily="49" charset="-122"/>
                <a:ea typeface="黑体" panose="02010609060101010101" pitchFamily="49" charset="-122"/>
                <a:cs typeface="Times New Roman" pitchFamily="18" charset="0"/>
              </a:rPr>
              <a:t>损伤检测方法的检测精度</a:t>
            </a:r>
            <a:r>
              <a:rPr lang="zh-CN" altLang="zh-CN" sz="2800" kern="0" dirty="0" smtClean="0">
                <a:solidFill>
                  <a:schemeClr val="bg2">
                    <a:lumMod val="20000"/>
                    <a:lumOff val="80000"/>
                  </a:schemeClr>
                </a:solidFill>
                <a:latin typeface="黑体" panose="02010609060101010101" pitchFamily="49" charset="-122"/>
                <a:ea typeface="黑体" panose="02010609060101010101" pitchFamily="49" charset="-122"/>
                <a:cs typeface="Times New Roman" pitchFamily="18" charset="0"/>
              </a:rPr>
              <a:t>分析</a:t>
            </a:r>
            <a:endParaRPr lang="zh-CN" altLang="en-US" sz="2800" kern="0" dirty="0">
              <a:solidFill>
                <a:schemeClr val="bg2">
                  <a:lumMod val="20000"/>
                  <a:lumOff val="80000"/>
                </a:schemeClr>
              </a:solidFill>
              <a:latin typeface="黑体" panose="02010609060101010101" pitchFamily="49" charset="-122"/>
              <a:ea typeface="黑体" panose="02010609060101010101" pitchFamily="49" charset="-122"/>
              <a:cs typeface="Times New Roman" pitchFamily="18" charset="0"/>
            </a:endParaRPr>
          </a:p>
        </p:txBody>
      </p:sp>
      <p:sp>
        <p:nvSpPr>
          <p:cNvPr id="224" name="Text Box 12"/>
          <p:cNvSpPr txBox="1">
            <a:spLocks noChangeArrowheads="1"/>
          </p:cNvSpPr>
          <p:nvPr/>
        </p:nvSpPr>
        <p:spPr bwMode="gray">
          <a:xfrm>
            <a:off x="845180" y="3257875"/>
            <a:ext cx="316963" cy="461665"/>
          </a:xfrm>
          <a:prstGeom prst="rect">
            <a:avLst/>
          </a:prstGeom>
          <a:noFill/>
          <a:ln w="9525" algn="ctr">
            <a:noFill/>
            <a:miter lim="800000"/>
            <a:headEnd/>
            <a:tailEnd/>
          </a:ln>
        </p:spPr>
        <p:txBody>
          <a:bodyPr wrap="square">
            <a:spAutoFit/>
          </a:bodyPr>
          <a:lstStyle/>
          <a:p>
            <a:pPr algn="ctr" eaLnBrk="0" fontAlgn="auto" hangingPunct="0">
              <a:spcBef>
                <a:spcPts val="0"/>
              </a:spcBef>
              <a:spcAft>
                <a:spcPts val="0"/>
              </a:spcAft>
              <a:defRPr/>
            </a:pPr>
            <a:r>
              <a:rPr lang="en-US" altLang="zh-CN" sz="2400" b="1" kern="0" dirty="0" smtClean="0">
                <a:solidFill>
                  <a:srgbClr val="FFFFFF"/>
                </a:solidFill>
              </a:rPr>
              <a:t>3</a:t>
            </a:r>
          </a:p>
        </p:txBody>
      </p:sp>
      <p:sp>
        <p:nvSpPr>
          <p:cNvPr id="225" name="Line 27"/>
          <p:cNvSpPr>
            <a:spLocks noChangeShapeType="1"/>
          </p:cNvSpPr>
          <p:nvPr/>
        </p:nvSpPr>
        <p:spPr bwMode="auto">
          <a:xfrm>
            <a:off x="1288521" y="3782911"/>
            <a:ext cx="7065339" cy="0"/>
          </a:xfrm>
          <a:prstGeom prst="line">
            <a:avLst/>
          </a:prstGeom>
          <a:ln>
            <a:solidFill>
              <a:schemeClr val="bg1">
                <a:lumMod val="65000"/>
              </a:schemeClr>
            </a:solidFill>
            <a:prstDash val="dashDot"/>
            <a:headEnd/>
            <a:tailEnd type="oval" w="med" len="med"/>
          </a:ln>
        </p:spPr>
        <p:style>
          <a:lnRef idx="1">
            <a:schemeClr val="accent2"/>
          </a:lnRef>
          <a:fillRef idx="0">
            <a:schemeClr val="accent2"/>
          </a:fillRef>
          <a:effectRef idx="0">
            <a:schemeClr val="accent2"/>
          </a:effectRef>
          <a:fontRef idx="minor">
            <a:schemeClr val="tx1"/>
          </a:fontRef>
        </p:style>
        <p:txBody>
          <a:bodyPr wrap="none" anchor="ctr"/>
          <a:lstStyle/>
          <a:p>
            <a:pPr fontAlgn="auto">
              <a:spcBef>
                <a:spcPts val="0"/>
              </a:spcBef>
              <a:spcAft>
                <a:spcPts val="0"/>
              </a:spcAft>
              <a:defRPr/>
            </a:pPr>
            <a:endParaRPr lang="zh-CN" altLang="en-US" kern="0" smtClean="0">
              <a:solidFill>
                <a:sysClr val="windowText" lastClr="000000"/>
              </a:solidFill>
            </a:endParaRPr>
          </a:p>
        </p:txBody>
      </p:sp>
      <p:grpSp>
        <p:nvGrpSpPr>
          <p:cNvPr id="226" name="Group 2"/>
          <p:cNvGrpSpPr>
            <a:grpSpLocks/>
          </p:cNvGrpSpPr>
          <p:nvPr/>
        </p:nvGrpSpPr>
        <p:grpSpPr bwMode="auto">
          <a:xfrm>
            <a:off x="704764" y="3926927"/>
            <a:ext cx="606086" cy="529062"/>
            <a:chOff x="1110" y="2656"/>
            <a:chExt cx="1549" cy="1351"/>
          </a:xfrm>
          <a:solidFill>
            <a:schemeClr val="bg1">
              <a:lumMod val="85000"/>
            </a:schemeClr>
          </a:solidFill>
        </p:grpSpPr>
        <p:sp>
          <p:nvSpPr>
            <p:cNvPr id="227" name="AutoShape 3"/>
            <p:cNvSpPr>
              <a:spLocks noChangeArrowheads="1"/>
            </p:cNvSpPr>
            <p:nvPr/>
          </p:nvSpPr>
          <p:spPr bwMode="gray">
            <a:xfrm>
              <a:off x="1123" y="2679"/>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fontAlgn="auto">
                <a:spcBef>
                  <a:spcPts val="0"/>
                </a:spcBef>
                <a:spcAft>
                  <a:spcPts val="0"/>
                </a:spcAft>
                <a:defRPr/>
              </a:pPr>
              <a:endParaRPr lang="zh-CN" altLang="zh-CN" kern="0" smtClean="0">
                <a:solidFill>
                  <a:sysClr val="windowText" lastClr="000000"/>
                </a:solidFill>
              </a:endParaRPr>
            </a:p>
          </p:txBody>
        </p:sp>
        <p:sp>
          <p:nvSpPr>
            <p:cNvPr id="228" name="AutoShape 4"/>
            <p:cNvSpPr>
              <a:spLocks noChangeArrowheads="1"/>
            </p:cNvSpPr>
            <p:nvPr/>
          </p:nvSpPr>
          <p:spPr bwMode="gray">
            <a:xfrm>
              <a:off x="1110" y="2656"/>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fontAlgn="auto">
                <a:spcBef>
                  <a:spcPts val="0"/>
                </a:spcBef>
                <a:spcAft>
                  <a:spcPts val="0"/>
                </a:spcAft>
                <a:defRPr/>
              </a:pPr>
              <a:endParaRPr lang="zh-CN" altLang="zh-CN" kern="0" smtClean="0">
                <a:solidFill>
                  <a:sysClr val="windowText" lastClr="000000"/>
                </a:solidFill>
              </a:endParaRPr>
            </a:p>
          </p:txBody>
        </p:sp>
        <p:sp>
          <p:nvSpPr>
            <p:cNvPr id="229" name="AutoShape 5"/>
            <p:cNvSpPr>
              <a:spLocks noChangeArrowheads="1"/>
            </p:cNvSpPr>
            <p:nvPr/>
          </p:nvSpPr>
          <p:spPr bwMode="gray">
            <a:xfrm>
              <a:off x="1200" y="2737"/>
              <a:ext cx="1349" cy="1167"/>
            </a:xfrm>
            <a:prstGeom prst="hexagon">
              <a:avLst>
                <a:gd name="adj" fmla="val 2889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fontAlgn="auto">
                <a:spcBef>
                  <a:spcPts val="0"/>
                </a:spcBef>
                <a:spcAft>
                  <a:spcPts val="0"/>
                </a:spcAft>
                <a:defRPr/>
              </a:pPr>
              <a:endParaRPr lang="zh-CN" altLang="en-US" kern="0">
                <a:solidFill>
                  <a:sysClr val="windowText" lastClr="000000"/>
                </a:solidFill>
              </a:endParaRPr>
            </a:p>
          </p:txBody>
        </p:sp>
      </p:grpSp>
      <p:sp>
        <p:nvSpPr>
          <p:cNvPr id="230" name="Text Box 11"/>
          <p:cNvSpPr txBox="1">
            <a:spLocks noChangeArrowheads="1"/>
          </p:cNvSpPr>
          <p:nvPr/>
        </p:nvSpPr>
        <p:spPr bwMode="auto">
          <a:xfrm>
            <a:off x="1447780" y="3977263"/>
            <a:ext cx="7444700" cy="523220"/>
          </a:xfrm>
          <a:prstGeom prst="rect">
            <a:avLst/>
          </a:prstGeom>
          <a:noFill/>
          <a:ln w="9525" algn="ctr">
            <a:noFill/>
            <a:miter lim="800000"/>
            <a:headEnd/>
            <a:tailEnd/>
          </a:ln>
        </p:spPr>
        <p:txBody>
          <a:bodyPr wrap="square">
            <a:spAutoFit/>
          </a:bodyPr>
          <a:lstStyle/>
          <a:p>
            <a:pPr lvl="0" fontAlgn="auto">
              <a:spcBef>
                <a:spcPts val="0"/>
              </a:spcBef>
              <a:spcAft>
                <a:spcPts val="0"/>
              </a:spcAft>
            </a:pPr>
            <a:r>
              <a:rPr lang="en-US" altLang="zh-CN" sz="2800" kern="0" dirty="0" smtClean="0">
                <a:solidFill>
                  <a:schemeClr val="bg2">
                    <a:lumMod val="20000"/>
                    <a:lumOff val="80000"/>
                  </a:schemeClr>
                </a:solidFill>
                <a:latin typeface="黑体" panose="02010609060101010101" pitchFamily="49" charset="-122"/>
                <a:ea typeface="黑体" panose="02010609060101010101" pitchFamily="49" charset="-122"/>
                <a:cs typeface="Times New Roman" pitchFamily="18" charset="0"/>
              </a:rPr>
              <a:t> </a:t>
            </a:r>
            <a:r>
              <a:rPr lang="zh-CN" altLang="zh-CN" sz="2800" kern="0" dirty="0" smtClean="0">
                <a:solidFill>
                  <a:schemeClr val="bg2">
                    <a:lumMod val="20000"/>
                    <a:lumOff val="80000"/>
                  </a:schemeClr>
                </a:solidFill>
                <a:latin typeface="黑体" panose="02010609060101010101" pitchFamily="49" charset="-122"/>
                <a:ea typeface="黑体" panose="02010609060101010101" pitchFamily="49" charset="-122"/>
                <a:cs typeface="Times New Roman" pitchFamily="18" charset="0"/>
              </a:rPr>
              <a:t>二</a:t>
            </a:r>
            <a:r>
              <a:rPr lang="zh-CN" altLang="zh-CN" sz="2800" kern="0" dirty="0">
                <a:solidFill>
                  <a:schemeClr val="bg2">
                    <a:lumMod val="20000"/>
                    <a:lumOff val="80000"/>
                  </a:schemeClr>
                </a:solidFill>
                <a:latin typeface="黑体" panose="02010609060101010101" pitchFamily="49" charset="-122"/>
                <a:ea typeface="黑体" panose="02010609060101010101" pitchFamily="49" charset="-122"/>
                <a:cs typeface="Times New Roman" pitchFamily="18" charset="0"/>
              </a:rPr>
              <a:t>维板状结构穿孔损伤检测实验</a:t>
            </a:r>
            <a:endParaRPr lang="zh-CN" altLang="en-US" sz="2800" kern="0" dirty="0">
              <a:solidFill>
                <a:schemeClr val="bg2">
                  <a:lumMod val="20000"/>
                  <a:lumOff val="80000"/>
                </a:schemeClr>
              </a:solidFill>
              <a:latin typeface="黑体" panose="02010609060101010101" pitchFamily="49" charset="-122"/>
              <a:ea typeface="黑体" panose="02010609060101010101" pitchFamily="49" charset="-122"/>
              <a:cs typeface="Times New Roman" pitchFamily="18" charset="0"/>
            </a:endParaRPr>
          </a:p>
        </p:txBody>
      </p:sp>
      <p:sp>
        <p:nvSpPr>
          <p:cNvPr id="231" name="Text Box 12"/>
          <p:cNvSpPr txBox="1">
            <a:spLocks noChangeArrowheads="1"/>
          </p:cNvSpPr>
          <p:nvPr/>
        </p:nvSpPr>
        <p:spPr bwMode="gray">
          <a:xfrm>
            <a:off x="851868" y="3976701"/>
            <a:ext cx="316963" cy="461665"/>
          </a:xfrm>
          <a:prstGeom prst="rect">
            <a:avLst/>
          </a:prstGeom>
          <a:noFill/>
          <a:ln w="9525" algn="ctr">
            <a:noFill/>
            <a:miter lim="800000"/>
            <a:headEnd/>
            <a:tailEnd/>
          </a:ln>
        </p:spPr>
        <p:txBody>
          <a:bodyPr wrap="square">
            <a:spAutoFit/>
          </a:bodyPr>
          <a:lstStyle/>
          <a:p>
            <a:pPr algn="ctr" eaLnBrk="0" fontAlgn="auto" hangingPunct="0">
              <a:spcBef>
                <a:spcPts val="0"/>
              </a:spcBef>
              <a:spcAft>
                <a:spcPts val="0"/>
              </a:spcAft>
              <a:defRPr/>
            </a:pPr>
            <a:r>
              <a:rPr lang="en-US" altLang="zh-CN" sz="2400" b="1" kern="0" dirty="0" smtClean="0">
                <a:solidFill>
                  <a:srgbClr val="FFFFFF"/>
                </a:solidFill>
              </a:rPr>
              <a:t>4</a:t>
            </a:r>
          </a:p>
        </p:txBody>
      </p:sp>
      <p:sp>
        <p:nvSpPr>
          <p:cNvPr id="232" name="Line 27"/>
          <p:cNvSpPr>
            <a:spLocks noChangeShapeType="1"/>
          </p:cNvSpPr>
          <p:nvPr/>
        </p:nvSpPr>
        <p:spPr bwMode="auto">
          <a:xfrm>
            <a:off x="1295209" y="4501737"/>
            <a:ext cx="7065339" cy="0"/>
          </a:xfrm>
          <a:prstGeom prst="line">
            <a:avLst/>
          </a:prstGeom>
          <a:ln>
            <a:solidFill>
              <a:schemeClr val="bg1">
                <a:lumMod val="65000"/>
              </a:schemeClr>
            </a:solidFill>
            <a:prstDash val="dashDot"/>
            <a:headEnd/>
            <a:tailEnd type="oval" w="med" len="med"/>
          </a:ln>
        </p:spPr>
        <p:style>
          <a:lnRef idx="1">
            <a:schemeClr val="accent2"/>
          </a:lnRef>
          <a:fillRef idx="0">
            <a:schemeClr val="accent2"/>
          </a:fillRef>
          <a:effectRef idx="0">
            <a:schemeClr val="accent2"/>
          </a:effectRef>
          <a:fontRef idx="minor">
            <a:schemeClr val="tx1"/>
          </a:fontRef>
        </p:style>
        <p:txBody>
          <a:bodyPr wrap="none" anchor="ctr"/>
          <a:lstStyle/>
          <a:p>
            <a:pPr fontAlgn="auto">
              <a:spcBef>
                <a:spcPts val="0"/>
              </a:spcBef>
              <a:spcAft>
                <a:spcPts val="0"/>
              </a:spcAft>
              <a:defRPr/>
            </a:pPr>
            <a:endParaRPr lang="zh-CN" altLang="en-US" kern="0" smtClean="0">
              <a:solidFill>
                <a:sysClr val="windowText" lastClr="000000"/>
              </a:solidFill>
            </a:endParaRPr>
          </a:p>
        </p:txBody>
      </p:sp>
      <p:grpSp>
        <p:nvGrpSpPr>
          <p:cNvPr id="233" name="Group 2"/>
          <p:cNvGrpSpPr>
            <a:grpSpLocks/>
          </p:cNvGrpSpPr>
          <p:nvPr/>
        </p:nvGrpSpPr>
        <p:grpSpPr bwMode="auto">
          <a:xfrm>
            <a:off x="704764" y="4647007"/>
            <a:ext cx="606086" cy="529062"/>
            <a:chOff x="1110" y="2656"/>
            <a:chExt cx="1549" cy="1351"/>
          </a:xfrm>
          <a:solidFill>
            <a:srgbClr val="00B050"/>
          </a:solidFill>
        </p:grpSpPr>
        <p:sp>
          <p:nvSpPr>
            <p:cNvPr id="234" name="AutoShape 3"/>
            <p:cNvSpPr>
              <a:spLocks noChangeArrowheads="1"/>
            </p:cNvSpPr>
            <p:nvPr/>
          </p:nvSpPr>
          <p:spPr bwMode="gray">
            <a:xfrm>
              <a:off x="1123" y="2679"/>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fontAlgn="auto">
                <a:spcBef>
                  <a:spcPts val="0"/>
                </a:spcBef>
                <a:spcAft>
                  <a:spcPts val="0"/>
                </a:spcAft>
                <a:defRPr/>
              </a:pPr>
              <a:endParaRPr lang="zh-CN" altLang="zh-CN" kern="0" smtClean="0">
                <a:solidFill>
                  <a:sysClr val="windowText" lastClr="000000"/>
                </a:solidFill>
              </a:endParaRPr>
            </a:p>
          </p:txBody>
        </p:sp>
        <p:sp>
          <p:nvSpPr>
            <p:cNvPr id="235" name="AutoShape 4"/>
            <p:cNvSpPr>
              <a:spLocks noChangeArrowheads="1"/>
            </p:cNvSpPr>
            <p:nvPr/>
          </p:nvSpPr>
          <p:spPr bwMode="gray">
            <a:xfrm>
              <a:off x="1110" y="2656"/>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fontAlgn="auto">
                <a:spcBef>
                  <a:spcPts val="0"/>
                </a:spcBef>
                <a:spcAft>
                  <a:spcPts val="0"/>
                </a:spcAft>
                <a:defRPr/>
              </a:pPr>
              <a:endParaRPr lang="zh-CN" altLang="zh-CN" kern="0" smtClean="0">
                <a:solidFill>
                  <a:sysClr val="windowText" lastClr="000000"/>
                </a:solidFill>
              </a:endParaRPr>
            </a:p>
          </p:txBody>
        </p:sp>
        <p:sp>
          <p:nvSpPr>
            <p:cNvPr id="236" name="AutoShape 5"/>
            <p:cNvSpPr>
              <a:spLocks noChangeArrowheads="1"/>
            </p:cNvSpPr>
            <p:nvPr/>
          </p:nvSpPr>
          <p:spPr bwMode="gray">
            <a:xfrm>
              <a:off x="1200" y="2737"/>
              <a:ext cx="1349" cy="1167"/>
            </a:xfrm>
            <a:prstGeom prst="hexagon">
              <a:avLst>
                <a:gd name="adj" fmla="val 2889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fontAlgn="auto">
                <a:spcBef>
                  <a:spcPts val="0"/>
                </a:spcBef>
                <a:spcAft>
                  <a:spcPts val="0"/>
                </a:spcAft>
                <a:defRPr/>
              </a:pPr>
              <a:endParaRPr lang="zh-CN" altLang="en-US" kern="0">
                <a:solidFill>
                  <a:sysClr val="windowText" lastClr="000000"/>
                </a:solidFill>
              </a:endParaRPr>
            </a:p>
          </p:txBody>
        </p:sp>
      </p:grpSp>
      <p:sp>
        <p:nvSpPr>
          <p:cNvPr id="237" name="Text Box 11"/>
          <p:cNvSpPr txBox="1">
            <a:spLocks noChangeArrowheads="1"/>
          </p:cNvSpPr>
          <p:nvPr/>
        </p:nvSpPr>
        <p:spPr bwMode="auto">
          <a:xfrm>
            <a:off x="1447780" y="4698597"/>
            <a:ext cx="7115150" cy="523220"/>
          </a:xfrm>
          <a:prstGeom prst="rect">
            <a:avLst/>
          </a:prstGeom>
          <a:noFill/>
          <a:ln w="9525" algn="ctr">
            <a:noFill/>
            <a:miter lim="800000"/>
            <a:headEnd/>
            <a:tailEnd/>
          </a:ln>
        </p:spPr>
        <p:txBody>
          <a:bodyPr wrap="square">
            <a:spAutoFit/>
          </a:bodyPr>
          <a:lstStyle/>
          <a:p>
            <a:pPr fontAlgn="auto">
              <a:spcBef>
                <a:spcPts val="0"/>
              </a:spcBef>
              <a:spcAft>
                <a:spcPts val="0"/>
              </a:spcAft>
            </a:pPr>
            <a:r>
              <a:rPr lang="zh-CN" altLang="en-US" sz="2800" kern="0" dirty="0" smtClean="0">
                <a:latin typeface="黑体" panose="02010609060101010101" pitchFamily="49" charset="-122"/>
                <a:ea typeface="黑体" panose="02010609060101010101" pitchFamily="49" charset="-122"/>
                <a:cs typeface="Times New Roman" pitchFamily="18" charset="0"/>
              </a:rPr>
              <a:t> 总结与展望</a:t>
            </a:r>
            <a:endParaRPr lang="zh-CN" altLang="en-US" sz="2800" kern="0" dirty="0">
              <a:latin typeface="黑体" panose="02010609060101010101" pitchFamily="49" charset="-122"/>
              <a:ea typeface="黑体" panose="02010609060101010101" pitchFamily="49" charset="-122"/>
              <a:cs typeface="Times New Roman" pitchFamily="18" charset="0"/>
            </a:endParaRPr>
          </a:p>
        </p:txBody>
      </p:sp>
      <p:sp>
        <p:nvSpPr>
          <p:cNvPr id="238" name="Text Box 12"/>
          <p:cNvSpPr txBox="1">
            <a:spLocks noChangeArrowheads="1"/>
          </p:cNvSpPr>
          <p:nvPr/>
        </p:nvSpPr>
        <p:spPr bwMode="gray">
          <a:xfrm>
            <a:off x="851868" y="4696781"/>
            <a:ext cx="316963" cy="461665"/>
          </a:xfrm>
          <a:prstGeom prst="rect">
            <a:avLst/>
          </a:prstGeom>
          <a:noFill/>
          <a:ln w="9525" algn="ctr">
            <a:noFill/>
            <a:miter lim="800000"/>
            <a:headEnd/>
            <a:tailEnd/>
          </a:ln>
        </p:spPr>
        <p:txBody>
          <a:bodyPr wrap="square">
            <a:spAutoFit/>
          </a:bodyPr>
          <a:lstStyle/>
          <a:p>
            <a:pPr algn="ctr" eaLnBrk="0" fontAlgn="auto" hangingPunct="0">
              <a:spcBef>
                <a:spcPts val="0"/>
              </a:spcBef>
              <a:spcAft>
                <a:spcPts val="0"/>
              </a:spcAft>
              <a:defRPr/>
            </a:pPr>
            <a:r>
              <a:rPr lang="en-US" altLang="zh-CN" sz="2400" b="1" kern="0" dirty="0" smtClean="0">
                <a:solidFill>
                  <a:srgbClr val="FFFFFF"/>
                </a:solidFill>
              </a:rPr>
              <a:t>5</a:t>
            </a:r>
          </a:p>
        </p:txBody>
      </p:sp>
      <p:sp>
        <p:nvSpPr>
          <p:cNvPr id="239" name="Line 27"/>
          <p:cNvSpPr>
            <a:spLocks noChangeShapeType="1"/>
          </p:cNvSpPr>
          <p:nvPr/>
        </p:nvSpPr>
        <p:spPr bwMode="auto">
          <a:xfrm>
            <a:off x="1295209" y="5221817"/>
            <a:ext cx="7065339" cy="0"/>
          </a:xfrm>
          <a:prstGeom prst="line">
            <a:avLst/>
          </a:prstGeom>
          <a:ln>
            <a:solidFill>
              <a:srgbClr val="00B050"/>
            </a:solidFill>
            <a:prstDash val="dashDot"/>
            <a:headEnd/>
            <a:tailEnd type="oval" w="med" len="med"/>
          </a:ln>
        </p:spPr>
        <p:style>
          <a:lnRef idx="1">
            <a:schemeClr val="accent2"/>
          </a:lnRef>
          <a:fillRef idx="0">
            <a:schemeClr val="accent2"/>
          </a:fillRef>
          <a:effectRef idx="0">
            <a:schemeClr val="accent2"/>
          </a:effectRef>
          <a:fontRef idx="minor">
            <a:schemeClr val="tx1"/>
          </a:fontRef>
        </p:style>
        <p:txBody>
          <a:bodyPr wrap="none" anchor="ctr"/>
          <a:lstStyle/>
          <a:p>
            <a:pPr fontAlgn="auto">
              <a:spcBef>
                <a:spcPts val="0"/>
              </a:spcBef>
              <a:spcAft>
                <a:spcPts val="0"/>
              </a:spcAft>
              <a:defRPr/>
            </a:pPr>
            <a:endParaRPr lang="zh-CN" altLang="en-US" kern="0" smtClean="0">
              <a:solidFill>
                <a:sysClr val="windowText" lastClr="000000"/>
              </a:solidFill>
            </a:endParaRPr>
          </a:p>
        </p:txBody>
      </p:sp>
      <p:sp>
        <p:nvSpPr>
          <p:cNvPr id="245" name="Text Box 12"/>
          <p:cNvSpPr txBox="1">
            <a:spLocks noChangeArrowheads="1"/>
          </p:cNvSpPr>
          <p:nvPr/>
        </p:nvSpPr>
        <p:spPr bwMode="gray">
          <a:xfrm>
            <a:off x="847042" y="5415607"/>
            <a:ext cx="316963" cy="461665"/>
          </a:xfrm>
          <a:prstGeom prst="rect">
            <a:avLst/>
          </a:prstGeom>
          <a:noFill/>
          <a:ln w="9525" algn="ctr">
            <a:noFill/>
            <a:miter lim="800000"/>
            <a:headEnd/>
            <a:tailEnd/>
          </a:ln>
        </p:spPr>
        <p:txBody>
          <a:bodyPr wrap="square">
            <a:spAutoFit/>
          </a:bodyPr>
          <a:lstStyle/>
          <a:p>
            <a:pPr algn="ctr" eaLnBrk="0" fontAlgn="auto" hangingPunct="0">
              <a:spcBef>
                <a:spcPts val="0"/>
              </a:spcBef>
              <a:spcAft>
                <a:spcPts val="0"/>
              </a:spcAft>
              <a:defRPr/>
            </a:pPr>
            <a:r>
              <a:rPr lang="en-US" altLang="zh-CN" sz="2400" b="1" kern="0" dirty="0" smtClean="0">
                <a:solidFill>
                  <a:srgbClr val="FFFFFF"/>
                </a:solidFill>
              </a:rPr>
              <a:t>6</a:t>
            </a:r>
          </a:p>
        </p:txBody>
      </p:sp>
    </p:spTree>
    <p:extLst>
      <p:ext uri="{BB962C8B-B14F-4D97-AF65-F5344CB8AC3E}">
        <p14:creationId xmlns:p14="http://schemas.microsoft.com/office/powerpoint/2010/main" val="1912563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pPr>
              <a:defRPr/>
            </a:pPr>
            <a:fld id="{9297586B-EA7E-4A47-8E76-41EE61A1DF1D}" type="slidenum">
              <a:rPr lang="en-US" altLang="zh-CN" smtClean="0"/>
              <a:pPr>
                <a:defRPr/>
              </a:pPr>
              <a:t>3</a:t>
            </a:fld>
            <a:endParaRPr lang="en-US" altLang="zh-CN" dirty="0"/>
          </a:p>
        </p:txBody>
      </p:sp>
      <p:sp>
        <p:nvSpPr>
          <p:cNvPr id="4098" name="Rectangle 2"/>
          <p:cNvSpPr>
            <a:spLocks noGrp="1" noChangeArrowheads="1"/>
          </p:cNvSpPr>
          <p:nvPr>
            <p:ph type="title" idx="4294967295"/>
          </p:nvPr>
        </p:nvSpPr>
        <p:spPr>
          <a:xfrm>
            <a:off x="414300" y="332656"/>
            <a:ext cx="2627784" cy="555625"/>
          </a:xfrm>
        </p:spPr>
        <p:txBody>
          <a:bodyPr/>
          <a:lstStyle/>
          <a:p>
            <a:pPr eaLnBrk="1" hangingPunct="1">
              <a:defRPr/>
            </a:pPr>
            <a:r>
              <a:rPr lang="zh-CN" altLang="en-US" sz="3600" dirty="0" smtClean="0">
                <a:latin typeface="Arial" panose="020B0604020202020204" pitchFamily="34" charset="0"/>
                <a:ea typeface="黑体" pitchFamily="49" charset="-122"/>
                <a:cs typeface="Arial" panose="020B0604020202020204" pitchFamily="34" charset="0"/>
              </a:rPr>
              <a:t>目录</a:t>
            </a:r>
          </a:p>
        </p:txBody>
      </p:sp>
      <p:grpSp>
        <p:nvGrpSpPr>
          <p:cNvPr id="94" name="Group 2"/>
          <p:cNvGrpSpPr>
            <a:grpSpLocks/>
          </p:cNvGrpSpPr>
          <p:nvPr/>
        </p:nvGrpSpPr>
        <p:grpSpPr bwMode="auto">
          <a:xfrm>
            <a:off x="698076" y="1746269"/>
            <a:ext cx="606086" cy="529062"/>
            <a:chOff x="1110" y="2656"/>
            <a:chExt cx="1549" cy="1351"/>
          </a:xfrm>
          <a:solidFill>
            <a:srgbClr val="0070C0"/>
          </a:solidFill>
        </p:grpSpPr>
        <p:sp>
          <p:nvSpPr>
            <p:cNvPr id="95" name="AutoShape 3"/>
            <p:cNvSpPr>
              <a:spLocks noChangeArrowheads="1"/>
            </p:cNvSpPr>
            <p:nvPr/>
          </p:nvSpPr>
          <p:spPr bwMode="gray">
            <a:xfrm>
              <a:off x="1123" y="2679"/>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96" name="AutoShape 4"/>
            <p:cNvSpPr>
              <a:spLocks noChangeArrowheads="1"/>
            </p:cNvSpPr>
            <p:nvPr/>
          </p:nvSpPr>
          <p:spPr bwMode="gray">
            <a:xfrm>
              <a:off x="1110" y="2656"/>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97" name="AutoShape 5"/>
            <p:cNvSpPr>
              <a:spLocks noChangeArrowheads="1"/>
            </p:cNvSpPr>
            <p:nvPr/>
          </p:nvSpPr>
          <p:spPr bwMode="gray">
            <a:xfrm>
              <a:off x="1200" y="2737"/>
              <a:ext cx="1349" cy="1167"/>
            </a:xfrm>
            <a:prstGeom prst="hexagon">
              <a:avLst>
                <a:gd name="adj" fmla="val 28896"/>
                <a:gd name="vf" fmla="val 115470"/>
              </a:avLst>
            </a:prstGeom>
            <a:solidFill>
              <a:srgbClr val="00B050"/>
            </a:solid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102" name="Text Box 11"/>
          <p:cNvSpPr txBox="1">
            <a:spLocks noChangeArrowheads="1"/>
          </p:cNvSpPr>
          <p:nvPr/>
        </p:nvSpPr>
        <p:spPr bwMode="auto">
          <a:xfrm>
            <a:off x="1441092" y="1797859"/>
            <a:ext cx="7115150" cy="523220"/>
          </a:xfrm>
          <a:prstGeom prst="rect">
            <a:avLst/>
          </a:prstGeom>
          <a:noFill/>
          <a:ln w="9525" algn="ctr">
            <a:noFill/>
            <a:miter lim="800000"/>
            <a:headEnd/>
            <a:tailEnd/>
          </a:ln>
        </p:spPr>
        <p:txBody>
          <a:bodyPr wrap="square">
            <a:spAutoFit/>
          </a:bodyPr>
          <a:lstStyle/>
          <a:p>
            <a:pPr lvl="0" fontAlgn="auto">
              <a:spcBef>
                <a:spcPts val="0"/>
              </a:spcBef>
              <a:spcAft>
                <a:spcPts val="0"/>
              </a:spcAft>
            </a:pPr>
            <a:r>
              <a:rPr lang="zh-CN" altLang="en-US" sz="2800" kern="0" dirty="0" smtClean="0">
                <a:latin typeface="黑体" panose="02010609060101010101" pitchFamily="49" charset="-122"/>
                <a:ea typeface="黑体" panose="02010609060101010101" pitchFamily="49" charset="-122"/>
                <a:cs typeface="Times New Roman" pitchFamily="18" charset="0"/>
              </a:rPr>
              <a:t> 绪论</a:t>
            </a:r>
            <a:endParaRPr lang="zh-CN" altLang="en-US" sz="2800" kern="0" dirty="0">
              <a:latin typeface="黑体" panose="02010609060101010101" pitchFamily="49" charset="-122"/>
              <a:ea typeface="黑体" panose="02010609060101010101" pitchFamily="49" charset="-122"/>
              <a:cs typeface="Times New Roman" pitchFamily="18" charset="0"/>
            </a:endParaRPr>
          </a:p>
        </p:txBody>
      </p:sp>
      <p:sp>
        <p:nvSpPr>
          <p:cNvPr id="103" name="Text Box 12"/>
          <p:cNvSpPr txBox="1">
            <a:spLocks noChangeArrowheads="1"/>
          </p:cNvSpPr>
          <p:nvPr/>
        </p:nvSpPr>
        <p:spPr bwMode="gray">
          <a:xfrm>
            <a:off x="845180" y="1796043"/>
            <a:ext cx="316963" cy="461665"/>
          </a:xfrm>
          <a:prstGeom prst="rect">
            <a:avLst/>
          </a:prstGeom>
          <a:no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rPr>
              <a:t>1</a:t>
            </a:r>
          </a:p>
        </p:txBody>
      </p:sp>
      <p:sp>
        <p:nvSpPr>
          <p:cNvPr id="129" name="Line 27"/>
          <p:cNvSpPr>
            <a:spLocks noChangeShapeType="1"/>
          </p:cNvSpPr>
          <p:nvPr/>
        </p:nvSpPr>
        <p:spPr bwMode="auto">
          <a:xfrm>
            <a:off x="1288521" y="2321079"/>
            <a:ext cx="7065339" cy="0"/>
          </a:xfrm>
          <a:prstGeom prst="line">
            <a:avLst/>
          </a:prstGeom>
          <a:ln>
            <a:prstDash val="dashDot"/>
            <a:headEnd/>
            <a:tailEnd type="oval" w="med" len="med"/>
          </a:ln>
        </p:spPr>
        <p:style>
          <a:lnRef idx="1">
            <a:schemeClr val="accent2"/>
          </a:lnRef>
          <a:fillRef idx="0">
            <a:schemeClr val="accent2"/>
          </a:fillRef>
          <a:effectRef idx="0">
            <a:schemeClr val="accent2"/>
          </a:effectRef>
          <a:fontRef idx="minor">
            <a:schemeClr val="tx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nvGrpSpPr>
          <p:cNvPr id="212" name="Group 2"/>
          <p:cNvGrpSpPr>
            <a:grpSpLocks/>
          </p:cNvGrpSpPr>
          <p:nvPr/>
        </p:nvGrpSpPr>
        <p:grpSpPr bwMode="auto">
          <a:xfrm>
            <a:off x="698076" y="2486767"/>
            <a:ext cx="606086" cy="529062"/>
            <a:chOff x="1110" y="2656"/>
            <a:chExt cx="1549" cy="1351"/>
          </a:xfrm>
          <a:solidFill>
            <a:schemeClr val="bg2">
              <a:lumMod val="20000"/>
              <a:lumOff val="80000"/>
            </a:schemeClr>
          </a:solidFill>
        </p:grpSpPr>
        <p:sp>
          <p:nvSpPr>
            <p:cNvPr id="213" name="AutoShape 3"/>
            <p:cNvSpPr>
              <a:spLocks noChangeArrowheads="1"/>
            </p:cNvSpPr>
            <p:nvPr/>
          </p:nvSpPr>
          <p:spPr bwMode="gray">
            <a:xfrm>
              <a:off x="1123" y="2679"/>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14" name="AutoShape 4"/>
            <p:cNvSpPr>
              <a:spLocks noChangeArrowheads="1"/>
            </p:cNvSpPr>
            <p:nvPr/>
          </p:nvSpPr>
          <p:spPr bwMode="gray">
            <a:xfrm>
              <a:off x="1110" y="2656"/>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15" name="AutoShape 5"/>
            <p:cNvSpPr>
              <a:spLocks noChangeArrowheads="1"/>
            </p:cNvSpPr>
            <p:nvPr/>
          </p:nvSpPr>
          <p:spPr bwMode="gray">
            <a:xfrm>
              <a:off x="1200" y="2737"/>
              <a:ext cx="1349" cy="1167"/>
            </a:xfrm>
            <a:prstGeom prst="hexagon">
              <a:avLst>
                <a:gd name="adj" fmla="val 2889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216" name="Text Box 11"/>
          <p:cNvSpPr txBox="1">
            <a:spLocks noChangeArrowheads="1"/>
          </p:cNvSpPr>
          <p:nvPr/>
        </p:nvSpPr>
        <p:spPr bwMode="auto">
          <a:xfrm>
            <a:off x="1441092" y="2538357"/>
            <a:ext cx="7115150" cy="523220"/>
          </a:xfrm>
          <a:prstGeom prst="rect">
            <a:avLst/>
          </a:prstGeom>
          <a:noFill/>
          <a:ln w="9525" algn="ctr">
            <a:noFill/>
            <a:miter lim="800000"/>
            <a:headEnd/>
            <a:tailEnd/>
          </a:ln>
        </p:spPr>
        <p:txBody>
          <a:bodyPr wrap="square">
            <a:spAutoFit/>
          </a:bodyPr>
          <a:lstStyle/>
          <a:p>
            <a:pPr lvl="0" fontAlgn="auto">
              <a:spcBef>
                <a:spcPts val="0"/>
              </a:spcBef>
              <a:spcAft>
                <a:spcPts val="0"/>
              </a:spcAft>
            </a:pPr>
            <a:r>
              <a:rPr lang="en-US" altLang="zh-CN" sz="2800" kern="0" dirty="0" smtClean="0">
                <a:solidFill>
                  <a:schemeClr val="bg2">
                    <a:lumMod val="20000"/>
                    <a:lumOff val="80000"/>
                  </a:schemeClr>
                </a:solidFill>
                <a:latin typeface="黑体" panose="02010609060101010101" pitchFamily="49" charset="-122"/>
                <a:ea typeface="黑体" panose="02010609060101010101" pitchFamily="49" charset="-122"/>
                <a:cs typeface="Times New Roman" pitchFamily="18" charset="0"/>
              </a:rPr>
              <a:t> </a:t>
            </a:r>
            <a:r>
              <a:rPr lang="zh-CN" altLang="zh-CN" sz="2800" kern="0" dirty="0" smtClean="0">
                <a:solidFill>
                  <a:schemeClr val="bg2">
                    <a:lumMod val="20000"/>
                    <a:lumOff val="80000"/>
                  </a:schemeClr>
                </a:solidFill>
                <a:latin typeface="黑体" panose="02010609060101010101" pitchFamily="49" charset="-122"/>
                <a:ea typeface="黑体" panose="02010609060101010101" pitchFamily="49" charset="-122"/>
                <a:cs typeface="Times New Roman" pitchFamily="18" charset="0"/>
              </a:rPr>
              <a:t>二</a:t>
            </a:r>
            <a:r>
              <a:rPr lang="zh-CN" altLang="zh-CN" sz="2800" kern="0" dirty="0">
                <a:solidFill>
                  <a:schemeClr val="bg2">
                    <a:lumMod val="20000"/>
                    <a:lumOff val="80000"/>
                  </a:schemeClr>
                </a:solidFill>
                <a:latin typeface="黑体" panose="02010609060101010101" pitchFamily="49" charset="-122"/>
                <a:ea typeface="黑体" panose="02010609060101010101" pitchFamily="49" charset="-122"/>
                <a:cs typeface="Times New Roman" pitchFamily="18" charset="0"/>
              </a:rPr>
              <a:t>维板状结构损伤评估的多级方法</a:t>
            </a:r>
            <a:endParaRPr lang="zh-CN" altLang="en-US" sz="2800" kern="0" dirty="0">
              <a:solidFill>
                <a:schemeClr val="bg2">
                  <a:lumMod val="20000"/>
                  <a:lumOff val="80000"/>
                </a:schemeClr>
              </a:solidFill>
              <a:latin typeface="黑体" panose="02010609060101010101" pitchFamily="49" charset="-122"/>
              <a:ea typeface="黑体" panose="02010609060101010101" pitchFamily="49" charset="-122"/>
              <a:cs typeface="Times New Roman" pitchFamily="18" charset="0"/>
            </a:endParaRPr>
          </a:p>
        </p:txBody>
      </p:sp>
      <p:sp>
        <p:nvSpPr>
          <p:cNvPr id="217" name="Text Box 12"/>
          <p:cNvSpPr txBox="1">
            <a:spLocks noChangeArrowheads="1"/>
          </p:cNvSpPr>
          <p:nvPr/>
        </p:nvSpPr>
        <p:spPr bwMode="gray">
          <a:xfrm>
            <a:off x="845180" y="2536541"/>
            <a:ext cx="316963" cy="461665"/>
          </a:xfrm>
          <a:prstGeom prst="rect">
            <a:avLst/>
          </a:prstGeom>
          <a:no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rPr>
              <a:t>2</a:t>
            </a:r>
          </a:p>
        </p:txBody>
      </p:sp>
      <p:sp>
        <p:nvSpPr>
          <p:cNvPr id="218" name="Line 27"/>
          <p:cNvSpPr>
            <a:spLocks noChangeShapeType="1"/>
          </p:cNvSpPr>
          <p:nvPr/>
        </p:nvSpPr>
        <p:spPr bwMode="auto">
          <a:xfrm>
            <a:off x="1288521" y="3061577"/>
            <a:ext cx="7065339" cy="0"/>
          </a:xfrm>
          <a:prstGeom prst="line">
            <a:avLst/>
          </a:prstGeom>
          <a:ln>
            <a:solidFill>
              <a:schemeClr val="bg1">
                <a:lumMod val="65000"/>
              </a:schemeClr>
            </a:solidFill>
            <a:prstDash val="dashDot"/>
            <a:headEnd/>
            <a:tailEnd type="oval" w="med" len="med"/>
          </a:ln>
        </p:spPr>
        <p:style>
          <a:lnRef idx="1">
            <a:schemeClr val="accent2"/>
          </a:lnRef>
          <a:fillRef idx="0">
            <a:schemeClr val="accent2"/>
          </a:fillRef>
          <a:effectRef idx="0">
            <a:schemeClr val="accent2"/>
          </a:effectRef>
          <a:fontRef idx="minor">
            <a:schemeClr val="tx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nvGrpSpPr>
          <p:cNvPr id="219" name="Group 2"/>
          <p:cNvGrpSpPr>
            <a:grpSpLocks/>
          </p:cNvGrpSpPr>
          <p:nvPr/>
        </p:nvGrpSpPr>
        <p:grpSpPr bwMode="auto">
          <a:xfrm>
            <a:off x="698076" y="3208101"/>
            <a:ext cx="606086" cy="529062"/>
            <a:chOff x="1110" y="2656"/>
            <a:chExt cx="1549" cy="1351"/>
          </a:xfrm>
          <a:solidFill>
            <a:schemeClr val="bg2">
              <a:lumMod val="20000"/>
              <a:lumOff val="80000"/>
            </a:schemeClr>
          </a:solidFill>
        </p:grpSpPr>
        <p:sp>
          <p:nvSpPr>
            <p:cNvPr id="220" name="AutoShape 3"/>
            <p:cNvSpPr>
              <a:spLocks noChangeArrowheads="1"/>
            </p:cNvSpPr>
            <p:nvPr/>
          </p:nvSpPr>
          <p:spPr bwMode="gray">
            <a:xfrm>
              <a:off x="1123" y="2679"/>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21" name="AutoShape 4"/>
            <p:cNvSpPr>
              <a:spLocks noChangeArrowheads="1"/>
            </p:cNvSpPr>
            <p:nvPr/>
          </p:nvSpPr>
          <p:spPr bwMode="gray">
            <a:xfrm>
              <a:off x="1110" y="2656"/>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22" name="AutoShape 5"/>
            <p:cNvSpPr>
              <a:spLocks noChangeArrowheads="1"/>
            </p:cNvSpPr>
            <p:nvPr/>
          </p:nvSpPr>
          <p:spPr bwMode="gray">
            <a:xfrm>
              <a:off x="1200" y="2737"/>
              <a:ext cx="1349" cy="1167"/>
            </a:xfrm>
            <a:prstGeom prst="hexagon">
              <a:avLst>
                <a:gd name="adj" fmla="val 2889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223" name="Text Box 11"/>
          <p:cNvSpPr txBox="1">
            <a:spLocks noChangeArrowheads="1"/>
          </p:cNvSpPr>
          <p:nvPr/>
        </p:nvSpPr>
        <p:spPr bwMode="auto">
          <a:xfrm>
            <a:off x="1441092" y="3259691"/>
            <a:ext cx="7115150" cy="523220"/>
          </a:xfrm>
          <a:prstGeom prst="rect">
            <a:avLst/>
          </a:prstGeom>
          <a:noFill/>
          <a:ln w="9525" algn="ctr">
            <a:noFill/>
            <a:miter lim="800000"/>
            <a:headEnd/>
            <a:tailEnd/>
          </a:ln>
        </p:spPr>
        <p:txBody>
          <a:bodyPr wrap="square">
            <a:spAutoFit/>
          </a:bodyPr>
          <a:lstStyle/>
          <a:p>
            <a:pPr lvl="0" fontAlgn="auto">
              <a:spcBef>
                <a:spcPts val="0"/>
              </a:spcBef>
              <a:spcAft>
                <a:spcPts val="0"/>
              </a:spcAft>
            </a:pPr>
            <a:r>
              <a:rPr lang="en-US" altLang="zh-CN" sz="2800" kern="0" dirty="0" smtClean="0">
                <a:latin typeface="黑体" panose="02010609060101010101" pitchFamily="49" charset="-122"/>
                <a:ea typeface="黑体" panose="02010609060101010101" pitchFamily="49" charset="-122"/>
                <a:cs typeface="Times New Roman" pitchFamily="18" charset="0"/>
              </a:rPr>
              <a:t> </a:t>
            </a:r>
            <a:r>
              <a:rPr lang="zh-CN" altLang="zh-CN" sz="2800" kern="0" dirty="0">
                <a:solidFill>
                  <a:schemeClr val="bg2">
                    <a:lumMod val="20000"/>
                    <a:lumOff val="80000"/>
                  </a:schemeClr>
                </a:solidFill>
                <a:latin typeface="黑体" panose="02010609060101010101" pitchFamily="49" charset="-122"/>
                <a:ea typeface="黑体" panose="02010609060101010101" pitchFamily="49" charset="-122"/>
                <a:cs typeface="Times New Roman" pitchFamily="18" charset="0"/>
              </a:rPr>
              <a:t>多级损伤检测方法的检测精度分析</a:t>
            </a:r>
            <a:endParaRPr lang="zh-CN" altLang="en-US" sz="2800" kern="0" dirty="0">
              <a:solidFill>
                <a:schemeClr val="bg2">
                  <a:lumMod val="20000"/>
                  <a:lumOff val="80000"/>
                </a:schemeClr>
              </a:solidFill>
              <a:latin typeface="黑体" panose="02010609060101010101" pitchFamily="49" charset="-122"/>
              <a:ea typeface="黑体" panose="02010609060101010101" pitchFamily="49" charset="-122"/>
              <a:cs typeface="Times New Roman" pitchFamily="18" charset="0"/>
            </a:endParaRPr>
          </a:p>
        </p:txBody>
      </p:sp>
      <p:sp>
        <p:nvSpPr>
          <p:cNvPr id="224" name="Text Box 12"/>
          <p:cNvSpPr txBox="1">
            <a:spLocks noChangeArrowheads="1"/>
          </p:cNvSpPr>
          <p:nvPr/>
        </p:nvSpPr>
        <p:spPr bwMode="gray">
          <a:xfrm>
            <a:off x="845180" y="3257875"/>
            <a:ext cx="316963" cy="461665"/>
          </a:xfrm>
          <a:prstGeom prst="rect">
            <a:avLst/>
          </a:prstGeom>
          <a:no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rPr>
              <a:t>3</a:t>
            </a:r>
          </a:p>
        </p:txBody>
      </p:sp>
      <p:sp>
        <p:nvSpPr>
          <p:cNvPr id="225" name="Line 27"/>
          <p:cNvSpPr>
            <a:spLocks noChangeShapeType="1"/>
          </p:cNvSpPr>
          <p:nvPr/>
        </p:nvSpPr>
        <p:spPr bwMode="auto">
          <a:xfrm>
            <a:off x="1288521" y="3782911"/>
            <a:ext cx="7065339" cy="0"/>
          </a:xfrm>
          <a:prstGeom prst="line">
            <a:avLst/>
          </a:prstGeom>
          <a:ln>
            <a:solidFill>
              <a:schemeClr val="bg1">
                <a:lumMod val="65000"/>
              </a:schemeClr>
            </a:solidFill>
            <a:prstDash val="dashDot"/>
            <a:headEnd/>
            <a:tailEnd type="oval" w="med" len="med"/>
          </a:ln>
        </p:spPr>
        <p:style>
          <a:lnRef idx="1">
            <a:schemeClr val="accent2"/>
          </a:lnRef>
          <a:fillRef idx="0">
            <a:schemeClr val="accent2"/>
          </a:fillRef>
          <a:effectRef idx="0">
            <a:schemeClr val="accent2"/>
          </a:effectRef>
          <a:fontRef idx="minor">
            <a:schemeClr val="tx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nvGrpSpPr>
          <p:cNvPr id="226" name="Group 2"/>
          <p:cNvGrpSpPr>
            <a:grpSpLocks/>
          </p:cNvGrpSpPr>
          <p:nvPr/>
        </p:nvGrpSpPr>
        <p:grpSpPr bwMode="auto">
          <a:xfrm>
            <a:off x="704764" y="3926927"/>
            <a:ext cx="606086" cy="529062"/>
            <a:chOff x="1110" y="2656"/>
            <a:chExt cx="1549" cy="1351"/>
          </a:xfrm>
          <a:solidFill>
            <a:schemeClr val="bg2">
              <a:lumMod val="20000"/>
              <a:lumOff val="80000"/>
            </a:schemeClr>
          </a:solidFill>
        </p:grpSpPr>
        <p:sp>
          <p:nvSpPr>
            <p:cNvPr id="227" name="AutoShape 3"/>
            <p:cNvSpPr>
              <a:spLocks noChangeArrowheads="1"/>
            </p:cNvSpPr>
            <p:nvPr/>
          </p:nvSpPr>
          <p:spPr bwMode="gray">
            <a:xfrm>
              <a:off x="1123" y="2679"/>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28" name="AutoShape 4"/>
            <p:cNvSpPr>
              <a:spLocks noChangeArrowheads="1"/>
            </p:cNvSpPr>
            <p:nvPr/>
          </p:nvSpPr>
          <p:spPr bwMode="gray">
            <a:xfrm>
              <a:off x="1110" y="2656"/>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29" name="AutoShape 5"/>
            <p:cNvSpPr>
              <a:spLocks noChangeArrowheads="1"/>
            </p:cNvSpPr>
            <p:nvPr/>
          </p:nvSpPr>
          <p:spPr bwMode="gray">
            <a:xfrm>
              <a:off x="1200" y="2737"/>
              <a:ext cx="1349" cy="1167"/>
            </a:xfrm>
            <a:prstGeom prst="hexagon">
              <a:avLst>
                <a:gd name="adj" fmla="val 2889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230" name="Text Box 11"/>
          <p:cNvSpPr txBox="1">
            <a:spLocks noChangeArrowheads="1"/>
          </p:cNvSpPr>
          <p:nvPr/>
        </p:nvSpPr>
        <p:spPr bwMode="auto">
          <a:xfrm>
            <a:off x="1447780" y="3977263"/>
            <a:ext cx="7444700" cy="523220"/>
          </a:xfrm>
          <a:prstGeom prst="rect">
            <a:avLst/>
          </a:prstGeom>
          <a:noFill/>
          <a:ln w="9525" algn="ctr">
            <a:noFill/>
            <a:miter lim="800000"/>
            <a:headEnd/>
            <a:tailEnd/>
          </a:ln>
        </p:spPr>
        <p:txBody>
          <a:bodyPr wrap="square">
            <a:spAutoFit/>
          </a:bodyPr>
          <a:lstStyle/>
          <a:p>
            <a:pPr lvl="0" fontAlgn="auto">
              <a:spcBef>
                <a:spcPts val="0"/>
              </a:spcBef>
              <a:spcAft>
                <a:spcPts val="0"/>
              </a:spcAft>
            </a:pPr>
            <a:r>
              <a:rPr lang="en-US" altLang="zh-CN" sz="2800" kern="0" dirty="0" smtClean="0">
                <a:latin typeface="黑体" panose="02010609060101010101" pitchFamily="49" charset="-122"/>
                <a:ea typeface="黑体" panose="02010609060101010101" pitchFamily="49" charset="-122"/>
                <a:cs typeface="Times New Roman" pitchFamily="18" charset="0"/>
              </a:rPr>
              <a:t> </a:t>
            </a:r>
            <a:r>
              <a:rPr lang="zh-CN" altLang="zh-CN" sz="2800" kern="0" dirty="0">
                <a:solidFill>
                  <a:schemeClr val="bg2">
                    <a:lumMod val="20000"/>
                    <a:lumOff val="80000"/>
                  </a:schemeClr>
                </a:solidFill>
                <a:latin typeface="黑体" panose="02010609060101010101" pitchFamily="49" charset="-122"/>
                <a:ea typeface="黑体" panose="02010609060101010101" pitchFamily="49" charset="-122"/>
                <a:cs typeface="Times New Roman" pitchFamily="18" charset="0"/>
              </a:rPr>
              <a:t>二维板状结构穿孔损伤检测实验</a:t>
            </a:r>
            <a:endParaRPr lang="zh-CN" altLang="en-US" sz="2800" kern="0" dirty="0">
              <a:solidFill>
                <a:schemeClr val="bg2">
                  <a:lumMod val="20000"/>
                  <a:lumOff val="80000"/>
                </a:schemeClr>
              </a:solidFill>
              <a:latin typeface="黑体" panose="02010609060101010101" pitchFamily="49" charset="-122"/>
              <a:ea typeface="黑体" panose="02010609060101010101" pitchFamily="49" charset="-122"/>
              <a:cs typeface="Times New Roman" pitchFamily="18" charset="0"/>
            </a:endParaRPr>
          </a:p>
        </p:txBody>
      </p:sp>
      <p:sp>
        <p:nvSpPr>
          <p:cNvPr id="231" name="Text Box 12"/>
          <p:cNvSpPr txBox="1">
            <a:spLocks noChangeArrowheads="1"/>
          </p:cNvSpPr>
          <p:nvPr/>
        </p:nvSpPr>
        <p:spPr bwMode="gray">
          <a:xfrm>
            <a:off x="851868" y="3976701"/>
            <a:ext cx="316963" cy="461665"/>
          </a:xfrm>
          <a:prstGeom prst="rect">
            <a:avLst/>
          </a:prstGeom>
          <a:no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rPr>
              <a:t>4</a:t>
            </a:r>
          </a:p>
        </p:txBody>
      </p:sp>
      <p:sp>
        <p:nvSpPr>
          <p:cNvPr id="232" name="Line 27"/>
          <p:cNvSpPr>
            <a:spLocks noChangeShapeType="1"/>
          </p:cNvSpPr>
          <p:nvPr/>
        </p:nvSpPr>
        <p:spPr bwMode="auto">
          <a:xfrm>
            <a:off x="1295209" y="4501737"/>
            <a:ext cx="7065339" cy="0"/>
          </a:xfrm>
          <a:prstGeom prst="line">
            <a:avLst/>
          </a:prstGeom>
          <a:ln>
            <a:solidFill>
              <a:schemeClr val="bg1">
                <a:lumMod val="65000"/>
              </a:schemeClr>
            </a:solidFill>
            <a:prstDash val="dashDot"/>
            <a:headEnd/>
            <a:tailEnd type="oval" w="med" len="med"/>
          </a:ln>
        </p:spPr>
        <p:style>
          <a:lnRef idx="1">
            <a:schemeClr val="accent2"/>
          </a:lnRef>
          <a:fillRef idx="0">
            <a:schemeClr val="accent2"/>
          </a:fillRef>
          <a:effectRef idx="0">
            <a:schemeClr val="accent2"/>
          </a:effectRef>
          <a:fontRef idx="minor">
            <a:schemeClr val="tx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nvGrpSpPr>
          <p:cNvPr id="233" name="Group 2"/>
          <p:cNvGrpSpPr>
            <a:grpSpLocks/>
          </p:cNvGrpSpPr>
          <p:nvPr/>
        </p:nvGrpSpPr>
        <p:grpSpPr bwMode="auto">
          <a:xfrm>
            <a:off x="704764" y="4647007"/>
            <a:ext cx="606086" cy="529062"/>
            <a:chOff x="1110" y="2656"/>
            <a:chExt cx="1549" cy="1351"/>
          </a:xfrm>
          <a:solidFill>
            <a:schemeClr val="bg2">
              <a:lumMod val="20000"/>
              <a:lumOff val="80000"/>
            </a:schemeClr>
          </a:solidFill>
        </p:grpSpPr>
        <p:sp>
          <p:nvSpPr>
            <p:cNvPr id="234" name="AutoShape 3"/>
            <p:cNvSpPr>
              <a:spLocks noChangeArrowheads="1"/>
            </p:cNvSpPr>
            <p:nvPr/>
          </p:nvSpPr>
          <p:spPr bwMode="gray">
            <a:xfrm>
              <a:off x="1123" y="2679"/>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35" name="AutoShape 4"/>
            <p:cNvSpPr>
              <a:spLocks noChangeArrowheads="1"/>
            </p:cNvSpPr>
            <p:nvPr/>
          </p:nvSpPr>
          <p:spPr bwMode="gray">
            <a:xfrm>
              <a:off x="1110" y="2656"/>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36" name="AutoShape 5"/>
            <p:cNvSpPr>
              <a:spLocks noChangeArrowheads="1"/>
            </p:cNvSpPr>
            <p:nvPr/>
          </p:nvSpPr>
          <p:spPr bwMode="gray">
            <a:xfrm>
              <a:off x="1200" y="2737"/>
              <a:ext cx="1349" cy="1167"/>
            </a:xfrm>
            <a:prstGeom prst="hexagon">
              <a:avLst>
                <a:gd name="adj" fmla="val 2889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237" name="Text Box 11"/>
          <p:cNvSpPr txBox="1">
            <a:spLocks noChangeArrowheads="1"/>
          </p:cNvSpPr>
          <p:nvPr/>
        </p:nvSpPr>
        <p:spPr bwMode="auto">
          <a:xfrm>
            <a:off x="1447780" y="4698597"/>
            <a:ext cx="7115150" cy="523220"/>
          </a:xfrm>
          <a:prstGeom prst="rect">
            <a:avLst/>
          </a:prstGeom>
          <a:noFill/>
          <a:ln w="9525" algn="ctr">
            <a:noFill/>
            <a:miter lim="800000"/>
            <a:headEnd/>
            <a:tailEnd/>
          </a:ln>
        </p:spPr>
        <p:txBody>
          <a:bodyPr wrap="square">
            <a:spAutoFit/>
          </a:bodyPr>
          <a:lstStyle/>
          <a:p>
            <a:pPr lvl="0" fontAlgn="auto">
              <a:spcBef>
                <a:spcPts val="0"/>
              </a:spcBef>
              <a:spcAft>
                <a:spcPts val="0"/>
              </a:spcAft>
            </a:pPr>
            <a:r>
              <a:rPr lang="zh-CN" altLang="en-US" sz="2800" kern="0" dirty="0" smtClean="0">
                <a:latin typeface="黑体" panose="02010609060101010101" pitchFamily="49" charset="-122"/>
                <a:ea typeface="黑体" panose="02010609060101010101" pitchFamily="49" charset="-122"/>
                <a:cs typeface="Times New Roman" pitchFamily="18" charset="0"/>
              </a:rPr>
              <a:t> </a:t>
            </a:r>
            <a:r>
              <a:rPr lang="zh-CN" altLang="en-US" sz="2800" kern="0" dirty="0" smtClean="0">
                <a:solidFill>
                  <a:schemeClr val="bg2">
                    <a:lumMod val="20000"/>
                    <a:lumOff val="80000"/>
                  </a:schemeClr>
                </a:solidFill>
                <a:latin typeface="黑体" panose="02010609060101010101" pitchFamily="49" charset="-122"/>
                <a:ea typeface="黑体" panose="02010609060101010101" pitchFamily="49" charset="-122"/>
                <a:cs typeface="Times New Roman" pitchFamily="18" charset="0"/>
              </a:rPr>
              <a:t>总结与展望</a:t>
            </a:r>
            <a:endParaRPr lang="zh-CN" altLang="en-US" sz="2800" kern="0" dirty="0">
              <a:solidFill>
                <a:schemeClr val="bg2">
                  <a:lumMod val="20000"/>
                  <a:lumOff val="80000"/>
                </a:schemeClr>
              </a:solidFill>
              <a:latin typeface="黑体" panose="02010609060101010101" pitchFamily="49" charset="-122"/>
              <a:ea typeface="黑体" panose="02010609060101010101" pitchFamily="49" charset="-122"/>
              <a:cs typeface="Times New Roman" pitchFamily="18" charset="0"/>
            </a:endParaRPr>
          </a:p>
        </p:txBody>
      </p:sp>
      <p:sp>
        <p:nvSpPr>
          <p:cNvPr id="238" name="Text Box 12"/>
          <p:cNvSpPr txBox="1">
            <a:spLocks noChangeArrowheads="1"/>
          </p:cNvSpPr>
          <p:nvPr/>
        </p:nvSpPr>
        <p:spPr bwMode="gray">
          <a:xfrm>
            <a:off x="851868" y="4696781"/>
            <a:ext cx="316963" cy="461665"/>
          </a:xfrm>
          <a:prstGeom prst="rect">
            <a:avLst/>
          </a:prstGeom>
          <a:no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rPr>
              <a:t>5</a:t>
            </a:r>
          </a:p>
        </p:txBody>
      </p:sp>
      <p:sp>
        <p:nvSpPr>
          <p:cNvPr id="239" name="Line 27"/>
          <p:cNvSpPr>
            <a:spLocks noChangeShapeType="1"/>
          </p:cNvSpPr>
          <p:nvPr/>
        </p:nvSpPr>
        <p:spPr bwMode="auto">
          <a:xfrm>
            <a:off x="1295209" y="5221817"/>
            <a:ext cx="7065339" cy="0"/>
          </a:xfrm>
          <a:prstGeom prst="line">
            <a:avLst/>
          </a:prstGeom>
          <a:ln>
            <a:solidFill>
              <a:schemeClr val="bg1">
                <a:lumMod val="65000"/>
              </a:schemeClr>
            </a:solidFill>
            <a:prstDash val="dashDot"/>
            <a:headEnd/>
            <a:tailEnd type="oval" w="med" len="med"/>
          </a:ln>
        </p:spPr>
        <p:style>
          <a:lnRef idx="1">
            <a:schemeClr val="accent2"/>
          </a:lnRef>
          <a:fillRef idx="0">
            <a:schemeClr val="accent2"/>
          </a:fillRef>
          <a:effectRef idx="0">
            <a:schemeClr val="accent2"/>
          </a:effectRef>
          <a:fontRef idx="minor">
            <a:schemeClr val="tx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45" name="Text Box 12"/>
          <p:cNvSpPr txBox="1">
            <a:spLocks noChangeArrowheads="1"/>
          </p:cNvSpPr>
          <p:nvPr/>
        </p:nvSpPr>
        <p:spPr bwMode="gray">
          <a:xfrm>
            <a:off x="847042" y="5415607"/>
            <a:ext cx="316963" cy="461665"/>
          </a:xfrm>
          <a:prstGeom prst="rect">
            <a:avLst/>
          </a:prstGeom>
          <a:no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rPr>
              <a:t>6</a:t>
            </a:r>
          </a:p>
        </p:txBody>
      </p:sp>
    </p:spTree>
    <p:extLst>
      <p:ext uri="{BB962C8B-B14F-4D97-AF65-F5344CB8AC3E}">
        <p14:creationId xmlns:p14="http://schemas.microsoft.com/office/powerpoint/2010/main" val="25078918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06C88229-2361-4A3F-BA53-4D47DBEF09B6}" type="slidenum">
              <a:rPr lang="en-US" altLang="zh-CN" smtClean="0"/>
              <a:pPr>
                <a:defRPr/>
              </a:pPr>
              <a:t>30</a:t>
            </a:fld>
            <a:endParaRPr lang="en-US" altLang="zh-CN" dirty="0"/>
          </a:p>
        </p:txBody>
      </p:sp>
      <p:sp>
        <p:nvSpPr>
          <p:cNvPr id="26" name="Rectangle 2"/>
          <p:cNvSpPr>
            <a:spLocks noGrp="1" noChangeArrowheads="1"/>
          </p:cNvSpPr>
          <p:nvPr>
            <p:ph type="title"/>
          </p:nvPr>
        </p:nvSpPr>
        <p:spPr>
          <a:xfrm>
            <a:off x="357187" y="548680"/>
            <a:ext cx="6770417" cy="560611"/>
          </a:xfrm>
        </p:spPr>
        <p:txBody>
          <a:bodyPr/>
          <a:lstStyle/>
          <a:p>
            <a:pPr eaLnBrk="1" hangingPunct="1">
              <a:lnSpc>
                <a:spcPct val="130000"/>
              </a:lnSpc>
              <a:defRPr/>
            </a:pPr>
            <a:r>
              <a:rPr lang="en-US" altLang="zh-CN" sz="2600" dirty="0" smtClean="0">
                <a:latin typeface="Arial" panose="020B0604020202020204" pitchFamily="34" charset="0"/>
                <a:ea typeface="黑体" pitchFamily="2" charset="-122"/>
                <a:cs typeface="Arial" panose="020B0604020202020204" pitchFamily="34" charset="0"/>
              </a:rPr>
              <a:t>5.1 </a:t>
            </a:r>
            <a:r>
              <a:rPr lang="zh-CN" altLang="en-US" sz="2600" dirty="0" smtClean="0">
                <a:latin typeface="Arial" panose="020B0604020202020204" pitchFamily="34" charset="0"/>
                <a:ea typeface="黑体" pitchFamily="2" charset="-122"/>
                <a:cs typeface="Arial" panose="020B0604020202020204" pitchFamily="34" charset="0"/>
              </a:rPr>
              <a:t>工作总结</a:t>
            </a:r>
            <a:endParaRPr lang="en-US" altLang="zh-CN" sz="2600" dirty="0" smtClean="0">
              <a:solidFill>
                <a:schemeClr val="tx1"/>
              </a:solidFill>
              <a:latin typeface="Times New Roman" panose="02020603050405020304" pitchFamily="18" charset="0"/>
              <a:ea typeface="黑体" pitchFamily="2" charset="-122"/>
              <a:cs typeface="Times New Roman" panose="02020603050405020304" pitchFamily="18" charset="0"/>
            </a:endParaRPr>
          </a:p>
        </p:txBody>
      </p:sp>
      <p:sp>
        <p:nvSpPr>
          <p:cNvPr id="29" name="Rectangle 32"/>
          <p:cNvSpPr>
            <a:spLocks noChangeArrowheads="1"/>
          </p:cNvSpPr>
          <p:nvPr/>
        </p:nvSpPr>
        <p:spPr bwMode="auto">
          <a:xfrm>
            <a:off x="5868144" y="206084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 name="Rectangle 2"/>
          <p:cNvSpPr>
            <a:spLocks noChangeArrowheads="1"/>
          </p:cNvSpPr>
          <p:nvPr/>
        </p:nvSpPr>
        <p:spPr bwMode="auto">
          <a:xfrm>
            <a:off x="131733" y="166986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2"/>
          <p:cNvSpPr>
            <a:spLocks noChangeArrowheads="1"/>
          </p:cNvSpPr>
          <p:nvPr/>
        </p:nvSpPr>
        <p:spPr bwMode="auto">
          <a:xfrm>
            <a:off x="4716016" y="13382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0" name="Rectangle 8"/>
          <p:cNvSpPr>
            <a:spLocks noChangeArrowheads="1"/>
          </p:cNvSpPr>
          <p:nvPr/>
        </p:nvSpPr>
        <p:spPr bwMode="auto">
          <a:xfrm>
            <a:off x="5436096" y="563010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2"/>
          <p:cNvSpPr>
            <a:spLocks noChangeArrowheads="1"/>
          </p:cNvSpPr>
          <p:nvPr/>
        </p:nvSpPr>
        <p:spPr bwMode="auto">
          <a:xfrm>
            <a:off x="333752" y="18074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7" name="Rectangle 8"/>
          <p:cNvSpPr>
            <a:spLocks noChangeArrowheads="1"/>
          </p:cNvSpPr>
          <p:nvPr/>
        </p:nvSpPr>
        <p:spPr bwMode="auto">
          <a:xfrm>
            <a:off x="-108520" y="563010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8" name="Rectangle 10"/>
          <p:cNvSpPr>
            <a:spLocks noChangeArrowheads="1"/>
          </p:cNvSpPr>
          <p:nvPr/>
        </p:nvSpPr>
        <p:spPr bwMode="auto">
          <a:xfrm>
            <a:off x="-108520" y="563010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1" name="AutoShape 8"/>
          <p:cNvSpPr>
            <a:spLocks noChangeArrowheads="1"/>
          </p:cNvSpPr>
          <p:nvPr/>
        </p:nvSpPr>
        <p:spPr bwMode="gray">
          <a:xfrm>
            <a:off x="955533" y="1485876"/>
            <a:ext cx="7731267" cy="1367060"/>
          </a:xfrm>
          <a:prstGeom prst="roundRect">
            <a:avLst>
              <a:gd name="adj" fmla="val 50000"/>
            </a:avLst>
          </a:prstGeom>
          <a:solidFill>
            <a:schemeClr val="bg1"/>
          </a:solidFill>
          <a:ln w="3175" cap="rnd">
            <a:solidFill>
              <a:srgbClr val="0070C0"/>
            </a:solidFill>
            <a:prstDash val="solid"/>
            <a:round/>
            <a:headEnd/>
            <a:tailEnd/>
          </a:ln>
          <a:effectLst/>
        </p:spPr>
        <p:txBody>
          <a:bodyPr wrap="none" anchor="ctr"/>
          <a:lstStyle/>
          <a:p>
            <a:pPr>
              <a:defRPr/>
            </a:pPr>
            <a:r>
              <a:rPr lang="zh-CN" altLang="zh-CN" b="1" dirty="0"/>
              <a:t>提出了一种</a:t>
            </a:r>
            <a:r>
              <a:rPr lang="zh-CN" altLang="zh-CN" b="1" dirty="0">
                <a:solidFill>
                  <a:srgbClr val="FF0000"/>
                </a:solidFill>
              </a:rPr>
              <a:t>多级损伤检测方法</a:t>
            </a:r>
            <a:r>
              <a:rPr lang="zh-CN" altLang="zh-CN" b="1" dirty="0"/>
              <a:t>。该方法在单级损伤</a:t>
            </a:r>
            <a:r>
              <a:rPr lang="zh-CN" altLang="zh-CN" b="1" dirty="0" smtClean="0"/>
              <a:t>检测压电</a:t>
            </a:r>
            <a:r>
              <a:rPr lang="zh-CN" altLang="zh-CN" b="1" dirty="0"/>
              <a:t>片布阵</a:t>
            </a:r>
            <a:r>
              <a:rPr lang="zh-CN" altLang="zh-CN" b="1" dirty="0" smtClean="0"/>
              <a:t>基础上，</a:t>
            </a:r>
            <a:endParaRPr lang="en-US" altLang="zh-CN" b="1" dirty="0" smtClean="0"/>
          </a:p>
          <a:p>
            <a:pPr>
              <a:defRPr/>
            </a:pPr>
            <a:r>
              <a:rPr lang="zh-CN" altLang="zh-CN" b="1" dirty="0" smtClean="0">
                <a:solidFill>
                  <a:srgbClr val="FF0000"/>
                </a:solidFill>
              </a:rPr>
              <a:t>无需</a:t>
            </a:r>
            <a:r>
              <a:rPr lang="zh-CN" altLang="zh-CN" b="1" dirty="0">
                <a:solidFill>
                  <a:srgbClr val="FF0000"/>
                </a:solidFill>
              </a:rPr>
              <a:t>新增压电片</a:t>
            </a:r>
            <a:r>
              <a:rPr lang="zh-CN" altLang="zh-CN" b="1" dirty="0"/>
              <a:t>便</a:t>
            </a:r>
            <a:r>
              <a:rPr lang="zh-CN" altLang="zh-CN" b="1" dirty="0" smtClean="0"/>
              <a:t>可实现</a:t>
            </a:r>
            <a:r>
              <a:rPr lang="zh-CN" altLang="zh-CN" b="1" dirty="0"/>
              <a:t>多级损伤检测，进一步</a:t>
            </a:r>
            <a:r>
              <a:rPr lang="zh-CN" altLang="zh-CN" b="1" dirty="0">
                <a:solidFill>
                  <a:srgbClr val="FF0000"/>
                </a:solidFill>
              </a:rPr>
              <a:t>提升损伤</a:t>
            </a:r>
            <a:r>
              <a:rPr lang="zh-CN" altLang="zh-CN" b="1" dirty="0" smtClean="0">
                <a:solidFill>
                  <a:srgbClr val="FF0000"/>
                </a:solidFill>
              </a:rPr>
              <a:t>检测精度</a:t>
            </a:r>
            <a:r>
              <a:rPr lang="zh-CN" altLang="en-US" b="1" dirty="0"/>
              <a:t>；</a:t>
            </a:r>
          </a:p>
        </p:txBody>
      </p:sp>
      <p:sp>
        <p:nvSpPr>
          <p:cNvPr id="42" name="AutoShape 8"/>
          <p:cNvSpPr>
            <a:spLocks noChangeArrowheads="1"/>
          </p:cNvSpPr>
          <p:nvPr/>
        </p:nvSpPr>
        <p:spPr bwMode="gray">
          <a:xfrm>
            <a:off x="955532" y="3032245"/>
            <a:ext cx="7731267" cy="1516131"/>
          </a:xfrm>
          <a:prstGeom prst="roundRect">
            <a:avLst>
              <a:gd name="adj" fmla="val 50000"/>
            </a:avLst>
          </a:prstGeom>
          <a:solidFill>
            <a:schemeClr val="bg1"/>
          </a:solidFill>
          <a:ln w="3175" cap="rnd">
            <a:solidFill>
              <a:srgbClr val="0070C0"/>
            </a:solidFill>
            <a:prstDash val="solid"/>
            <a:round/>
            <a:headEnd/>
            <a:tailEnd/>
          </a:ln>
          <a:effectLst/>
        </p:spPr>
        <p:txBody>
          <a:bodyPr wrap="none" anchor="ctr"/>
          <a:lstStyle/>
          <a:p>
            <a:pPr>
              <a:defRPr/>
            </a:pPr>
            <a:r>
              <a:rPr lang="zh-CN" altLang="zh-CN" b="1" dirty="0"/>
              <a:t>以正方形布阵检测区域的</a:t>
            </a:r>
            <a:r>
              <a:rPr lang="zh-CN" altLang="zh-CN" b="1" dirty="0">
                <a:solidFill>
                  <a:srgbClr val="FF0000"/>
                </a:solidFill>
              </a:rPr>
              <a:t>边长</a:t>
            </a:r>
            <a:r>
              <a:rPr lang="zh-CN" altLang="zh-CN" b="1" dirty="0"/>
              <a:t>和</a:t>
            </a:r>
            <a:r>
              <a:rPr lang="zh-CN" altLang="zh-CN" b="1" dirty="0">
                <a:solidFill>
                  <a:srgbClr val="FF0000"/>
                </a:solidFill>
              </a:rPr>
              <a:t>穿孔损伤尺寸</a:t>
            </a:r>
            <a:r>
              <a:rPr lang="zh-CN" altLang="zh-CN" b="1" dirty="0"/>
              <a:t>作为变量，利用</a:t>
            </a:r>
            <a:r>
              <a:rPr lang="zh-CN" altLang="zh-CN" b="1" dirty="0">
                <a:solidFill>
                  <a:srgbClr val="FF0000"/>
                </a:solidFill>
              </a:rPr>
              <a:t>数值</a:t>
            </a:r>
            <a:r>
              <a:rPr lang="zh-CN" altLang="zh-CN" b="1" dirty="0"/>
              <a:t>方法</a:t>
            </a:r>
            <a:r>
              <a:rPr lang="zh-CN" altLang="zh-CN" b="1" dirty="0" smtClean="0"/>
              <a:t>进</a:t>
            </a:r>
            <a:endParaRPr lang="en-US" altLang="zh-CN" b="1" dirty="0" smtClean="0"/>
          </a:p>
          <a:p>
            <a:pPr>
              <a:defRPr/>
            </a:pPr>
            <a:r>
              <a:rPr lang="zh-CN" altLang="zh-CN" b="1" dirty="0" smtClean="0"/>
              <a:t>行</a:t>
            </a:r>
            <a:r>
              <a:rPr lang="zh-CN" altLang="zh-CN" b="1" dirty="0"/>
              <a:t>损伤定位及尺寸评估，并通过比较单级检测与多级检测方法的检测精度</a:t>
            </a:r>
            <a:r>
              <a:rPr lang="zh-CN" altLang="zh-CN" b="1" dirty="0" smtClean="0"/>
              <a:t>，</a:t>
            </a:r>
            <a:endParaRPr lang="en-US" altLang="zh-CN" b="1" dirty="0" smtClean="0"/>
          </a:p>
          <a:p>
            <a:pPr>
              <a:defRPr/>
            </a:pPr>
            <a:r>
              <a:rPr lang="zh-CN" altLang="zh-CN" b="1" dirty="0" smtClean="0"/>
              <a:t>初步</a:t>
            </a:r>
            <a:r>
              <a:rPr lang="zh-CN" altLang="zh-CN" b="1" dirty="0"/>
              <a:t>验证</a:t>
            </a:r>
            <a:r>
              <a:rPr lang="zh-CN" altLang="zh-CN" b="1" dirty="0" smtClean="0"/>
              <a:t>了</a:t>
            </a:r>
            <a:r>
              <a:rPr lang="zh-CN" altLang="en-US" b="1" dirty="0" smtClean="0"/>
              <a:t>本文提出的</a:t>
            </a:r>
            <a:r>
              <a:rPr lang="zh-CN" altLang="zh-CN" b="1" dirty="0" smtClean="0"/>
              <a:t>多级</a:t>
            </a:r>
            <a:r>
              <a:rPr lang="zh-CN" altLang="zh-CN" b="1" dirty="0"/>
              <a:t>检测方法的有效性。</a:t>
            </a:r>
            <a:endParaRPr lang="en-US" altLang="zh-CN" b="1" dirty="0"/>
          </a:p>
        </p:txBody>
      </p:sp>
      <p:sp>
        <p:nvSpPr>
          <p:cNvPr id="44" name="AutoShape 8"/>
          <p:cNvSpPr>
            <a:spLocks noChangeArrowheads="1"/>
          </p:cNvSpPr>
          <p:nvPr/>
        </p:nvSpPr>
        <p:spPr bwMode="gray">
          <a:xfrm>
            <a:off x="955532" y="4727685"/>
            <a:ext cx="7731267" cy="1367059"/>
          </a:xfrm>
          <a:prstGeom prst="roundRect">
            <a:avLst>
              <a:gd name="adj" fmla="val 50000"/>
            </a:avLst>
          </a:prstGeom>
          <a:solidFill>
            <a:schemeClr val="bg1"/>
          </a:solidFill>
          <a:ln w="3175" cap="rnd">
            <a:solidFill>
              <a:srgbClr val="0070C0"/>
            </a:solidFill>
            <a:prstDash val="solid"/>
            <a:round/>
            <a:headEnd/>
            <a:tailEnd/>
          </a:ln>
          <a:effectLst/>
        </p:spPr>
        <p:txBody>
          <a:bodyPr wrap="none" anchor="ctr"/>
          <a:lstStyle/>
          <a:p>
            <a:pPr>
              <a:defRPr/>
            </a:pPr>
            <a:r>
              <a:rPr lang="zh-CN" altLang="zh-CN" b="1" dirty="0"/>
              <a:t>通过</a:t>
            </a:r>
            <a:r>
              <a:rPr lang="zh-CN" altLang="zh-CN" b="1" dirty="0">
                <a:solidFill>
                  <a:srgbClr val="FF0000"/>
                </a:solidFill>
              </a:rPr>
              <a:t>实验</a:t>
            </a:r>
            <a:r>
              <a:rPr lang="zh-CN" altLang="zh-CN" b="1" dirty="0"/>
              <a:t>测试，</a:t>
            </a:r>
            <a:r>
              <a:rPr lang="zh-CN" altLang="en-US" b="1" dirty="0"/>
              <a:t>实现了</a:t>
            </a:r>
            <a:r>
              <a:rPr lang="zh-CN" altLang="zh-CN" b="1" dirty="0">
                <a:solidFill>
                  <a:srgbClr val="FF0000"/>
                </a:solidFill>
              </a:rPr>
              <a:t>两种检测区域</a:t>
            </a:r>
            <a:r>
              <a:rPr lang="zh-CN" altLang="zh-CN" b="1" dirty="0"/>
              <a:t>下</a:t>
            </a:r>
            <a:r>
              <a:rPr lang="zh-CN" altLang="zh-CN" b="1" dirty="0">
                <a:solidFill>
                  <a:srgbClr val="FF0000"/>
                </a:solidFill>
              </a:rPr>
              <a:t>铝板的</a:t>
            </a:r>
            <a:r>
              <a:rPr lang="zh-CN" altLang="en-US" b="1" dirty="0">
                <a:solidFill>
                  <a:srgbClr val="FF0000"/>
                </a:solidFill>
              </a:rPr>
              <a:t>穿孔</a:t>
            </a:r>
            <a:r>
              <a:rPr lang="zh-CN" altLang="zh-CN" b="1" dirty="0" smtClean="0">
                <a:solidFill>
                  <a:srgbClr val="FF0000"/>
                </a:solidFill>
              </a:rPr>
              <a:t>损伤</a:t>
            </a:r>
            <a:r>
              <a:rPr lang="zh-CN" altLang="zh-CN" b="1" dirty="0" smtClean="0"/>
              <a:t>检测</a:t>
            </a:r>
            <a:r>
              <a:rPr lang="zh-CN" altLang="zh-CN" b="1" dirty="0"/>
              <a:t>，证明了</a:t>
            </a:r>
            <a:r>
              <a:rPr lang="zh-CN" altLang="zh-CN" b="1" dirty="0" smtClean="0"/>
              <a:t>本文</a:t>
            </a:r>
            <a:endParaRPr lang="en-US" altLang="zh-CN" b="1" dirty="0" smtClean="0"/>
          </a:p>
          <a:p>
            <a:pPr>
              <a:defRPr/>
            </a:pPr>
            <a:r>
              <a:rPr lang="zh-CN" altLang="zh-CN" b="1" dirty="0" smtClean="0"/>
              <a:t>所</a:t>
            </a:r>
            <a:r>
              <a:rPr lang="zh-CN" altLang="zh-CN" b="1" dirty="0"/>
              <a:t>提出的多级方法能够对损伤位置</a:t>
            </a:r>
            <a:r>
              <a:rPr lang="zh-CN" altLang="zh-CN" b="1" dirty="0" smtClean="0"/>
              <a:t>及尺寸</a:t>
            </a:r>
            <a:r>
              <a:rPr lang="zh-CN" altLang="zh-CN" b="1" dirty="0"/>
              <a:t>进行定量评估，且可以达到比</a:t>
            </a:r>
            <a:r>
              <a:rPr lang="zh-CN" altLang="zh-CN" b="1" dirty="0" smtClean="0"/>
              <a:t>单</a:t>
            </a:r>
            <a:endParaRPr lang="en-US" altLang="zh-CN" b="1" dirty="0" smtClean="0"/>
          </a:p>
          <a:p>
            <a:pPr>
              <a:defRPr/>
            </a:pPr>
            <a:r>
              <a:rPr lang="zh-CN" altLang="zh-CN" b="1" dirty="0" smtClean="0"/>
              <a:t>级</a:t>
            </a:r>
            <a:r>
              <a:rPr lang="zh-CN" altLang="zh-CN" b="1" dirty="0"/>
              <a:t>检测更高的精度，进一步验证了该方法的可靠性。</a:t>
            </a:r>
            <a:endParaRPr lang="en-US" altLang="zh-CN" b="1" dirty="0"/>
          </a:p>
        </p:txBody>
      </p:sp>
      <p:sp>
        <p:nvSpPr>
          <p:cNvPr id="8" name="流程图: 联系 7"/>
          <p:cNvSpPr/>
          <p:nvPr/>
        </p:nvSpPr>
        <p:spPr bwMode="auto">
          <a:xfrm>
            <a:off x="357187" y="2010284"/>
            <a:ext cx="182365" cy="216024"/>
          </a:xfrm>
          <a:prstGeom prst="flowChartConnector">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cxnSp>
        <p:nvCxnSpPr>
          <p:cNvPr id="10" name="直接连接符 9"/>
          <p:cNvCxnSpPr>
            <a:stCxn id="8" idx="6"/>
          </p:cNvCxnSpPr>
          <p:nvPr/>
        </p:nvCxnSpPr>
        <p:spPr bwMode="auto">
          <a:xfrm>
            <a:off x="539552" y="2118296"/>
            <a:ext cx="415981" cy="546"/>
          </a:xfrm>
          <a:prstGeom prst="line">
            <a:avLst/>
          </a:prstGeom>
          <a:solidFill>
            <a:schemeClr val="accent1"/>
          </a:solidFill>
          <a:ln w="9525" cap="flat" cmpd="sng" algn="ctr">
            <a:solidFill>
              <a:schemeClr val="tx1"/>
            </a:solidFill>
            <a:prstDash val="dash"/>
            <a:round/>
            <a:headEnd type="none" w="med" len="med"/>
            <a:tailEnd type="none" w="med" len="med"/>
          </a:ln>
          <a:effectLst/>
        </p:spPr>
      </p:cxnSp>
      <p:sp>
        <p:nvSpPr>
          <p:cNvPr id="45" name="流程图: 联系 44"/>
          <p:cNvSpPr/>
          <p:nvPr/>
        </p:nvSpPr>
        <p:spPr bwMode="auto">
          <a:xfrm>
            <a:off x="357187" y="3631348"/>
            <a:ext cx="182365" cy="216024"/>
          </a:xfrm>
          <a:prstGeom prst="flowChartConnector">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cxnSp>
        <p:nvCxnSpPr>
          <p:cNvPr id="46" name="直接连接符 45"/>
          <p:cNvCxnSpPr>
            <a:stCxn id="45" idx="6"/>
          </p:cNvCxnSpPr>
          <p:nvPr/>
        </p:nvCxnSpPr>
        <p:spPr bwMode="auto">
          <a:xfrm>
            <a:off x="539552" y="3739360"/>
            <a:ext cx="415981" cy="546"/>
          </a:xfrm>
          <a:prstGeom prst="line">
            <a:avLst/>
          </a:prstGeom>
          <a:solidFill>
            <a:schemeClr val="accent1"/>
          </a:solidFill>
          <a:ln w="9525" cap="flat" cmpd="sng" algn="ctr">
            <a:solidFill>
              <a:schemeClr val="tx1"/>
            </a:solidFill>
            <a:prstDash val="dash"/>
            <a:round/>
            <a:headEnd type="none" w="med" len="med"/>
            <a:tailEnd type="none" w="med" len="med"/>
          </a:ln>
          <a:effectLst/>
        </p:spPr>
      </p:cxnSp>
      <p:sp>
        <p:nvSpPr>
          <p:cNvPr id="47" name="流程图: 联系 46"/>
          <p:cNvSpPr/>
          <p:nvPr/>
        </p:nvSpPr>
        <p:spPr bwMode="auto">
          <a:xfrm>
            <a:off x="357186" y="5230323"/>
            <a:ext cx="182365" cy="216024"/>
          </a:xfrm>
          <a:prstGeom prst="flowChartConnector">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cxnSp>
        <p:nvCxnSpPr>
          <p:cNvPr id="48" name="直接连接符 47"/>
          <p:cNvCxnSpPr>
            <a:stCxn id="47" idx="6"/>
          </p:cNvCxnSpPr>
          <p:nvPr/>
        </p:nvCxnSpPr>
        <p:spPr bwMode="auto">
          <a:xfrm>
            <a:off x="539551" y="5338335"/>
            <a:ext cx="415981" cy="546"/>
          </a:xfrm>
          <a:prstGeom prst="line">
            <a:avLst/>
          </a:prstGeom>
          <a:solidFill>
            <a:schemeClr val="accent1"/>
          </a:solidFill>
          <a:ln w="9525" cap="flat" cmpd="sng" algn="ctr">
            <a:solidFill>
              <a:schemeClr val="tx1"/>
            </a:solidFill>
            <a:prstDash val="dash"/>
            <a:round/>
            <a:headEnd type="none" w="med" len="med"/>
            <a:tailEnd type="none" w="med" len="med"/>
          </a:ln>
          <a:effectLst/>
        </p:spPr>
      </p:cxnSp>
    </p:spTree>
    <p:extLst>
      <p:ext uri="{BB962C8B-B14F-4D97-AF65-F5344CB8AC3E}">
        <p14:creationId xmlns:p14="http://schemas.microsoft.com/office/powerpoint/2010/main" val="15653534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06C88229-2361-4A3F-BA53-4D47DBEF09B6}" type="slidenum">
              <a:rPr lang="en-US" altLang="zh-CN" smtClean="0"/>
              <a:pPr>
                <a:defRPr/>
              </a:pPr>
              <a:t>31</a:t>
            </a:fld>
            <a:endParaRPr lang="en-US" altLang="zh-CN" dirty="0"/>
          </a:p>
        </p:txBody>
      </p:sp>
      <p:sp>
        <p:nvSpPr>
          <p:cNvPr id="26" name="Rectangle 2"/>
          <p:cNvSpPr>
            <a:spLocks noGrp="1" noChangeArrowheads="1"/>
          </p:cNvSpPr>
          <p:nvPr>
            <p:ph type="title"/>
          </p:nvPr>
        </p:nvSpPr>
        <p:spPr>
          <a:xfrm>
            <a:off x="357187" y="548680"/>
            <a:ext cx="6770417" cy="560611"/>
          </a:xfrm>
        </p:spPr>
        <p:txBody>
          <a:bodyPr/>
          <a:lstStyle/>
          <a:p>
            <a:pPr eaLnBrk="1" hangingPunct="1">
              <a:lnSpc>
                <a:spcPct val="130000"/>
              </a:lnSpc>
              <a:defRPr/>
            </a:pPr>
            <a:r>
              <a:rPr lang="en-US" altLang="zh-CN" sz="2600" dirty="0" smtClean="0">
                <a:latin typeface="Arial" panose="020B0604020202020204" pitchFamily="34" charset="0"/>
                <a:ea typeface="黑体" pitchFamily="2" charset="-122"/>
                <a:cs typeface="Arial" panose="020B0604020202020204" pitchFamily="34" charset="0"/>
              </a:rPr>
              <a:t>5.2 </a:t>
            </a:r>
            <a:r>
              <a:rPr lang="zh-CN" altLang="en-US" sz="2600" dirty="0" smtClean="0">
                <a:latin typeface="Arial" panose="020B0604020202020204" pitchFamily="34" charset="0"/>
                <a:ea typeface="黑体" pitchFamily="2" charset="-122"/>
                <a:cs typeface="Arial" panose="020B0604020202020204" pitchFamily="34" charset="0"/>
              </a:rPr>
              <a:t>研究展望</a:t>
            </a:r>
            <a:endParaRPr lang="en-US" altLang="zh-CN" sz="2600" dirty="0" smtClean="0">
              <a:solidFill>
                <a:schemeClr val="tx1"/>
              </a:solidFill>
              <a:latin typeface="Times New Roman" panose="02020603050405020304" pitchFamily="18" charset="0"/>
              <a:ea typeface="黑体" pitchFamily="2" charset="-122"/>
              <a:cs typeface="Times New Roman" panose="02020603050405020304" pitchFamily="18" charset="0"/>
            </a:endParaRPr>
          </a:p>
        </p:txBody>
      </p:sp>
      <p:sp>
        <p:nvSpPr>
          <p:cNvPr id="29" name="Rectangle 32"/>
          <p:cNvSpPr>
            <a:spLocks noChangeArrowheads="1"/>
          </p:cNvSpPr>
          <p:nvPr/>
        </p:nvSpPr>
        <p:spPr bwMode="auto">
          <a:xfrm>
            <a:off x="5868144" y="206084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 name="Rectangle 2"/>
          <p:cNvSpPr>
            <a:spLocks noChangeArrowheads="1"/>
          </p:cNvSpPr>
          <p:nvPr/>
        </p:nvSpPr>
        <p:spPr bwMode="auto">
          <a:xfrm>
            <a:off x="131733" y="166986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2"/>
          <p:cNvSpPr>
            <a:spLocks noChangeArrowheads="1"/>
          </p:cNvSpPr>
          <p:nvPr/>
        </p:nvSpPr>
        <p:spPr bwMode="auto">
          <a:xfrm>
            <a:off x="4716016" y="13382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0" name="Rectangle 8"/>
          <p:cNvSpPr>
            <a:spLocks noChangeArrowheads="1"/>
          </p:cNvSpPr>
          <p:nvPr/>
        </p:nvSpPr>
        <p:spPr bwMode="auto">
          <a:xfrm>
            <a:off x="5436096" y="563010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2"/>
          <p:cNvSpPr>
            <a:spLocks noChangeArrowheads="1"/>
          </p:cNvSpPr>
          <p:nvPr/>
        </p:nvSpPr>
        <p:spPr bwMode="auto">
          <a:xfrm>
            <a:off x="333752" y="18074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7" name="Rectangle 8"/>
          <p:cNvSpPr>
            <a:spLocks noChangeArrowheads="1"/>
          </p:cNvSpPr>
          <p:nvPr/>
        </p:nvSpPr>
        <p:spPr bwMode="auto">
          <a:xfrm>
            <a:off x="-108520" y="563010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8" name="Rectangle 10"/>
          <p:cNvSpPr>
            <a:spLocks noChangeArrowheads="1"/>
          </p:cNvSpPr>
          <p:nvPr/>
        </p:nvSpPr>
        <p:spPr bwMode="auto">
          <a:xfrm>
            <a:off x="-108520" y="563010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1" name="文本框 20"/>
          <p:cNvSpPr txBox="1"/>
          <p:nvPr/>
        </p:nvSpPr>
        <p:spPr>
          <a:xfrm>
            <a:off x="647056" y="1667116"/>
            <a:ext cx="7632848" cy="3416320"/>
          </a:xfrm>
          <a:prstGeom prst="rect">
            <a:avLst/>
          </a:prstGeom>
          <a:noFill/>
        </p:spPr>
        <p:txBody>
          <a:bodyPr wrap="square" rtlCol="0">
            <a:spAutoFit/>
          </a:bodyPr>
          <a:lstStyle/>
          <a:p>
            <a:pPr marL="342900" indent="-342900">
              <a:lnSpc>
                <a:spcPct val="150000"/>
              </a:lnSpc>
              <a:buClr>
                <a:srgbClr val="0000FF"/>
              </a:buClr>
              <a:buSzPct val="80000"/>
              <a:buFont typeface="Wingdings" panose="05000000000000000000" pitchFamily="2" charset="2"/>
              <a:buChar char="u"/>
            </a:pPr>
            <a:r>
              <a:rPr lang="zh-CN" altLang="zh-CN" dirty="0"/>
              <a:t>实际工程中</a:t>
            </a:r>
            <a:r>
              <a:rPr lang="zh-CN" altLang="zh-CN" dirty="0">
                <a:solidFill>
                  <a:srgbClr val="FF0000"/>
                </a:solidFill>
              </a:rPr>
              <a:t>复合材料板</a:t>
            </a:r>
            <a:r>
              <a:rPr lang="zh-CN" altLang="zh-CN" dirty="0"/>
              <a:t>的应用更为广泛，其损伤检测也更为复杂，可以作为下一步的研究方向</a:t>
            </a:r>
            <a:r>
              <a:rPr lang="zh-CN" altLang="en-US" dirty="0" smtClean="0">
                <a:latin typeface="宋体" panose="02010600030101010101" pitchFamily="2" charset="-122"/>
                <a:ea typeface="宋体" panose="02010600030101010101" pitchFamily="2" charset="-122"/>
              </a:rPr>
              <a:t>；</a:t>
            </a:r>
            <a:endParaRPr lang="en-US" altLang="zh-CN" dirty="0" smtClean="0">
              <a:latin typeface="宋体" panose="02010600030101010101" pitchFamily="2" charset="-122"/>
              <a:ea typeface="宋体" panose="02010600030101010101" pitchFamily="2" charset="-122"/>
            </a:endParaRPr>
          </a:p>
          <a:p>
            <a:pPr marL="342900" indent="-342900">
              <a:lnSpc>
                <a:spcPct val="150000"/>
              </a:lnSpc>
              <a:buSzPct val="80000"/>
              <a:buFont typeface="Wingdings" panose="05000000000000000000" pitchFamily="2" charset="2"/>
              <a:buChar char="u"/>
            </a:pPr>
            <a:endParaRPr lang="en-US" altLang="zh-CN" dirty="0" smtClean="0">
              <a:latin typeface="宋体" panose="02010600030101010101" pitchFamily="2" charset="-122"/>
              <a:ea typeface="宋体" panose="02010600030101010101" pitchFamily="2" charset="-122"/>
            </a:endParaRPr>
          </a:p>
          <a:p>
            <a:pPr marL="342900" indent="-342900">
              <a:lnSpc>
                <a:spcPct val="150000"/>
              </a:lnSpc>
              <a:buClr>
                <a:srgbClr val="0000FF"/>
              </a:buClr>
              <a:buSzPct val="80000"/>
              <a:buFont typeface="Wingdings" panose="05000000000000000000" pitchFamily="2" charset="2"/>
              <a:buChar char="u"/>
            </a:pPr>
            <a:r>
              <a:rPr lang="zh-CN" altLang="zh-CN" dirty="0"/>
              <a:t>工程中</a:t>
            </a:r>
            <a:r>
              <a:rPr lang="zh-CN" altLang="zh-CN" dirty="0">
                <a:solidFill>
                  <a:srgbClr val="FF0000"/>
                </a:solidFill>
              </a:rPr>
              <a:t>损伤情况往往更为复杂</a:t>
            </a:r>
            <a:r>
              <a:rPr lang="zh-CN" altLang="zh-CN" dirty="0"/>
              <a:t>，如何在复杂情况下实现损伤尺寸的定量识别并保证检测精度仍需进一步探讨</a:t>
            </a:r>
            <a:r>
              <a:rPr lang="zh-CN" altLang="en-US" dirty="0" smtClean="0">
                <a:latin typeface="宋体" panose="02010600030101010101" pitchFamily="2" charset="-122"/>
                <a:ea typeface="宋体" panose="02010600030101010101" pitchFamily="2" charset="-122"/>
              </a:rPr>
              <a:t>；</a:t>
            </a:r>
            <a:endParaRPr lang="en-US" altLang="zh-CN" dirty="0" smtClean="0">
              <a:latin typeface="宋体" panose="02010600030101010101" pitchFamily="2" charset="-122"/>
              <a:ea typeface="宋体" panose="02010600030101010101" pitchFamily="2" charset="-122"/>
            </a:endParaRPr>
          </a:p>
          <a:p>
            <a:pPr marL="342900" indent="-342900">
              <a:lnSpc>
                <a:spcPct val="150000"/>
              </a:lnSpc>
              <a:buSzPct val="80000"/>
              <a:buFont typeface="Wingdings" panose="05000000000000000000" pitchFamily="2" charset="2"/>
              <a:buChar char="u"/>
            </a:pPr>
            <a:endParaRPr lang="en-US" altLang="zh-CN" dirty="0">
              <a:latin typeface="宋体" panose="02010600030101010101" pitchFamily="2" charset="-122"/>
              <a:ea typeface="宋体" panose="02010600030101010101" pitchFamily="2" charset="-122"/>
            </a:endParaRPr>
          </a:p>
          <a:p>
            <a:pPr marL="342900" indent="-342900">
              <a:lnSpc>
                <a:spcPct val="150000"/>
              </a:lnSpc>
              <a:buClr>
                <a:srgbClr val="0000FF"/>
              </a:buClr>
              <a:buSzPct val="80000"/>
              <a:buFont typeface="Wingdings" panose="05000000000000000000" pitchFamily="2" charset="2"/>
              <a:buChar char="u"/>
            </a:pPr>
            <a:r>
              <a:rPr lang="zh-CN" altLang="zh-CN" dirty="0"/>
              <a:t>本文虽然探究了不同情况下多级方法的检测精度</a:t>
            </a:r>
            <a:r>
              <a:rPr lang="zh-CN" altLang="zh-CN" dirty="0" smtClean="0"/>
              <a:t>，</a:t>
            </a:r>
            <a:r>
              <a:rPr lang="zh-CN" altLang="en-US" dirty="0" smtClean="0"/>
              <a:t>若要探讨</a:t>
            </a:r>
            <a:r>
              <a:rPr lang="zh-CN" altLang="zh-CN" dirty="0" smtClean="0">
                <a:solidFill>
                  <a:srgbClr val="FF0000"/>
                </a:solidFill>
              </a:rPr>
              <a:t>检测</a:t>
            </a:r>
            <a:r>
              <a:rPr lang="zh-CN" altLang="zh-CN" dirty="0">
                <a:solidFill>
                  <a:srgbClr val="FF0000"/>
                </a:solidFill>
              </a:rPr>
              <a:t>精度与检测区域、损伤尺寸等变量的定量</a:t>
            </a:r>
            <a:r>
              <a:rPr lang="zh-CN" altLang="zh-CN" dirty="0" smtClean="0">
                <a:solidFill>
                  <a:srgbClr val="FF0000"/>
                </a:solidFill>
              </a:rPr>
              <a:t>关系</a:t>
            </a:r>
            <a:r>
              <a:rPr lang="zh-CN" altLang="zh-CN" dirty="0" smtClean="0"/>
              <a:t>，</a:t>
            </a:r>
            <a:r>
              <a:rPr lang="zh-CN" altLang="zh-CN" dirty="0"/>
              <a:t>仍需进行更为深入的</a:t>
            </a:r>
            <a:r>
              <a:rPr lang="zh-CN" altLang="zh-CN" dirty="0" smtClean="0"/>
              <a:t>研究。</a:t>
            </a:r>
            <a:endParaRPr lang="zh-CN" altLang="zh-CN" dirty="0"/>
          </a:p>
        </p:txBody>
      </p:sp>
    </p:spTree>
    <p:extLst>
      <p:ext uri="{BB962C8B-B14F-4D97-AF65-F5344CB8AC3E}">
        <p14:creationId xmlns:p14="http://schemas.microsoft.com/office/powerpoint/2010/main" val="42598356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19901F9E-6AE0-4868-8FA7-16593B8B297E}" type="slidenum">
              <a:rPr lang="en-US" altLang="zh-CN" smtClean="0"/>
              <a:pPr>
                <a:defRPr/>
              </a:pPr>
              <a:t>32</a:t>
            </a:fld>
            <a:endParaRPr lang="en-US" altLang="zh-CN"/>
          </a:p>
        </p:txBody>
      </p:sp>
      <p:sp>
        <p:nvSpPr>
          <p:cNvPr id="12" name="Rectangle 11"/>
          <p:cNvSpPr/>
          <p:nvPr/>
        </p:nvSpPr>
        <p:spPr>
          <a:xfrm>
            <a:off x="2094585" y="2060848"/>
            <a:ext cx="5593198" cy="1015663"/>
          </a:xfrm>
          <a:prstGeom prst="rect">
            <a:avLst/>
          </a:prstGeom>
          <a:noFill/>
        </p:spPr>
        <p:txBody>
          <a:bodyPr wrap="none" lIns="91440" tIns="45720" rIns="91440" bIns="45720">
            <a:spAutoFit/>
          </a:bodyPr>
          <a:lstStyle/>
          <a:p>
            <a:pPr algn="ctr"/>
            <a:r>
              <a:rPr lang="zh-CN" altLang="en-US" sz="6000" b="1" cap="none" spc="0" dirty="0" smtClean="0">
                <a:ln w="10160">
                  <a:solidFill>
                    <a:schemeClr val="accent1"/>
                  </a:solidFill>
                  <a:prstDash val="solid"/>
                </a:ln>
                <a:solidFill>
                  <a:srgbClr val="0000FF"/>
                </a:solidFill>
                <a:effectLst>
                  <a:outerShdw blurRad="38100" dist="32000" dir="5400000" algn="tl">
                    <a:srgbClr val="000000">
                      <a:alpha val="30000"/>
                    </a:srgbClr>
                  </a:outerShdw>
                </a:effectLst>
              </a:rPr>
              <a:t>感谢各位老师！</a:t>
            </a:r>
            <a:endParaRPr lang="en-US" sz="6000" b="1" cap="none" spc="0" dirty="0">
              <a:ln w="10160">
                <a:solidFill>
                  <a:schemeClr val="accent1"/>
                </a:solidFill>
                <a:prstDash val="solid"/>
              </a:ln>
              <a:solidFill>
                <a:srgbClr val="0000FF"/>
              </a:solidFill>
              <a:effectLst>
                <a:outerShdw blurRad="38100" dist="32000" dir="5400000" algn="tl">
                  <a:srgbClr val="000000">
                    <a:alpha val="30000"/>
                  </a:srgbClr>
                </a:outerShdw>
              </a:effectLst>
            </a:endParaRPr>
          </a:p>
        </p:txBody>
      </p:sp>
      <p:pic>
        <p:nvPicPr>
          <p:cNvPr id="6" name="图片 5" descr="original_H3zI_5ea300009f951191.jpg"/>
          <p:cNvPicPr>
            <a:picLocks noChangeAspect="1"/>
          </p:cNvPicPr>
          <p:nvPr/>
        </p:nvPicPr>
        <p:blipFill>
          <a:blip r:embed="rId3"/>
          <a:srcRect t="8975" b="32398"/>
          <a:stretch>
            <a:fillRect/>
          </a:stretch>
        </p:blipFill>
        <p:spPr>
          <a:xfrm>
            <a:off x="0" y="5443029"/>
            <a:ext cx="9144000" cy="1399567"/>
          </a:xfrm>
          <a:prstGeom prst="rect">
            <a:avLst/>
          </a:prstGeom>
        </p:spPr>
      </p:pic>
    </p:spTree>
    <p:extLst>
      <p:ext uri="{BB962C8B-B14F-4D97-AF65-F5344CB8AC3E}">
        <p14:creationId xmlns:p14="http://schemas.microsoft.com/office/powerpoint/2010/main" val="31606866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357188" y="476672"/>
            <a:ext cx="4862884" cy="560611"/>
          </a:xfrm>
        </p:spPr>
        <p:txBody>
          <a:bodyPr/>
          <a:lstStyle/>
          <a:p>
            <a:pPr eaLnBrk="1" hangingPunct="1">
              <a:lnSpc>
                <a:spcPct val="130000"/>
              </a:lnSpc>
              <a:defRPr/>
            </a:pPr>
            <a:r>
              <a:rPr lang="en-US" altLang="zh-CN" sz="3000" dirty="0" smtClean="0">
                <a:latin typeface="+mn-lt"/>
                <a:ea typeface="黑体" panose="02010609060101010101" pitchFamily="49" charset="-122"/>
                <a:cs typeface="Times New Roman" panose="02020603050405020304" pitchFamily="18" charset="0"/>
              </a:rPr>
              <a:t>1.1 </a:t>
            </a:r>
            <a:r>
              <a:rPr lang="zh-CN" altLang="en-US" sz="3000" dirty="0" smtClean="0">
                <a:latin typeface="+mn-lt"/>
                <a:ea typeface="黑体" panose="02010609060101010101" pitchFamily="49" charset="-122"/>
                <a:cs typeface="Times New Roman" panose="02020603050405020304" pitchFamily="18" charset="0"/>
              </a:rPr>
              <a:t>研究</a:t>
            </a:r>
            <a:r>
              <a:rPr lang="zh-CN" altLang="en-US" sz="3000" dirty="0">
                <a:latin typeface="+mn-lt"/>
                <a:ea typeface="黑体" panose="02010609060101010101" pitchFamily="49" charset="-122"/>
                <a:cs typeface="Times New Roman" panose="02020603050405020304" pitchFamily="18" charset="0"/>
              </a:rPr>
              <a:t>背景及意义</a:t>
            </a:r>
            <a:br>
              <a:rPr lang="zh-CN" altLang="en-US" sz="3000" dirty="0">
                <a:latin typeface="+mn-lt"/>
                <a:ea typeface="黑体" panose="02010609060101010101" pitchFamily="49" charset="-122"/>
                <a:cs typeface="Times New Roman" panose="02020603050405020304" pitchFamily="18" charset="0"/>
              </a:rPr>
            </a:br>
            <a:endParaRPr lang="en-US" altLang="zh-CN" sz="3000" dirty="0" smtClean="0">
              <a:latin typeface="+mn-lt"/>
              <a:ea typeface="黑体" panose="02010609060101010101" pitchFamily="49" charset="-122"/>
              <a:cs typeface="Times New Roman" panose="02020603050405020304" pitchFamily="18" charset="0"/>
            </a:endParaRPr>
          </a:p>
        </p:txBody>
      </p:sp>
      <p:sp>
        <p:nvSpPr>
          <p:cNvPr id="3" name="灯片编号占位符 2"/>
          <p:cNvSpPr>
            <a:spLocks noGrp="1"/>
          </p:cNvSpPr>
          <p:nvPr>
            <p:ph type="sldNum" sz="quarter" idx="12"/>
          </p:nvPr>
        </p:nvSpPr>
        <p:spPr/>
        <p:txBody>
          <a:bodyPr/>
          <a:lstStyle/>
          <a:p>
            <a:pPr>
              <a:defRPr/>
            </a:pPr>
            <a:fld id="{A53A9FB6-B00F-43B9-AA18-91D4AEAD3D70}" type="slidenum">
              <a:rPr lang="en-US" altLang="zh-CN" smtClean="0"/>
              <a:pPr>
                <a:defRPr/>
              </a:pPr>
              <a:t>4</a:t>
            </a:fld>
            <a:endParaRPr lang="en-US" altLang="zh-CN" dirty="0"/>
          </a:p>
        </p:txBody>
      </p:sp>
      <p:sp>
        <p:nvSpPr>
          <p:cNvPr id="59" name="上箭头 58"/>
          <p:cNvSpPr/>
          <p:nvPr/>
        </p:nvSpPr>
        <p:spPr>
          <a:xfrm>
            <a:off x="415065" y="1455356"/>
            <a:ext cx="2140711" cy="1157748"/>
          </a:xfrm>
          <a:prstGeom prst="upArrow">
            <a:avLst/>
          </a:prstGeom>
          <a:solidFill>
            <a:srgbClr val="2DA2BF">
              <a:hueOff val="0"/>
              <a:satOff val="0"/>
              <a:lumOff val="0"/>
              <a:alphaOff val="0"/>
            </a:srgbClr>
          </a:solidFill>
          <a:ln w="55000" cap="flat" cmpd="thickThin" algn="ctr">
            <a:solidFill>
              <a:sysClr val="window" lastClr="FFFFFF">
                <a:hueOff val="0"/>
                <a:satOff val="0"/>
                <a:lumOff val="0"/>
                <a:alphaOff val="0"/>
              </a:sysClr>
            </a:solidFill>
            <a:prstDash val="solid"/>
          </a:ln>
          <a:effectLst/>
        </p:spPr>
      </p:sp>
      <p:sp>
        <p:nvSpPr>
          <p:cNvPr id="60" name="任意多边形 59"/>
          <p:cNvSpPr/>
          <p:nvPr/>
        </p:nvSpPr>
        <p:spPr>
          <a:xfrm>
            <a:off x="606191" y="2260753"/>
            <a:ext cx="1117407" cy="1760053"/>
          </a:xfrm>
          <a:custGeom>
            <a:avLst/>
            <a:gdLst>
              <a:gd name="connsiteX0" fmla="*/ 0 w 1117407"/>
              <a:gd name="connsiteY0" fmla="*/ 0 h 1760053"/>
              <a:gd name="connsiteX1" fmla="*/ 1117407 w 1117407"/>
              <a:gd name="connsiteY1" fmla="*/ 0 h 1760053"/>
              <a:gd name="connsiteX2" fmla="*/ 1117407 w 1117407"/>
              <a:gd name="connsiteY2" fmla="*/ 1760053 h 1760053"/>
              <a:gd name="connsiteX3" fmla="*/ 0 w 1117407"/>
              <a:gd name="connsiteY3" fmla="*/ 1760053 h 1760053"/>
              <a:gd name="connsiteX4" fmla="*/ 0 w 1117407"/>
              <a:gd name="connsiteY4" fmla="*/ 0 h 17600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7407" h="1760053">
                <a:moveTo>
                  <a:pt x="0" y="0"/>
                </a:moveTo>
                <a:lnTo>
                  <a:pt x="1117407" y="0"/>
                </a:lnTo>
                <a:lnTo>
                  <a:pt x="1117407" y="1760053"/>
                </a:lnTo>
                <a:lnTo>
                  <a:pt x="0" y="1760053"/>
                </a:lnTo>
                <a:lnTo>
                  <a:pt x="0" y="0"/>
                </a:lnTo>
                <a:close/>
              </a:path>
            </a:pathLst>
          </a:custGeom>
          <a:noFill/>
          <a:ln>
            <a:noFill/>
          </a:ln>
          <a:effectLst/>
        </p:spPr>
        <p:txBody>
          <a:bodyPr spcFirstLastPara="0" vert="horz" wrap="square" lIns="177800" tIns="0" rIns="177800" bIns="177800" numCol="1" spcCol="1270" anchor="ctr" anchorCtr="0">
            <a:noAutofit/>
          </a:bodyPr>
          <a:lstStyle/>
          <a:p>
            <a:pPr marL="0" marR="0" lvl="0" indent="0" defTabSz="1111250" eaLnBrk="1" fontAlgn="auto" latinLnBrk="0" hangingPunct="1">
              <a:lnSpc>
                <a:spcPct val="90000"/>
              </a:lnSpc>
              <a:spcBef>
                <a:spcPts val="0"/>
              </a:spcBef>
              <a:spcAft>
                <a:spcPct val="35000"/>
              </a:spcAft>
              <a:buClrTx/>
              <a:buSzTx/>
              <a:buFontTx/>
              <a:buNone/>
              <a:tabLst/>
              <a:defRPr/>
            </a:pPr>
            <a:endParaRPr kumimoji="0" lang="zh-CN" altLang="en-US" sz="2500" b="0" i="0" u="none" strike="noStrike" kern="0" cap="none" spc="0" normalizeH="0" baseline="0" noProof="0" dirty="0" smtClean="0">
              <a:ln>
                <a:noFill/>
              </a:ln>
              <a:solidFill>
                <a:prstClr val="black">
                  <a:hueOff val="0"/>
                  <a:satOff val="0"/>
                  <a:lumOff val="0"/>
                  <a:alphaOff val="0"/>
                </a:prstClr>
              </a:solidFill>
              <a:effectLst/>
              <a:uLnTx/>
              <a:uFillTx/>
              <a:latin typeface="Lucida Sans Unicode"/>
              <a:ea typeface="黑体" panose="02010609060101010101" pitchFamily="49" charset="-122"/>
              <a:cs typeface="+mn-cs"/>
            </a:endParaRPr>
          </a:p>
        </p:txBody>
      </p:sp>
      <p:sp>
        <p:nvSpPr>
          <p:cNvPr id="61" name="任意多边形 60"/>
          <p:cNvSpPr/>
          <p:nvPr/>
        </p:nvSpPr>
        <p:spPr>
          <a:xfrm>
            <a:off x="803733" y="4167477"/>
            <a:ext cx="1117407" cy="1760053"/>
          </a:xfrm>
          <a:custGeom>
            <a:avLst/>
            <a:gdLst>
              <a:gd name="connsiteX0" fmla="*/ 0 w 1117407"/>
              <a:gd name="connsiteY0" fmla="*/ 0 h 1760053"/>
              <a:gd name="connsiteX1" fmla="*/ 1117407 w 1117407"/>
              <a:gd name="connsiteY1" fmla="*/ 0 h 1760053"/>
              <a:gd name="connsiteX2" fmla="*/ 1117407 w 1117407"/>
              <a:gd name="connsiteY2" fmla="*/ 1760053 h 1760053"/>
              <a:gd name="connsiteX3" fmla="*/ 0 w 1117407"/>
              <a:gd name="connsiteY3" fmla="*/ 1760053 h 1760053"/>
              <a:gd name="connsiteX4" fmla="*/ 0 w 1117407"/>
              <a:gd name="connsiteY4" fmla="*/ 0 h 17600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7407" h="1760053">
                <a:moveTo>
                  <a:pt x="0" y="0"/>
                </a:moveTo>
                <a:lnTo>
                  <a:pt x="1117407" y="0"/>
                </a:lnTo>
                <a:lnTo>
                  <a:pt x="1117407" y="1760053"/>
                </a:lnTo>
                <a:lnTo>
                  <a:pt x="0" y="1760053"/>
                </a:lnTo>
                <a:lnTo>
                  <a:pt x="0" y="0"/>
                </a:lnTo>
                <a:close/>
              </a:path>
            </a:pathLst>
          </a:custGeom>
          <a:noFill/>
          <a:ln>
            <a:noFill/>
          </a:ln>
          <a:effectLst/>
        </p:spPr>
        <p:txBody>
          <a:bodyPr spcFirstLastPara="0" vert="horz" wrap="square" lIns="177800" tIns="0" rIns="177800" bIns="177800" numCol="1" spcCol="1270" anchor="ctr" anchorCtr="0">
            <a:noAutofit/>
          </a:bodyPr>
          <a:lstStyle/>
          <a:p>
            <a:pPr marL="0" marR="0" lvl="0" indent="0" defTabSz="1111250" eaLnBrk="1" fontAlgn="auto" latinLnBrk="0" hangingPunct="1">
              <a:lnSpc>
                <a:spcPct val="90000"/>
              </a:lnSpc>
              <a:spcBef>
                <a:spcPts val="0"/>
              </a:spcBef>
              <a:spcAft>
                <a:spcPct val="35000"/>
              </a:spcAft>
              <a:buClrTx/>
              <a:buSzTx/>
              <a:buFontTx/>
              <a:buNone/>
              <a:tabLst/>
              <a:defRPr/>
            </a:pPr>
            <a:endParaRPr kumimoji="0" lang="zh-CN" altLang="en-US" sz="2500" b="0" i="0" u="none" strike="noStrike" kern="0" cap="none" spc="0" normalizeH="0" baseline="0" noProof="0" smtClean="0">
              <a:ln>
                <a:noFill/>
              </a:ln>
              <a:solidFill>
                <a:prstClr val="black">
                  <a:hueOff val="0"/>
                  <a:satOff val="0"/>
                  <a:lumOff val="0"/>
                  <a:alphaOff val="0"/>
                </a:prstClr>
              </a:solidFill>
              <a:effectLst/>
              <a:uLnTx/>
              <a:uFillTx/>
              <a:latin typeface="Lucida Sans Unicode"/>
              <a:ea typeface="黑体" panose="02010609060101010101" pitchFamily="49" charset="-122"/>
              <a:cs typeface="+mn-cs"/>
            </a:endParaRPr>
          </a:p>
        </p:txBody>
      </p:sp>
      <p:sp>
        <p:nvSpPr>
          <p:cNvPr id="62" name="TextBox 24"/>
          <p:cNvSpPr txBox="1"/>
          <p:nvPr/>
        </p:nvSpPr>
        <p:spPr>
          <a:xfrm>
            <a:off x="934313" y="1854746"/>
            <a:ext cx="1117407" cy="369332"/>
          </a:xfrm>
          <a:prstGeom prst="rect">
            <a:avLst/>
          </a:prstGeom>
          <a:noFill/>
        </p:spPr>
        <p:txBody>
          <a:bodyPr wrap="square" rtlCol="0">
            <a:spAutoFit/>
          </a:bodyPr>
          <a:lstStyle/>
          <a:p>
            <a:pPr fontAlgn="auto">
              <a:spcBef>
                <a:spcPts val="0"/>
              </a:spcBef>
              <a:spcAft>
                <a:spcPts val="0"/>
              </a:spcAft>
            </a:pPr>
            <a:r>
              <a:rPr lang="zh-CN" altLang="en-US" dirty="0" smtClean="0">
                <a:solidFill>
                  <a:prstClr val="black"/>
                </a:solidFill>
                <a:latin typeface="Lucida Sans Unicode"/>
                <a:ea typeface="黑体" panose="02010609060101010101" pitchFamily="49" charset="-122"/>
              </a:rPr>
              <a:t>大量应用</a:t>
            </a:r>
            <a:endParaRPr lang="zh-CN" altLang="en-US" dirty="0">
              <a:solidFill>
                <a:prstClr val="black"/>
              </a:solidFill>
              <a:latin typeface="Lucida Sans Unicode"/>
              <a:ea typeface="黑体" panose="02010609060101010101" pitchFamily="49" charset="-122"/>
            </a:endParaRPr>
          </a:p>
        </p:txBody>
      </p:sp>
      <p:sp>
        <p:nvSpPr>
          <p:cNvPr id="63" name="上箭头 62"/>
          <p:cNvSpPr/>
          <p:nvPr/>
        </p:nvSpPr>
        <p:spPr>
          <a:xfrm rot="10800000">
            <a:off x="415063" y="5465465"/>
            <a:ext cx="2140711" cy="1157748"/>
          </a:xfrm>
          <a:prstGeom prst="upArrow">
            <a:avLst/>
          </a:prstGeom>
          <a:solidFill>
            <a:srgbClr val="2DA2BF">
              <a:hueOff val="0"/>
              <a:satOff val="0"/>
              <a:lumOff val="0"/>
              <a:alphaOff val="0"/>
            </a:srgbClr>
          </a:solidFill>
          <a:ln w="55000" cap="flat" cmpd="thickThin" algn="ctr">
            <a:solidFill>
              <a:sysClr val="window" lastClr="FFFFFF">
                <a:hueOff val="0"/>
                <a:satOff val="0"/>
                <a:lumOff val="0"/>
                <a:alphaOff val="0"/>
              </a:sysClr>
            </a:solidFill>
            <a:prstDash val="solid"/>
          </a:ln>
          <a:effectLst/>
        </p:spPr>
      </p:sp>
      <p:sp>
        <p:nvSpPr>
          <p:cNvPr id="64" name="TextBox 61"/>
          <p:cNvSpPr txBox="1"/>
          <p:nvPr/>
        </p:nvSpPr>
        <p:spPr>
          <a:xfrm>
            <a:off x="934311" y="5791815"/>
            <a:ext cx="1117407" cy="369332"/>
          </a:xfrm>
          <a:prstGeom prst="rect">
            <a:avLst/>
          </a:prstGeom>
          <a:noFill/>
        </p:spPr>
        <p:txBody>
          <a:bodyPr wrap="square" rtlCol="0">
            <a:spAutoFit/>
          </a:bodyPr>
          <a:lstStyle/>
          <a:p>
            <a:pPr fontAlgn="auto">
              <a:spcBef>
                <a:spcPts val="0"/>
              </a:spcBef>
              <a:spcAft>
                <a:spcPts val="0"/>
              </a:spcAft>
            </a:pPr>
            <a:r>
              <a:rPr lang="zh-CN" altLang="en-US" dirty="0" smtClean="0">
                <a:solidFill>
                  <a:prstClr val="black"/>
                </a:solidFill>
                <a:latin typeface="Lucida Sans Unicode"/>
                <a:ea typeface="黑体" panose="02010609060101010101" pitchFamily="49" charset="-122"/>
              </a:rPr>
              <a:t>事故发生</a:t>
            </a:r>
            <a:endParaRPr lang="zh-CN" altLang="en-US" dirty="0">
              <a:solidFill>
                <a:prstClr val="black"/>
              </a:solidFill>
              <a:latin typeface="Lucida Sans Unicode"/>
              <a:ea typeface="黑体" panose="02010609060101010101" pitchFamily="49" charset="-122"/>
            </a:endParaRPr>
          </a:p>
        </p:txBody>
      </p:sp>
      <p:sp>
        <p:nvSpPr>
          <p:cNvPr id="86" name="形状 85"/>
          <p:cNvSpPr/>
          <p:nvPr/>
        </p:nvSpPr>
        <p:spPr>
          <a:xfrm>
            <a:off x="2170902" y="1657448"/>
            <a:ext cx="5264297" cy="3504572"/>
          </a:xfrm>
          <a:prstGeom prst="swooshArrow">
            <a:avLst>
              <a:gd name="adj1" fmla="val 25000"/>
              <a:gd name="adj2" fmla="val 25000"/>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sp>
      <p:pic>
        <p:nvPicPr>
          <p:cNvPr id="87" name="Picture 2" descr="https://timgsa.baidu.com/timg?image&amp;quality=80&amp;size=b9999_10000&amp;sec=1490125381223&amp;di=c9220d346a5bcf091925e41a7b7c89d7&amp;imgtype=0&amp;src=http%3A%2F%2Fimg.wjw.cn%2Fmbr1409%2Fmbr140901140838718050%2FPicNatural%2FIMG140916143008341963.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3598846">
            <a:off x="6584433" y="2628584"/>
            <a:ext cx="1800000" cy="1214372"/>
          </a:xfrm>
          <a:prstGeom prst="rect">
            <a:avLst/>
          </a:prstGeom>
          <a:noFill/>
          <a:extLst>
            <a:ext uri="{909E8E84-426E-40DD-AFC4-6F175D3DCCD1}">
              <a14:hiddenFill xmlns:a14="http://schemas.microsoft.com/office/drawing/2010/main">
                <a:solidFill>
                  <a:srgbClr val="FFFFFF"/>
                </a:solidFill>
              </a14:hiddenFill>
            </a:ext>
          </a:extLst>
        </p:spPr>
      </p:pic>
      <p:pic>
        <p:nvPicPr>
          <p:cNvPr id="88" name="图片 87"/>
          <p:cNvPicPr>
            <a:picLocks noChangeAspect="1"/>
          </p:cNvPicPr>
          <p:nvPr/>
        </p:nvPicPr>
        <p:blipFill>
          <a:blip r:embed="rId4"/>
          <a:stretch>
            <a:fillRect/>
          </a:stretch>
        </p:blipFill>
        <p:spPr>
          <a:xfrm rot="284796">
            <a:off x="4986665" y="1341042"/>
            <a:ext cx="1800000" cy="1278764"/>
          </a:xfrm>
          <a:prstGeom prst="rect">
            <a:avLst/>
          </a:prstGeom>
        </p:spPr>
      </p:pic>
      <p:pic>
        <p:nvPicPr>
          <p:cNvPr id="89" name="图片 88"/>
          <p:cNvPicPr>
            <a:picLocks noChangeAspect="1"/>
          </p:cNvPicPr>
          <p:nvPr/>
        </p:nvPicPr>
        <p:blipFill>
          <a:blip r:embed="rId5"/>
          <a:stretch>
            <a:fillRect/>
          </a:stretch>
        </p:blipFill>
        <p:spPr>
          <a:xfrm rot="20926196">
            <a:off x="3076922" y="1742979"/>
            <a:ext cx="1800000" cy="1370122"/>
          </a:xfrm>
          <a:prstGeom prst="rect">
            <a:avLst/>
          </a:prstGeom>
        </p:spPr>
      </p:pic>
      <p:pic>
        <p:nvPicPr>
          <p:cNvPr id="90" name="图片 89"/>
          <p:cNvPicPr>
            <a:picLocks noChangeAspect="1"/>
          </p:cNvPicPr>
          <p:nvPr/>
        </p:nvPicPr>
        <p:blipFill rotWithShape="1">
          <a:blip r:embed="rId6"/>
          <a:srcRect r="14613"/>
          <a:stretch/>
        </p:blipFill>
        <p:spPr>
          <a:xfrm rot="19456737">
            <a:off x="1432915" y="2954698"/>
            <a:ext cx="1800000" cy="1296780"/>
          </a:xfrm>
          <a:prstGeom prst="rect">
            <a:avLst/>
          </a:prstGeom>
        </p:spPr>
      </p:pic>
      <p:pic>
        <p:nvPicPr>
          <p:cNvPr id="91"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93105" y="5278511"/>
            <a:ext cx="1800000" cy="13101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 name="图片 91"/>
          <p:cNvPicPr>
            <a:picLocks noChangeAspect="1"/>
          </p:cNvPicPr>
          <p:nvPr/>
        </p:nvPicPr>
        <p:blipFill rotWithShape="1">
          <a:blip r:embed="rId8"/>
          <a:srcRect l="10567" r="6655"/>
          <a:stretch/>
        </p:blipFill>
        <p:spPr>
          <a:xfrm>
            <a:off x="5351927" y="5278511"/>
            <a:ext cx="1800000" cy="1288794"/>
          </a:xfrm>
          <a:prstGeom prst="rect">
            <a:avLst/>
          </a:prstGeom>
        </p:spPr>
      </p:pic>
      <p:sp>
        <p:nvSpPr>
          <p:cNvPr id="93" name="椭圆 92"/>
          <p:cNvSpPr/>
          <p:nvPr/>
        </p:nvSpPr>
        <p:spPr>
          <a:xfrm>
            <a:off x="2888831" y="4137444"/>
            <a:ext cx="136872" cy="145790"/>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94" name="椭圆 93"/>
          <p:cNvSpPr/>
          <p:nvPr/>
        </p:nvSpPr>
        <p:spPr>
          <a:xfrm>
            <a:off x="4096987" y="3184902"/>
            <a:ext cx="247422" cy="263544"/>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95" name="椭圆 94"/>
          <p:cNvSpPr/>
          <p:nvPr/>
        </p:nvSpPr>
        <p:spPr>
          <a:xfrm>
            <a:off x="5549933" y="2605245"/>
            <a:ext cx="342179" cy="364475"/>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45"/>
          <p:cNvSpPr txBox="1"/>
          <p:nvPr/>
        </p:nvSpPr>
        <p:spPr>
          <a:xfrm>
            <a:off x="2587215" y="5538718"/>
            <a:ext cx="4426810" cy="338554"/>
          </a:xfrm>
          <a:prstGeom prst="rect">
            <a:avLst/>
          </a:prstGeom>
        </p:spPr>
        <p:style>
          <a:lnRef idx="0">
            <a:scrgbClr r="0" g="0" b="0"/>
          </a:lnRef>
          <a:fillRef idx="1001">
            <a:schemeClr val="lt1"/>
          </a:fillRef>
          <a:effectRef idx="0">
            <a:scrgbClr r="0" g="0" b="0"/>
          </a:effectRef>
          <a:fontRef idx="major"/>
        </p:style>
        <p:txBody>
          <a:bodyPr wrap="square" rtlCol="0">
            <a:spAutoFit/>
          </a:bodyPr>
          <a:lstStyle/>
          <a:p>
            <a:r>
              <a:rPr lang="zh-CN" altLang="en-US" sz="1600" b="1" dirty="0" smtClean="0">
                <a:latin typeface="Times New Roman" pitchFamily="18" charset="0"/>
                <a:ea typeface="宋体" pitchFamily="2" charset="-122"/>
                <a:cs typeface="Times New Roman" pitchFamily="18" charset="0"/>
              </a:rPr>
              <a:t>互相关技术 </a:t>
            </a:r>
            <a:r>
              <a:rPr lang="en-US" altLang="zh-CN" sz="1600" dirty="0" smtClean="0">
                <a:latin typeface="Times New Roman" pitchFamily="18" charset="0"/>
                <a:ea typeface="宋体" pitchFamily="2" charset="-122"/>
                <a:cs typeface="Times New Roman" pitchFamily="18" charset="0"/>
              </a:rPr>
              <a:t>(</a:t>
            </a:r>
            <a:r>
              <a:rPr lang="en-US" altLang="zh-CN" sz="1600" dirty="0" err="1">
                <a:latin typeface="Times New Roman" pitchFamily="18" charset="0"/>
                <a:ea typeface="宋体" pitchFamily="2" charset="-122"/>
                <a:cs typeface="Times New Roman" pitchFamily="18" charset="0"/>
              </a:rPr>
              <a:t>Drai</a:t>
            </a:r>
            <a:r>
              <a:rPr lang="en-US" altLang="zh-CN" sz="1600" dirty="0">
                <a:latin typeface="Times New Roman" pitchFamily="18" charset="0"/>
                <a:ea typeface="宋体" pitchFamily="2" charset="-122"/>
                <a:cs typeface="Times New Roman" pitchFamily="18" charset="0"/>
              </a:rPr>
              <a:t> R, 2000</a:t>
            </a:r>
            <a:r>
              <a:rPr lang="en-US" altLang="zh-CN" sz="1600" dirty="0" smtClean="0">
                <a:latin typeface="Times New Roman" pitchFamily="18" charset="0"/>
                <a:ea typeface="宋体" pitchFamily="2" charset="-122"/>
                <a:cs typeface="Times New Roman" pitchFamily="18" charset="0"/>
              </a:rPr>
              <a:t>)</a:t>
            </a:r>
            <a:endParaRPr lang="zh-CN" altLang="en-US" sz="1600" dirty="0">
              <a:latin typeface="Times New Roman" pitchFamily="18" charset="0"/>
              <a:ea typeface="宋体" pitchFamily="2" charset="-122"/>
              <a:cs typeface="Times New Roman" pitchFamily="18" charset="0"/>
            </a:endParaRPr>
          </a:p>
        </p:txBody>
      </p:sp>
      <p:sp>
        <p:nvSpPr>
          <p:cNvPr id="4" name="灯片编号占位符 3"/>
          <p:cNvSpPr>
            <a:spLocks noGrp="1"/>
          </p:cNvSpPr>
          <p:nvPr>
            <p:ph type="sldNum" sz="quarter" idx="12"/>
          </p:nvPr>
        </p:nvSpPr>
        <p:spPr>
          <a:xfrm>
            <a:off x="7010400" y="6386438"/>
            <a:ext cx="2133600" cy="457200"/>
          </a:xfrm>
        </p:spPr>
        <p:txBody>
          <a:bodyPr/>
          <a:lstStyle/>
          <a:p>
            <a:pPr>
              <a:defRPr/>
            </a:pPr>
            <a:fld id="{06C88229-2361-4A3F-BA53-4D47DBEF09B6}" type="slidenum">
              <a:rPr lang="en-US" altLang="zh-CN" smtClean="0"/>
              <a:pPr>
                <a:defRPr/>
              </a:pPr>
              <a:t>5</a:t>
            </a:fld>
            <a:endParaRPr lang="en-US" altLang="zh-CN" dirty="0"/>
          </a:p>
        </p:txBody>
      </p:sp>
      <p:sp>
        <p:nvSpPr>
          <p:cNvPr id="5" name="Rectangle 2"/>
          <p:cNvSpPr>
            <a:spLocks noGrp="1" noChangeArrowheads="1"/>
          </p:cNvSpPr>
          <p:nvPr>
            <p:ph type="title"/>
          </p:nvPr>
        </p:nvSpPr>
        <p:spPr>
          <a:xfrm>
            <a:off x="357188" y="476672"/>
            <a:ext cx="5654972" cy="560611"/>
          </a:xfrm>
        </p:spPr>
        <p:txBody>
          <a:bodyPr/>
          <a:lstStyle/>
          <a:p>
            <a:pPr eaLnBrk="1" hangingPunct="1">
              <a:lnSpc>
                <a:spcPct val="130000"/>
              </a:lnSpc>
              <a:defRPr/>
            </a:pPr>
            <a:r>
              <a:rPr lang="en-US" altLang="zh-CN" sz="3000" dirty="0" smtClean="0">
                <a:latin typeface="+mn-lt"/>
                <a:ea typeface="黑体" panose="02010609060101010101" pitchFamily="49" charset="-122"/>
                <a:cs typeface="Times New Roman" panose="02020603050405020304" pitchFamily="18" charset="0"/>
              </a:rPr>
              <a:t>1.2 </a:t>
            </a:r>
            <a:r>
              <a:rPr lang="zh-CN" altLang="zh-CN" sz="3000" dirty="0">
                <a:latin typeface="+mn-lt"/>
                <a:ea typeface="黑体" panose="02010609060101010101" pitchFamily="49" charset="-122"/>
                <a:cs typeface="Times New Roman" panose="02020603050405020304" pitchFamily="18" charset="0"/>
              </a:rPr>
              <a:t>基于导波的无损检测技术</a:t>
            </a:r>
            <a:endParaRPr lang="en-US" altLang="zh-CN" sz="3000" dirty="0">
              <a:latin typeface="+mn-lt"/>
              <a:ea typeface="黑体" panose="02010609060101010101" pitchFamily="49" charset="-122"/>
              <a:cs typeface="Times New Roman" panose="02020603050405020304" pitchFamily="18" charset="0"/>
            </a:endParaRPr>
          </a:p>
        </p:txBody>
      </p:sp>
      <p:sp>
        <p:nvSpPr>
          <p:cNvPr id="23" name="TextBox 35">
            <a:hlinkClick r:id="rId3" action="ppaction://hlinksldjump"/>
          </p:cNvPr>
          <p:cNvSpPr txBox="1"/>
          <p:nvPr/>
        </p:nvSpPr>
        <p:spPr>
          <a:xfrm>
            <a:off x="432389" y="4027895"/>
            <a:ext cx="1928826" cy="646331"/>
          </a:xfrm>
          <a:prstGeom prst="rect">
            <a:avLst/>
          </a:prstGeom>
          <a:ln w="28575">
            <a:solidFill>
              <a:srgbClr val="0000FF"/>
            </a:solidFill>
          </a:ln>
        </p:spPr>
        <p:txBody>
          <a:bodyPr wrap="square">
            <a:spAutoFit/>
          </a:bodyPr>
          <a:lstStyle>
            <a:defPPr>
              <a:defRPr lang="zh-CN"/>
            </a:defPPr>
            <a:lvl1pPr>
              <a:defRPr b="1">
                <a:solidFill>
                  <a:schemeClr val="tx1"/>
                </a:solidFill>
                <a:latin typeface="Times New Roman" panose="02020603050405020304" pitchFamily="18" charset="0"/>
                <a:ea typeface="宋体" charset="-122"/>
                <a:cs typeface="Times New Roman" panose="02020603050405020304" pitchFamily="18" charset="0"/>
              </a:defRPr>
            </a:lvl1pPr>
            <a:lvl2pPr>
              <a:defRPr>
                <a:solidFill>
                  <a:schemeClr val="tx1"/>
                </a:solidFill>
                <a:latin typeface="Arial" charset="0"/>
                <a:ea typeface="宋体" charset="-122"/>
              </a:defRPr>
            </a:lvl2pPr>
            <a:lvl3pPr>
              <a:defRPr>
                <a:solidFill>
                  <a:schemeClr val="tx1"/>
                </a:solidFill>
                <a:latin typeface="Arial" charset="0"/>
                <a:ea typeface="宋体" charset="-122"/>
              </a:defRPr>
            </a:lvl3pPr>
            <a:lvl4pPr>
              <a:defRPr>
                <a:solidFill>
                  <a:schemeClr val="tx1"/>
                </a:solidFill>
                <a:latin typeface="Arial" charset="0"/>
                <a:ea typeface="宋体" charset="-122"/>
              </a:defRPr>
            </a:lvl4pPr>
            <a:lvl5pPr>
              <a:defRPr>
                <a:solidFill>
                  <a:schemeClr val="tx1"/>
                </a:solidFill>
                <a:latin typeface="Arial" charset="0"/>
                <a:ea typeface="宋体" charset="-122"/>
              </a:defRPr>
            </a:lvl5pPr>
            <a:lvl6pPr>
              <a:defRPr>
                <a:solidFill>
                  <a:schemeClr val="tx1"/>
                </a:solidFill>
                <a:latin typeface="Arial" charset="0"/>
                <a:ea typeface="宋体" charset="-122"/>
              </a:defRPr>
            </a:lvl6pPr>
            <a:lvl7pPr>
              <a:defRPr>
                <a:solidFill>
                  <a:schemeClr val="tx1"/>
                </a:solidFill>
                <a:latin typeface="Arial" charset="0"/>
                <a:ea typeface="宋体" charset="-122"/>
              </a:defRPr>
            </a:lvl7pPr>
            <a:lvl8pPr>
              <a:defRPr>
                <a:solidFill>
                  <a:schemeClr val="tx1"/>
                </a:solidFill>
                <a:latin typeface="Arial" charset="0"/>
                <a:ea typeface="宋体" charset="-122"/>
              </a:defRPr>
            </a:lvl8pPr>
            <a:lvl9pPr>
              <a:defRPr>
                <a:solidFill>
                  <a:schemeClr val="tx1"/>
                </a:solidFill>
                <a:latin typeface="Arial" charset="0"/>
                <a:ea typeface="宋体" charset="-122"/>
              </a:defRPr>
            </a:lvl9pPr>
          </a:lstStyle>
          <a:p>
            <a:pPr algn="ctr"/>
            <a:r>
              <a:rPr lang="zh-CN" altLang="en-US" dirty="0"/>
              <a:t>导波</a:t>
            </a:r>
            <a:r>
              <a:rPr lang="zh-CN" altLang="en-US" dirty="0" smtClean="0"/>
              <a:t>信号</a:t>
            </a:r>
            <a:endParaRPr lang="en-US" altLang="zh-CN" dirty="0" smtClean="0"/>
          </a:p>
          <a:p>
            <a:pPr algn="ctr"/>
            <a:r>
              <a:rPr lang="zh-CN" altLang="en-US" dirty="0" smtClean="0"/>
              <a:t>处理</a:t>
            </a:r>
            <a:r>
              <a:rPr lang="zh-CN" altLang="en-US" dirty="0"/>
              <a:t>技术</a:t>
            </a:r>
          </a:p>
        </p:txBody>
      </p:sp>
      <p:sp>
        <p:nvSpPr>
          <p:cNvPr id="24" name="左大括号 23"/>
          <p:cNvSpPr/>
          <p:nvPr/>
        </p:nvSpPr>
        <p:spPr>
          <a:xfrm>
            <a:off x="2361215" y="3018043"/>
            <a:ext cx="299310" cy="2664296"/>
          </a:xfrm>
          <a:prstGeom prst="leftBrace">
            <a:avLst/>
          </a:prstGeom>
          <a:noFill/>
          <a:ln w="254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5" name="TextBox 37"/>
          <p:cNvSpPr txBox="1"/>
          <p:nvPr/>
        </p:nvSpPr>
        <p:spPr>
          <a:xfrm>
            <a:off x="2555776" y="2874026"/>
            <a:ext cx="4239974" cy="338554"/>
          </a:xfrm>
          <a:prstGeom prst="rect">
            <a:avLst/>
          </a:prstGeom>
        </p:spPr>
        <p:style>
          <a:lnRef idx="0">
            <a:scrgbClr r="0" g="0" b="0"/>
          </a:lnRef>
          <a:fillRef idx="1001">
            <a:schemeClr val="lt1"/>
          </a:fillRef>
          <a:effectRef idx="0">
            <a:scrgbClr r="0" g="0" b="0"/>
          </a:effectRef>
          <a:fontRef idx="major"/>
        </p:style>
        <p:txBody>
          <a:bodyPr wrap="square" rtlCol="0">
            <a:spAutoFit/>
          </a:bodyPr>
          <a:lstStyle/>
          <a:p>
            <a:r>
              <a:rPr lang="zh-CN" altLang="en-US" sz="1600" b="1" dirty="0">
                <a:latin typeface="Times New Roman" pitchFamily="18" charset="0"/>
                <a:ea typeface="宋体" pitchFamily="2" charset="-122"/>
                <a:cs typeface="Times New Roman" pitchFamily="18" charset="0"/>
              </a:rPr>
              <a:t>短时</a:t>
            </a:r>
            <a:r>
              <a:rPr lang="zh-CN" altLang="en-US" sz="1600" b="1" dirty="0" smtClean="0">
                <a:latin typeface="Times New Roman" pitchFamily="18" charset="0"/>
                <a:ea typeface="宋体" pitchFamily="2" charset="-122"/>
                <a:cs typeface="Times New Roman" pitchFamily="18" charset="0"/>
              </a:rPr>
              <a:t>傅里叶变换 </a:t>
            </a:r>
            <a:r>
              <a:rPr lang="en-US" altLang="zh-CN" sz="1600" dirty="0" smtClean="0">
                <a:latin typeface="Times New Roman" pitchFamily="18" charset="0"/>
                <a:ea typeface="宋体" pitchFamily="2" charset="-122"/>
                <a:cs typeface="Times New Roman" pitchFamily="18" charset="0"/>
              </a:rPr>
              <a:t>(</a:t>
            </a:r>
            <a:r>
              <a:rPr lang="en-US" altLang="zh-CN" sz="1600" dirty="0">
                <a:latin typeface="Times New Roman" pitchFamily="18" charset="0"/>
                <a:ea typeface="宋体" pitchFamily="2" charset="-122"/>
                <a:cs typeface="Times New Roman" pitchFamily="18" charset="0"/>
              </a:rPr>
              <a:t>M. Fink,1983; </a:t>
            </a:r>
            <a:r>
              <a:rPr lang="en-US" altLang="zh-CN" sz="1600" dirty="0" err="1">
                <a:latin typeface="Times New Roman" pitchFamily="18" charset="0"/>
                <a:ea typeface="宋体" pitchFamily="2" charset="-122"/>
                <a:cs typeface="Times New Roman" pitchFamily="18" charset="0"/>
              </a:rPr>
              <a:t>Bermes</a:t>
            </a:r>
            <a:r>
              <a:rPr lang="en-US" altLang="zh-CN" sz="1600" dirty="0">
                <a:latin typeface="Times New Roman" pitchFamily="18" charset="0"/>
                <a:ea typeface="宋体" pitchFamily="2" charset="-122"/>
                <a:cs typeface="Times New Roman" pitchFamily="18" charset="0"/>
              </a:rPr>
              <a:t> C,2007</a:t>
            </a:r>
            <a:r>
              <a:rPr lang="en-US" altLang="zh-CN" sz="1600" dirty="0" smtClean="0">
                <a:latin typeface="Times New Roman" pitchFamily="18" charset="0"/>
                <a:ea typeface="宋体" pitchFamily="2" charset="-122"/>
                <a:cs typeface="Times New Roman" pitchFamily="18" charset="0"/>
              </a:rPr>
              <a:t>)</a:t>
            </a:r>
            <a:endParaRPr lang="zh-CN" altLang="en-US" sz="1600" dirty="0">
              <a:latin typeface="Times New Roman" pitchFamily="18" charset="0"/>
              <a:ea typeface="宋体" pitchFamily="2" charset="-122"/>
              <a:cs typeface="Times New Roman" pitchFamily="18" charset="0"/>
            </a:endParaRPr>
          </a:p>
        </p:txBody>
      </p:sp>
      <p:sp>
        <p:nvSpPr>
          <p:cNvPr id="26" name="TextBox 38"/>
          <p:cNvSpPr txBox="1"/>
          <p:nvPr/>
        </p:nvSpPr>
        <p:spPr>
          <a:xfrm>
            <a:off x="2569280" y="4537830"/>
            <a:ext cx="4542116" cy="584775"/>
          </a:xfrm>
          <a:prstGeom prst="rect">
            <a:avLst/>
          </a:prstGeom>
        </p:spPr>
        <p:style>
          <a:lnRef idx="0">
            <a:scrgbClr r="0" g="0" b="0"/>
          </a:lnRef>
          <a:fillRef idx="1001">
            <a:schemeClr val="lt1"/>
          </a:fillRef>
          <a:effectRef idx="0">
            <a:scrgbClr r="0" g="0" b="0"/>
          </a:effectRef>
          <a:fontRef idx="major"/>
        </p:style>
        <p:txBody>
          <a:bodyPr wrap="square" rtlCol="0">
            <a:spAutoFit/>
          </a:bodyPr>
          <a:lstStyle/>
          <a:p>
            <a:r>
              <a:rPr lang="zh-CN" altLang="en-US" sz="1600" b="1" dirty="0" smtClean="0">
                <a:latin typeface="Times New Roman" pitchFamily="18" charset="0"/>
                <a:ea typeface="宋体" pitchFamily="2" charset="-122"/>
                <a:cs typeface="Times New Roman" pitchFamily="18" charset="0"/>
              </a:rPr>
              <a:t>翘曲小波变换 </a:t>
            </a:r>
            <a:r>
              <a:rPr lang="en-US" altLang="zh-CN" sz="1600" dirty="0" smtClean="0">
                <a:latin typeface="Times New Roman" pitchFamily="18" charset="0"/>
                <a:ea typeface="宋体" pitchFamily="2" charset="-122"/>
                <a:cs typeface="Times New Roman" pitchFamily="18" charset="0"/>
              </a:rPr>
              <a:t>(</a:t>
            </a:r>
            <a:r>
              <a:rPr lang="en-US" altLang="zh-CN" sz="1600" dirty="0"/>
              <a:t>De </a:t>
            </a:r>
            <a:r>
              <a:rPr lang="en-US" altLang="zh-CN" sz="1600" dirty="0" err="1"/>
              <a:t>Marchi</a:t>
            </a:r>
            <a:r>
              <a:rPr lang="en-US" altLang="zh-CN" sz="1600" dirty="0"/>
              <a:t> L</a:t>
            </a:r>
            <a:r>
              <a:rPr lang="en-US" altLang="zh-CN" sz="1600" dirty="0" smtClean="0">
                <a:latin typeface="Times New Roman" pitchFamily="18" charset="0"/>
                <a:ea typeface="宋体" pitchFamily="2" charset="-122"/>
                <a:cs typeface="Times New Roman" pitchFamily="18" charset="0"/>
              </a:rPr>
              <a:t>, 2010)</a:t>
            </a:r>
          </a:p>
          <a:p>
            <a:endParaRPr lang="zh-CN" altLang="en-US" sz="1600" dirty="0">
              <a:latin typeface="Times New Roman" pitchFamily="18" charset="0"/>
              <a:ea typeface="宋体" pitchFamily="2" charset="-122"/>
              <a:cs typeface="Times New Roman" pitchFamily="18" charset="0"/>
            </a:endParaRPr>
          </a:p>
        </p:txBody>
      </p:sp>
      <p:sp>
        <p:nvSpPr>
          <p:cNvPr id="27" name="TextBox 39"/>
          <p:cNvSpPr txBox="1"/>
          <p:nvPr/>
        </p:nvSpPr>
        <p:spPr>
          <a:xfrm>
            <a:off x="2585764" y="3444609"/>
            <a:ext cx="4557120" cy="338554"/>
          </a:xfrm>
          <a:prstGeom prst="rect">
            <a:avLst/>
          </a:prstGeom>
        </p:spPr>
        <p:style>
          <a:lnRef idx="0">
            <a:scrgbClr r="0" g="0" b="0"/>
          </a:lnRef>
          <a:fillRef idx="1001">
            <a:schemeClr val="lt1"/>
          </a:fillRef>
          <a:effectRef idx="0">
            <a:scrgbClr r="0" g="0" b="0"/>
          </a:effectRef>
          <a:fontRef idx="major"/>
        </p:style>
        <p:txBody>
          <a:bodyPr wrap="square" rtlCol="0">
            <a:spAutoFit/>
          </a:bodyPr>
          <a:lstStyle/>
          <a:p>
            <a:r>
              <a:rPr lang="en-US" altLang="zh-CN" sz="1600" b="1" dirty="0">
                <a:latin typeface="Times New Roman" pitchFamily="18" charset="0"/>
                <a:ea typeface="宋体" pitchFamily="2" charset="-122"/>
                <a:cs typeface="Times New Roman" pitchFamily="18" charset="0"/>
              </a:rPr>
              <a:t>HHT</a:t>
            </a:r>
            <a:r>
              <a:rPr lang="zh-CN" altLang="en-US" sz="1600" b="1" dirty="0" smtClean="0">
                <a:latin typeface="Times New Roman" pitchFamily="18" charset="0"/>
                <a:ea typeface="宋体" pitchFamily="2" charset="-122"/>
                <a:cs typeface="Times New Roman" pitchFamily="18" charset="0"/>
              </a:rPr>
              <a:t>变换 </a:t>
            </a:r>
            <a:r>
              <a:rPr lang="en-US" altLang="zh-CN" sz="1600" dirty="0">
                <a:latin typeface="Times New Roman" pitchFamily="18" charset="0"/>
                <a:ea typeface="宋体" pitchFamily="2" charset="-122"/>
                <a:cs typeface="Times New Roman" pitchFamily="18" charset="0"/>
              </a:rPr>
              <a:t>(R Kažys,2008</a:t>
            </a:r>
            <a:r>
              <a:rPr lang="en-US" altLang="zh-CN" sz="1600" dirty="0" smtClean="0">
                <a:latin typeface="Times New Roman" pitchFamily="18" charset="0"/>
                <a:ea typeface="宋体" pitchFamily="2" charset="-122"/>
                <a:cs typeface="Times New Roman" pitchFamily="18" charset="0"/>
              </a:rPr>
              <a:t>)</a:t>
            </a:r>
            <a:endParaRPr lang="zh-CN" altLang="en-US" sz="1600" dirty="0">
              <a:latin typeface="Times New Roman" pitchFamily="18" charset="0"/>
              <a:ea typeface="宋体" pitchFamily="2" charset="-122"/>
              <a:cs typeface="Times New Roman" pitchFamily="18" charset="0"/>
            </a:endParaRPr>
          </a:p>
        </p:txBody>
      </p:sp>
      <p:sp>
        <p:nvSpPr>
          <p:cNvPr id="28" name="TextBox 41"/>
          <p:cNvSpPr txBox="1"/>
          <p:nvPr/>
        </p:nvSpPr>
        <p:spPr>
          <a:xfrm>
            <a:off x="2555775" y="3981653"/>
            <a:ext cx="3650847" cy="338554"/>
          </a:xfrm>
          <a:prstGeom prst="rect">
            <a:avLst/>
          </a:prstGeom>
        </p:spPr>
        <p:style>
          <a:lnRef idx="0">
            <a:scrgbClr r="0" g="0" b="0"/>
          </a:lnRef>
          <a:fillRef idx="1001">
            <a:schemeClr val="lt1"/>
          </a:fillRef>
          <a:effectRef idx="0">
            <a:scrgbClr r="0" g="0" b="0"/>
          </a:effectRef>
          <a:fontRef idx="major"/>
        </p:style>
        <p:txBody>
          <a:bodyPr wrap="square" rtlCol="0">
            <a:spAutoFit/>
          </a:bodyPr>
          <a:lstStyle/>
          <a:p>
            <a:r>
              <a:rPr lang="zh-CN" altLang="en-US" sz="1600" b="1" dirty="0" smtClean="0">
                <a:latin typeface="Times New Roman" pitchFamily="18" charset="0"/>
                <a:ea typeface="宋体" pitchFamily="2" charset="-122"/>
                <a:cs typeface="Times New Roman" pitchFamily="18" charset="0"/>
              </a:rPr>
              <a:t>小波变换  </a:t>
            </a:r>
            <a:r>
              <a:rPr lang="en-US" altLang="zh-CN" sz="1600" dirty="0" smtClean="0">
                <a:latin typeface="Times New Roman" pitchFamily="18" charset="0"/>
                <a:ea typeface="宋体" pitchFamily="2" charset="-122"/>
                <a:cs typeface="Times New Roman" pitchFamily="18" charset="0"/>
              </a:rPr>
              <a:t>(Li </a:t>
            </a:r>
            <a:r>
              <a:rPr lang="en-US" altLang="zh-CN" sz="1600" dirty="0">
                <a:latin typeface="Times New Roman" pitchFamily="18" charset="0"/>
                <a:ea typeface="宋体" pitchFamily="2" charset="-122"/>
                <a:cs typeface="Times New Roman" pitchFamily="18" charset="0"/>
              </a:rPr>
              <a:t>B,2015)</a:t>
            </a:r>
            <a:endParaRPr lang="zh-CN" altLang="en-US" sz="1600" dirty="0">
              <a:latin typeface="Times New Roman" pitchFamily="18" charset="0"/>
              <a:ea typeface="宋体" pitchFamily="2" charset="-122"/>
              <a:cs typeface="Times New Roman" pitchFamily="18" charset="0"/>
            </a:endParaRPr>
          </a:p>
        </p:txBody>
      </p:sp>
      <p:sp>
        <p:nvSpPr>
          <p:cNvPr id="29" name="TextBox 45"/>
          <p:cNvSpPr txBox="1"/>
          <p:nvPr/>
        </p:nvSpPr>
        <p:spPr>
          <a:xfrm>
            <a:off x="2570261" y="5007610"/>
            <a:ext cx="4426810" cy="338554"/>
          </a:xfrm>
          <a:prstGeom prst="rect">
            <a:avLst/>
          </a:prstGeom>
        </p:spPr>
        <p:style>
          <a:lnRef idx="0">
            <a:scrgbClr r="0" g="0" b="0"/>
          </a:lnRef>
          <a:fillRef idx="1001">
            <a:schemeClr val="lt1"/>
          </a:fillRef>
          <a:effectRef idx="0">
            <a:scrgbClr r="0" g="0" b="0"/>
          </a:effectRef>
          <a:fontRef idx="major"/>
        </p:style>
        <p:txBody>
          <a:bodyPr wrap="square" rtlCol="0">
            <a:spAutoFit/>
          </a:bodyPr>
          <a:lstStyle/>
          <a:p>
            <a:r>
              <a:rPr lang="zh-CN" altLang="en-US" sz="1600" b="1" dirty="0">
                <a:latin typeface="Times New Roman" pitchFamily="18" charset="0"/>
                <a:ea typeface="宋体" pitchFamily="2" charset="-122"/>
                <a:cs typeface="Times New Roman" pitchFamily="18" charset="0"/>
              </a:rPr>
              <a:t>导波成像技术</a:t>
            </a:r>
            <a:r>
              <a:rPr lang="zh-CN" altLang="en-US" sz="1600" b="1" dirty="0" smtClean="0">
                <a:latin typeface="Times New Roman" pitchFamily="18" charset="0"/>
                <a:ea typeface="宋体" pitchFamily="2" charset="-122"/>
                <a:cs typeface="Times New Roman" pitchFamily="18" charset="0"/>
              </a:rPr>
              <a:t> </a:t>
            </a:r>
            <a:r>
              <a:rPr lang="en-US" altLang="zh-CN" sz="1600" dirty="0" smtClean="0">
                <a:latin typeface="Times New Roman" pitchFamily="18" charset="0"/>
                <a:ea typeface="宋体" pitchFamily="2" charset="-122"/>
                <a:cs typeface="Times New Roman" pitchFamily="18" charset="0"/>
              </a:rPr>
              <a:t>(</a:t>
            </a:r>
            <a:r>
              <a:rPr lang="en-US" altLang="zh-CN" sz="1600" dirty="0" err="1">
                <a:latin typeface="Times New Roman" pitchFamily="18" charset="0"/>
                <a:ea typeface="宋体" pitchFamily="2" charset="-122"/>
                <a:cs typeface="Times New Roman" pitchFamily="18" charset="0"/>
              </a:rPr>
              <a:t>Ihn</a:t>
            </a:r>
            <a:r>
              <a:rPr lang="en-US" altLang="zh-CN" sz="1600" dirty="0">
                <a:latin typeface="Times New Roman" pitchFamily="18" charset="0"/>
                <a:ea typeface="宋体" pitchFamily="2" charset="-122"/>
                <a:cs typeface="Times New Roman" pitchFamily="18" charset="0"/>
              </a:rPr>
              <a:t> JB, 2008</a:t>
            </a:r>
            <a:r>
              <a:rPr lang="en-US" altLang="zh-CN" sz="1600" dirty="0" smtClean="0">
                <a:latin typeface="Times New Roman" pitchFamily="18" charset="0"/>
                <a:ea typeface="宋体" pitchFamily="2" charset="-122"/>
                <a:cs typeface="Times New Roman" pitchFamily="18" charset="0"/>
              </a:rPr>
              <a:t>)</a:t>
            </a:r>
            <a:endParaRPr lang="zh-CN" altLang="en-US" sz="1600" dirty="0">
              <a:latin typeface="Times New Roman" pitchFamily="18" charset="0"/>
              <a:ea typeface="宋体" pitchFamily="2" charset="-122"/>
              <a:cs typeface="Times New Roman" pitchFamily="18" charset="0"/>
            </a:endParaRPr>
          </a:p>
        </p:txBody>
      </p:sp>
      <p:sp>
        <p:nvSpPr>
          <p:cNvPr id="41" name="TextBox 35">
            <a:hlinkClick r:id="rId3" action="ppaction://hlinksldjump"/>
          </p:cNvPr>
          <p:cNvSpPr txBox="1"/>
          <p:nvPr/>
        </p:nvSpPr>
        <p:spPr>
          <a:xfrm>
            <a:off x="445893" y="1721097"/>
            <a:ext cx="1928826" cy="646331"/>
          </a:xfrm>
          <a:prstGeom prst="rect">
            <a:avLst/>
          </a:prstGeom>
          <a:ln w="28575">
            <a:solidFill>
              <a:srgbClr val="0000FF"/>
            </a:solidFill>
          </a:ln>
        </p:spPr>
        <p:txBody>
          <a:bodyPr wrap="square">
            <a:spAutoFit/>
          </a:bodyPr>
          <a:lstStyle>
            <a:defPPr>
              <a:defRPr lang="zh-CN"/>
            </a:defPPr>
            <a:lvl1pPr>
              <a:defRPr b="1">
                <a:solidFill>
                  <a:schemeClr val="tx1"/>
                </a:solidFill>
                <a:latin typeface="Times New Roman" panose="02020603050405020304" pitchFamily="18" charset="0"/>
                <a:ea typeface="宋体" charset="-122"/>
                <a:cs typeface="Times New Roman" panose="02020603050405020304" pitchFamily="18" charset="0"/>
              </a:defRPr>
            </a:lvl1pPr>
            <a:lvl2pPr>
              <a:defRPr>
                <a:solidFill>
                  <a:schemeClr val="tx1"/>
                </a:solidFill>
                <a:latin typeface="Arial" charset="0"/>
                <a:ea typeface="宋体" charset="-122"/>
              </a:defRPr>
            </a:lvl2pPr>
            <a:lvl3pPr>
              <a:defRPr>
                <a:solidFill>
                  <a:schemeClr val="tx1"/>
                </a:solidFill>
                <a:latin typeface="Arial" charset="0"/>
                <a:ea typeface="宋体" charset="-122"/>
              </a:defRPr>
            </a:lvl3pPr>
            <a:lvl4pPr>
              <a:defRPr>
                <a:solidFill>
                  <a:schemeClr val="tx1"/>
                </a:solidFill>
                <a:latin typeface="Arial" charset="0"/>
                <a:ea typeface="宋体" charset="-122"/>
              </a:defRPr>
            </a:lvl4pPr>
            <a:lvl5pPr>
              <a:defRPr>
                <a:solidFill>
                  <a:schemeClr val="tx1"/>
                </a:solidFill>
                <a:latin typeface="Arial" charset="0"/>
                <a:ea typeface="宋体" charset="-122"/>
              </a:defRPr>
            </a:lvl5pPr>
            <a:lvl6pPr>
              <a:defRPr>
                <a:solidFill>
                  <a:schemeClr val="tx1"/>
                </a:solidFill>
                <a:latin typeface="Arial" charset="0"/>
                <a:ea typeface="宋体" charset="-122"/>
              </a:defRPr>
            </a:lvl6pPr>
            <a:lvl7pPr>
              <a:defRPr>
                <a:solidFill>
                  <a:schemeClr val="tx1"/>
                </a:solidFill>
                <a:latin typeface="Arial" charset="0"/>
                <a:ea typeface="宋体" charset="-122"/>
              </a:defRPr>
            </a:lvl7pPr>
            <a:lvl8pPr>
              <a:defRPr>
                <a:solidFill>
                  <a:schemeClr val="tx1"/>
                </a:solidFill>
                <a:latin typeface="Arial" charset="0"/>
                <a:ea typeface="宋体" charset="-122"/>
              </a:defRPr>
            </a:lvl8pPr>
            <a:lvl9pPr>
              <a:defRPr>
                <a:solidFill>
                  <a:schemeClr val="tx1"/>
                </a:solidFill>
                <a:latin typeface="Arial" charset="0"/>
                <a:ea typeface="宋体" charset="-122"/>
              </a:defRPr>
            </a:lvl9pPr>
          </a:lstStyle>
          <a:p>
            <a:pPr algn="ctr"/>
            <a:r>
              <a:rPr lang="zh-CN" altLang="en-US" dirty="0"/>
              <a:t>导波</a:t>
            </a:r>
            <a:r>
              <a:rPr lang="zh-CN" altLang="en-US" dirty="0" smtClean="0"/>
              <a:t>信号激励</a:t>
            </a:r>
            <a:endParaRPr lang="en-US" altLang="zh-CN" dirty="0" smtClean="0"/>
          </a:p>
          <a:p>
            <a:pPr algn="ctr"/>
            <a:r>
              <a:rPr lang="zh-CN" altLang="en-US" dirty="0" smtClean="0"/>
              <a:t>与接收</a:t>
            </a:r>
            <a:r>
              <a:rPr lang="zh-CN" altLang="en-US" dirty="0"/>
              <a:t>装置</a:t>
            </a:r>
          </a:p>
        </p:txBody>
      </p:sp>
      <p:sp>
        <p:nvSpPr>
          <p:cNvPr id="42" name="左大括号 41"/>
          <p:cNvSpPr/>
          <p:nvPr/>
        </p:nvSpPr>
        <p:spPr>
          <a:xfrm>
            <a:off x="2374719" y="1432223"/>
            <a:ext cx="299310" cy="1224081"/>
          </a:xfrm>
          <a:prstGeom prst="leftBrace">
            <a:avLst/>
          </a:prstGeom>
          <a:noFill/>
          <a:ln w="254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3" name="TextBox 37"/>
          <p:cNvSpPr txBox="1"/>
          <p:nvPr/>
        </p:nvSpPr>
        <p:spPr>
          <a:xfrm>
            <a:off x="2602278" y="1287998"/>
            <a:ext cx="5354097" cy="338554"/>
          </a:xfrm>
          <a:prstGeom prst="rect">
            <a:avLst/>
          </a:prstGeom>
        </p:spPr>
        <p:style>
          <a:lnRef idx="0">
            <a:scrgbClr r="0" g="0" b="0"/>
          </a:lnRef>
          <a:fillRef idx="1001">
            <a:schemeClr val="lt1"/>
          </a:fillRef>
          <a:effectRef idx="0">
            <a:scrgbClr r="0" g="0" b="0"/>
          </a:effectRef>
          <a:fontRef idx="major"/>
        </p:style>
        <p:txBody>
          <a:bodyPr wrap="square" rtlCol="0">
            <a:spAutoFit/>
          </a:bodyPr>
          <a:lstStyle/>
          <a:p>
            <a:r>
              <a:rPr lang="zh-CN" altLang="en-US" sz="1600" b="1" dirty="0" smtClean="0">
                <a:latin typeface="Times New Roman" pitchFamily="18" charset="0"/>
                <a:ea typeface="宋体" pitchFamily="2" charset="-122"/>
                <a:cs typeface="Times New Roman" pitchFamily="18" charset="0"/>
              </a:rPr>
              <a:t>压电片 </a:t>
            </a:r>
            <a:r>
              <a:rPr lang="en-US" altLang="zh-CN" sz="1600" dirty="0" smtClean="0">
                <a:latin typeface="Times New Roman" pitchFamily="18" charset="0"/>
                <a:ea typeface="宋体" pitchFamily="2" charset="-122"/>
                <a:cs typeface="Times New Roman" pitchFamily="18" charset="0"/>
              </a:rPr>
              <a:t>(</a:t>
            </a:r>
            <a:r>
              <a:rPr lang="en-US" altLang="zh-CN" sz="1600" dirty="0"/>
              <a:t>Yan </a:t>
            </a:r>
            <a:r>
              <a:rPr lang="en-US" altLang="zh-CN" sz="1600" dirty="0" smtClean="0"/>
              <a:t>F</a:t>
            </a:r>
            <a:r>
              <a:rPr lang="en-US" altLang="zh-CN" sz="1600" dirty="0" smtClean="0">
                <a:latin typeface="Times New Roman" pitchFamily="18" charset="0"/>
                <a:ea typeface="宋体" pitchFamily="2" charset="-122"/>
                <a:cs typeface="Times New Roman" pitchFamily="18" charset="0"/>
              </a:rPr>
              <a:t>,2010; </a:t>
            </a:r>
            <a:r>
              <a:rPr lang="en-US" altLang="zh-CN" sz="1600" dirty="0" err="1"/>
              <a:t>Purekar</a:t>
            </a:r>
            <a:r>
              <a:rPr lang="en-US" altLang="zh-CN" sz="1600" dirty="0"/>
              <a:t> </a:t>
            </a:r>
            <a:r>
              <a:rPr lang="en-US" altLang="zh-CN" sz="1600" dirty="0" smtClean="0"/>
              <a:t>AS</a:t>
            </a:r>
            <a:r>
              <a:rPr lang="en-US" altLang="zh-CN" sz="1600" dirty="0" smtClean="0">
                <a:latin typeface="Times New Roman" pitchFamily="18" charset="0"/>
                <a:ea typeface="宋体" pitchFamily="2" charset="-122"/>
                <a:cs typeface="Times New Roman" pitchFamily="18" charset="0"/>
              </a:rPr>
              <a:t>,2010</a:t>
            </a:r>
            <a:r>
              <a:rPr lang="zh-CN" altLang="en-US" sz="1600" dirty="0" smtClean="0">
                <a:latin typeface="Times New Roman" pitchFamily="18" charset="0"/>
                <a:ea typeface="宋体" pitchFamily="2" charset="-122"/>
                <a:cs typeface="Times New Roman" pitchFamily="18" charset="0"/>
              </a:rPr>
              <a:t>；</a:t>
            </a:r>
            <a:r>
              <a:rPr lang="en-US" altLang="zh-CN" sz="1600" dirty="0" err="1"/>
              <a:t>Diamanti</a:t>
            </a:r>
            <a:r>
              <a:rPr lang="en-US" altLang="zh-CN" sz="1600" dirty="0"/>
              <a:t> </a:t>
            </a:r>
            <a:r>
              <a:rPr lang="en-US" altLang="zh-CN" sz="1600" dirty="0" smtClean="0"/>
              <a:t>K,2007</a:t>
            </a:r>
            <a:r>
              <a:rPr lang="en-US" altLang="zh-CN" sz="1600" dirty="0" smtClean="0">
                <a:latin typeface="Times New Roman" pitchFamily="18" charset="0"/>
                <a:ea typeface="宋体" pitchFamily="2" charset="-122"/>
                <a:cs typeface="Times New Roman" pitchFamily="18" charset="0"/>
              </a:rPr>
              <a:t>)</a:t>
            </a:r>
            <a:endParaRPr lang="zh-CN" altLang="en-US" sz="1600" dirty="0">
              <a:latin typeface="Times New Roman" pitchFamily="18" charset="0"/>
              <a:ea typeface="宋体" pitchFamily="2" charset="-122"/>
              <a:cs typeface="Times New Roman" pitchFamily="18" charset="0"/>
            </a:endParaRPr>
          </a:p>
        </p:txBody>
      </p:sp>
      <p:sp>
        <p:nvSpPr>
          <p:cNvPr id="45" name="TextBox 39"/>
          <p:cNvSpPr txBox="1"/>
          <p:nvPr/>
        </p:nvSpPr>
        <p:spPr>
          <a:xfrm>
            <a:off x="2599268" y="1858789"/>
            <a:ext cx="4557120" cy="338554"/>
          </a:xfrm>
          <a:prstGeom prst="rect">
            <a:avLst/>
          </a:prstGeom>
        </p:spPr>
        <p:style>
          <a:lnRef idx="0">
            <a:scrgbClr r="0" g="0" b="0"/>
          </a:lnRef>
          <a:fillRef idx="1001">
            <a:schemeClr val="lt1"/>
          </a:fillRef>
          <a:effectRef idx="0">
            <a:scrgbClr r="0" g="0" b="0"/>
          </a:effectRef>
          <a:fontRef idx="major"/>
        </p:style>
        <p:txBody>
          <a:bodyPr wrap="square" rtlCol="0">
            <a:spAutoFit/>
          </a:bodyPr>
          <a:lstStyle/>
          <a:p>
            <a:r>
              <a:rPr lang="zh-CN" altLang="zh-CN" sz="1600" b="1" dirty="0">
                <a:latin typeface="Times New Roman" pitchFamily="18" charset="0"/>
                <a:ea typeface="宋体" pitchFamily="2" charset="-122"/>
                <a:cs typeface="Times New Roman" pitchFamily="18" charset="0"/>
              </a:rPr>
              <a:t>激光传感器</a:t>
            </a:r>
            <a:r>
              <a:rPr lang="en-US" altLang="zh-CN" sz="1600" dirty="0" smtClean="0">
                <a:latin typeface="Times New Roman" pitchFamily="18" charset="0"/>
                <a:ea typeface="宋体" pitchFamily="2" charset="-122"/>
                <a:cs typeface="Times New Roman" pitchFamily="18" charset="0"/>
              </a:rPr>
              <a:t>(</a:t>
            </a:r>
            <a:r>
              <a:rPr lang="en-US" altLang="zh-CN" sz="1600" dirty="0" err="1"/>
              <a:t>Rucka</a:t>
            </a:r>
            <a:r>
              <a:rPr lang="en-US" altLang="zh-CN" sz="1600" dirty="0"/>
              <a:t> </a:t>
            </a:r>
            <a:r>
              <a:rPr lang="en-US" altLang="zh-CN" sz="1600" dirty="0" smtClean="0"/>
              <a:t>M</a:t>
            </a:r>
            <a:r>
              <a:rPr lang="en-US" altLang="zh-CN" sz="1600" dirty="0" smtClean="0">
                <a:latin typeface="Times New Roman" pitchFamily="18" charset="0"/>
                <a:ea typeface="宋体" pitchFamily="2" charset="-122"/>
                <a:cs typeface="Times New Roman" pitchFamily="18" charset="0"/>
              </a:rPr>
              <a:t>,2010)</a:t>
            </a:r>
            <a:endParaRPr lang="zh-CN" altLang="en-US" sz="1600" dirty="0">
              <a:latin typeface="Times New Roman" pitchFamily="18" charset="0"/>
              <a:ea typeface="宋体" pitchFamily="2" charset="-122"/>
              <a:cs typeface="Times New Roman" pitchFamily="18" charset="0"/>
            </a:endParaRPr>
          </a:p>
        </p:txBody>
      </p:sp>
      <p:sp>
        <p:nvSpPr>
          <p:cNvPr id="46" name="TextBox 41"/>
          <p:cNvSpPr txBox="1"/>
          <p:nvPr/>
        </p:nvSpPr>
        <p:spPr>
          <a:xfrm>
            <a:off x="2569279" y="2395833"/>
            <a:ext cx="3650847" cy="338554"/>
          </a:xfrm>
          <a:prstGeom prst="rect">
            <a:avLst/>
          </a:prstGeom>
        </p:spPr>
        <p:style>
          <a:lnRef idx="0">
            <a:scrgbClr r="0" g="0" b="0"/>
          </a:lnRef>
          <a:fillRef idx="1001">
            <a:schemeClr val="lt1"/>
          </a:fillRef>
          <a:effectRef idx="0">
            <a:scrgbClr r="0" g="0" b="0"/>
          </a:effectRef>
          <a:fontRef idx="major"/>
        </p:style>
        <p:txBody>
          <a:bodyPr wrap="square" rtlCol="0">
            <a:spAutoFit/>
          </a:bodyPr>
          <a:lstStyle/>
          <a:p>
            <a:r>
              <a:rPr lang="zh-CN" altLang="zh-CN" sz="1600" b="1" dirty="0">
                <a:latin typeface="Times New Roman" pitchFamily="18" charset="0"/>
                <a:ea typeface="宋体" pitchFamily="2" charset="-122"/>
                <a:cs typeface="Times New Roman" pitchFamily="18" charset="0"/>
              </a:rPr>
              <a:t>光栅传感器</a:t>
            </a:r>
            <a:r>
              <a:rPr lang="en-US" altLang="zh-CN" sz="1600" dirty="0" smtClean="0">
                <a:latin typeface="Times New Roman" pitchFamily="18" charset="0"/>
                <a:ea typeface="宋体" pitchFamily="2" charset="-122"/>
                <a:cs typeface="Times New Roman" pitchFamily="18" charset="0"/>
              </a:rPr>
              <a:t>(</a:t>
            </a:r>
            <a:r>
              <a:rPr lang="en-US" altLang="zh-CN" sz="1600" dirty="0"/>
              <a:t>Li </a:t>
            </a:r>
            <a:r>
              <a:rPr lang="en-US" altLang="zh-CN" sz="1600" dirty="0" smtClean="0"/>
              <a:t>F</a:t>
            </a:r>
            <a:r>
              <a:rPr lang="en-US" altLang="zh-CN" sz="1600" dirty="0" smtClean="0">
                <a:latin typeface="Times New Roman" pitchFamily="18" charset="0"/>
                <a:ea typeface="宋体" pitchFamily="2" charset="-122"/>
                <a:cs typeface="Times New Roman" pitchFamily="18" charset="0"/>
              </a:rPr>
              <a:t>,2009)</a:t>
            </a:r>
            <a:endParaRPr lang="zh-CN" altLang="en-US" sz="1600" dirty="0">
              <a:latin typeface="Times New Roman" pitchFamily="18" charset="0"/>
              <a:ea typeface="宋体" pitchFamily="2" charset="-122"/>
              <a:cs typeface="Times New Roman" pitchFamily="18" charset="0"/>
            </a:endParaRPr>
          </a:p>
        </p:txBody>
      </p:sp>
    </p:spTree>
    <p:extLst>
      <p:ext uri="{BB962C8B-B14F-4D97-AF65-F5344CB8AC3E}">
        <p14:creationId xmlns:p14="http://schemas.microsoft.com/office/powerpoint/2010/main" val="382265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7010400" y="6386438"/>
            <a:ext cx="2133600" cy="457200"/>
          </a:xfrm>
        </p:spPr>
        <p:txBody>
          <a:bodyPr/>
          <a:lstStyle/>
          <a:p>
            <a:pPr>
              <a:defRPr/>
            </a:pPr>
            <a:fld id="{06C88229-2361-4A3F-BA53-4D47DBEF09B6}" type="slidenum">
              <a:rPr lang="en-US" altLang="zh-CN" smtClean="0"/>
              <a:pPr>
                <a:defRPr/>
              </a:pPr>
              <a:t>6</a:t>
            </a:fld>
            <a:endParaRPr lang="en-US" altLang="zh-CN" dirty="0"/>
          </a:p>
        </p:txBody>
      </p:sp>
      <p:sp>
        <p:nvSpPr>
          <p:cNvPr id="5" name="Rectangle 2"/>
          <p:cNvSpPr>
            <a:spLocks noGrp="1" noChangeArrowheads="1"/>
          </p:cNvSpPr>
          <p:nvPr>
            <p:ph type="title"/>
          </p:nvPr>
        </p:nvSpPr>
        <p:spPr>
          <a:xfrm>
            <a:off x="357188" y="476672"/>
            <a:ext cx="5654972" cy="560611"/>
          </a:xfrm>
        </p:spPr>
        <p:txBody>
          <a:bodyPr/>
          <a:lstStyle/>
          <a:p>
            <a:pPr eaLnBrk="1" hangingPunct="1">
              <a:lnSpc>
                <a:spcPct val="130000"/>
              </a:lnSpc>
              <a:defRPr/>
            </a:pPr>
            <a:r>
              <a:rPr lang="en-US" altLang="zh-CN" sz="3000" dirty="0" smtClean="0">
                <a:latin typeface="+mn-lt"/>
                <a:ea typeface="黑体" panose="02010609060101010101" pitchFamily="49" charset="-122"/>
                <a:cs typeface="Times New Roman" panose="02020603050405020304" pitchFamily="18" charset="0"/>
              </a:rPr>
              <a:t>1.2 </a:t>
            </a:r>
            <a:r>
              <a:rPr lang="zh-CN" altLang="zh-CN" sz="3000" dirty="0">
                <a:latin typeface="+mn-lt"/>
                <a:ea typeface="黑体" panose="02010609060101010101" pitchFamily="49" charset="-122"/>
                <a:cs typeface="Times New Roman" panose="02020603050405020304" pitchFamily="18" charset="0"/>
              </a:rPr>
              <a:t>基于导波的无损检测技术</a:t>
            </a:r>
            <a:endParaRPr lang="en-US" altLang="zh-CN" sz="3000" dirty="0">
              <a:latin typeface="+mn-lt"/>
              <a:ea typeface="黑体" panose="02010609060101010101" pitchFamily="49" charset="-122"/>
              <a:cs typeface="Times New Roman" panose="02020603050405020304" pitchFamily="18" charset="0"/>
            </a:endParaRPr>
          </a:p>
        </p:txBody>
      </p:sp>
      <p:sp>
        <p:nvSpPr>
          <p:cNvPr id="60" name="TextBox 7"/>
          <p:cNvSpPr txBox="1"/>
          <p:nvPr/>
        </p:nvSpPr>
        <p:spPr>
          <a:xfrm>
            <a:off x="91099" y="2145609"/>
            <a:ext cx="1403886" cy="646331"/>
          </a:xfrm>
          <a:prstGeom prst="rect">
            <a:avLst/>
          </a:prstGeom>
          <a:ln w="28575">
            <a:solidFill>
              <a:srgbClr val="0000FF"/>
            </a:solidFill>
          </a:ln>
        </p:spPr>
        <p:txBody>
          <a:bodyPr wrap="square">
            <a:spAutoFit/>
          </a:bodyPr>
          <a:lstStyle>
            <a:defPPr>
              <a:defRPr lang="zh-CN"/>
            </a:defPPr>
            <a:lvl1pPr>
              <a:defRPr b="1">
                <a:solidFill>
                  <a:schemeClr val="tx1"/>
                </a:solidFill>
                <a:latin typeface="Times New Roman" panose="02020603050405020304" pitchFamily="18" charset="0"/>
                <a:ea typeface="宋体" charset="-122"/>
                <a:cs typeface="Times New Roman" panose="02020603050405020304" pitchFamily="18" charset="0"/>
              </a:defRPr>
            </a:lvl1pPr>
            <a:lvl2pPr>
              <a:defRPr>
                <a:solidFill>
                  <a:schemeClr val="tx1"/>
                </a:solidFill>
                <a:latin typeface="Arial" charset="0"/>
                <a:ea typeface="宋体" charset="-122"/>
              </a:defRPr>
            </a:lvl2pPr>
            <a:lvl3pPr>
              <a:defRPr>
                <a:solidFill>
                  <a:schemeClr val="tx1"/>
                </a:solidFill>
                <a:latin typeface="Arial" charset="0"/>
                <a:ea typeface="宋体" charset="-122"/>
              </a:defRPr>
            </a:lvl3pPr>
            <a:lvl4pPr>
              <a:defRPr>
                <a:solidFill>
                  <a:schemeClr val="tx1"/>
                </a:solidFill>
                <a:latin typeface="Arial" charset="0"/>
                <a:ea typeface="宋体" charset="-122"/>
              </a:defRPr>
            </a:lvl4pPr>
            <a:lvl5pPr>
              <a:defRPr>
                <a:solidFill>
                  <a:schemeClr val="tx1"/>
                </a:solidFill>
                <a:latin typeface="Arial" charset="0"/>
                <a:ea typeface="宋体" charset="-122"/>
              </a:defRPr>
            </a:lvl5pPr>
            <a:lvl6pPr>
              <a:defRPr>
                <a:solidFill>
                  <a:schemeClr val="tx1"/>
                </a:solidFill>
                <a:latin typeface="Arial" charset="0"/>
                <a:ea typeface="宋体" charset="-122"/>
              </a:defRPr>
            </a:lvl6pPr>
            <a:lvl7pPr>
              <a:defRPr>
                <a:solidFill>
                  <a:schemeClr val="tx1"/>
                </a:solidFill>
                <a:latin typeface="Arial" charset="0"/>
                <a:ea typeface="宋体" charset="-122"/>
              </a:defRPr>
            </a:lvl7pPr>
            <a:lvl8pPr>
              <a:defRPr>
                <a:solidFill>
                  <a:schemeClr val="tx1"/>
                </a:solidFill>
                <a:latin typeface="Arial" charset="0"/>
                <a:ea typeface="宋体" charset="-122"/>
              </a:defRPr>
            </a:lvl8pPr>
            <a:lvl9pPr>
              <a:defRPr>
                <a:solidFill>
                  <a:schemeClr val="tx1"/>
                </a:solidFill>
                <a:latin typeface="Arial" charset="0"/>
                <a:ea typeface="宋体" charset="-122"/>
              </a:defRPr>
            </a:lvl9pPr>
          </a:lstStyle>
          <a:p>
            <a:pPr algn="ctr"/>
            <a:r>
              <a:rPr lang="zh-CN" altLang="en-US" dirty="0" smtClean="0"/>
              <a:t>飞行时间法（</a:t>
            </a:r>
            <a:r>
              <a:rPr lang="en-US" altLang="zh-CN" dirty="0" err="1" smtClean="0"/>
              <a:t>ToF</a:t>
            </a:r>
            <a:r>
              <a:rPr lang="zh-CN" altLang="en-US" dirty="0" smtClean="0"/>
              <a:t>法）</a:t>
            </a:r>
            <a:endParaRPr lang="zh-CN" altLang="en-US" dirty="0"/>
          </a:p>
        </p:txBody>
      </p:sp>
      <p:sp>
        <p:nvSpPr>
          <p:cNvPr id="61" name="TextBox 17"/>
          <p:cNvSpPr txBox="1"/>
          <p:nvPr/>
        </p:nvSpPr>
        <p:spPr>
          <a:xfrm>
            <a:off x="91099" y="4098784"/>
            <a:ext cx="1403885" cy="646331"/>
          </a:xfrm>
          <a:prstGeom prst="rect">
            <a:avLst/>
          </a:prstGeom>
          <a:ln w="28575">
            <a:solidFill>
              <a:srgbClr val="0000FF"/>
            </a:solidFill>
          </a:ln>
        </p:spPr>
        <p:txBody>
          <a:bodyPr wrap="square">
            <a:spAutoFit/>
          </a:bodyPr>
          <a:lstStyle>
            <a:defPPr>
              <a:defRPr lang="zh-CN"/>
            </a:defPPr>
            <a:lvl1pPr>
              <a:defRPr b="1">
                <a:solidFill>
                  <a:schemeClr val="tx1"/>
                </a:solidFill>
                <a:latin typeface="Times New Roman" panose="02020603050405020304" pitchFamily="18" charset="0"/>
                <a:ea typeface="宋体" charset="-122"/>
                <a:cs typeface="Times New Roman" panose="02020603050405020304" pitchFamily="18" charset="0"/>
              </a:defRPr>
            </a:lvl1pPr>
            <a:lvl2pPr>
              <a:defRPr>
                <a:solidFill>
                  <a:schemeClr val="tx1"/>
                </a:solidFill>
                <a:latin typeface="Arial" charset="0"/>
                <a:ea typeface="宋体" charset="-122"/>
              </a:defRPr>
            </a:lvl2pPr>
            <a:lvl3pPr>
              <a:defRPr>
                <a:solidFill>
                  <a:schemeClr val="tx1"/>
                </a:solidFill>
                <a:latin typeface="Arial" charset="0"/>
                <a:ea typeface="宋体" charset="-122"/>
              </a:defRPr>
            </a:lvl3pPr>
            <a:lvl4pPr>
              <a:defRPr>
                <a:solidFill>
                  <a:schemeClr val="tx1"/>
                </a:solidFill>
                <a:latin typeface="Arial" charset="0"/>
                <a:ea typeface="宋体" charset="-122"/>
              </a:defRPr>
            </a:lvl4pPr>
            <a:lvl5pPr>
              <a:defRPr>
                <a:solidFill>
                  <a:schemeClr val="tx1"/>
                </a:solidFill>
                <a:latin typeface="Arial" charset="0"/>
                <a:ea typeface="宋体" charset="-122"/>
              </a:defRPr>
            </a:lvl5pPr>
            <a:lvl6pPr>
              <a:defRPr>
                <a:solidFill>
                  <a:schemeClr val="tx1"/>
                </a:solidFill>
                <a:latin typeface="Arial" charset="0"/>
                <a:ea typeface="宋体" charset="-122"/>
              </a:defRPr>
            </a:lvl6pPr>
            <a:lvl7pPr>
              <a:defRPr>
                <a:solidFill>
                  <a:schemeClr val="tx1"/>
                </a:solidFill>
                <a:latin typeface="Arial" charset="0"/>
                <a:ea typeface="宋体" charset="-122"/>
              </a:defRPr>
            </a:lvl7pPr>
            <a:lvl8pPr>
              <a:defRPr>
                <a:solidFill>
                  <a:schemeClr val="tx1"/>
                </a:solidFill>
                <a:latin typeface="Arial" charset="0"/>
                <a:ea typeface="宋体" charset="-122"/>
              </a:defRPr>
            </a:lvl8pPr>
            <a:lvl9pPr>
              <a:defRPr>
                <a:solidFill>
                  <a:schemeClr val="tx1"/>
                </a:solidFill>
                <a:latin typeface="Arial" charset="0"/>
                <a:ea typeface="宋体" charset="-122"/>
              </a:defRPr>
            </a:lvl9pPr>
          </a:lstStyle>
          <a:p>
            <a:pPr algn="ctr"/>
            <a:r>
              <a:rPr lang="zh-CN" altLang="en-US" dirty="0"/>
              <a:t>导波</a:t>
            </a:r>
            <a:r>
              <a:rPr lang="zh-CN" altLang="en-US" dirty="0" smtClean="0"/>
              <a:t>成像</a:t>
            </a:r>
            <a:endParaRPr lang="en-US" altLang="zh-CN" dirty="0" smtClean="0"/>
          </a:p>
          <a:p>
            <a:pPr algn="ctr"/>
            <a:r>
              <a:rPr lang="zh-CN" altLang="en-US" dirty="0" smtClean="0"/>
              <a:t>技术</a:t>
            </a:r>
            <a:endParaRPr lang="zh-CN" altLang="en-US" dirty="0"/>
          </a:p>
        </p:txBody>
      </p:sp>
      <p:sp>
        <p:nvSpPr>
          <p:cNvPr id="62" name="TextBox 18"/>
          <p:cNvSpPr txBox="1"/>
          <p:nvPr/>
        </p:nvSpPr>
        <p:spPr>
          <a:xfrm>
            <a:off x="91099" y="5645526"/>
            <a:ext cx="1478383" cy="369332"/>
          </a:xfrm>
          <a:prstGeom prst="rect">
            <a:avLst/>
          </a:prstGeom>
          <a:ln w="28575">
            <a:solidFill>
              <a:srgbClr val="0000FF"/>
            </a:solidFill>
          </a:ln>
        </p:spPr>
        <p:txBody>
          <a:bodyPr wrap="square">
            <a:spAutoFit/>
          </a:bodyPr>
          <a:lstStyle>
            <a:defPPr>
              <a:defRPr lang="zh-CN"/>
            </a:defPPr>
            <a:lvl1pPr>
              <a:defRPr b="1">
                <a:solidFill>
                  <a:schemeClr val="tx1"/>
                </a:solidFill>
                <a:latin typeface="Times New Roman" panose="02020603050405020304" pitchFamily="18" charset="0"/>
                <a:ea typeface="宋体" charset="-122"/>
                <a:cs typeface="Times New Roman" panose="02020603050405020304" pitchFamily="18" charset="0"/>
              </a:defRPr>
            </a:lvl1pPr>
            <a:lvl2pPr>
              <a:defRPr>
                <a:solidFill>
                  <a:schemeClr val="tx1"/>
                </a:solidFill>
                <a:latin typeface="Arial" charset="0"/>
                <a:ea typeface="宋体" charset="-122"/>
              </a:defRPr>
            </a:lvl2pPr>
            <a:lvl3pPr>
              <a:defRPr>
                <a:solidFill>
                  <a:schemeClr val="tx1"/>
                </a:solidFill>
                <a:latin typeface="Arial" charset="0"/>
                <a:ea typeface="宋体" charset="-122"/>
              </a:defRPr>
            </a:lvl3pPr>
            <a:lvl4pPr>
              <a:defRPr>
                <a:solidFill>
                  <a:schemeClr val="tx1"/>
                </a:solidFill>
                <a:latin typeface="Arial" charset="0"/>
                <a:ea typeface="宋体" charset="-122"/>
              </a:defRPr>
            </a:lvl4pPr>
            <a:lvl5pPr>
              <a:defRPr>
                <a:solidFill>
                  <a:schemeClr val="tx1"/>
                </a:solidFill>
                <a:latin typeface="Arial" charset="0"/>
                <a:ea typeface="宋体" charset="-122"/>
              </a:defRPr>
            </a:lvl5pPr>
            <a:lvl6pPr>
              <a:defRPr>
                <a:solidFill>
                  <a:schemeClr val="tx1"/>
                </a:solidFill>
                <a:latin typeface="Arial" charset="0"/>
                <a:ea typeface="宋体" charset="-122"/>
              </a:defRPr>
            </a:lvl6pPr>
            <a:lvl7pPr>
              <a:defRPr>
                <a:solidFill>
                  <a:schemeClr val="tx1"/>
                </a:solidFill>
                <a:latin typeface="Arial" charset="0"/>
                <a:ea typeface="宋体" charset="-122"/>
              </a:defRPr>
            </a:lvl7pPr>
            <a:lvl8pPr>
              <a:defRPr>
                <a:solidFill>
                  <a:schemeClr val="tx1"/>
                </a:solidFill>
                <a:latin typeface="Arial" charset="0"/>
                <a:ea typeface="宋体" charset="-122"/>
              </a:defRPr>
            </a:lvl8pPr>
            <a:lvl9pPr>
              <a:defRPr>
                <a:solidFill>
                  <a:schemeClr val="tx1"/>
                </a:solidFill>
                <a:latin typeface="Arial" charset="0"/>
                <a:ea typeface="宋体" charset="-122"/>
              </a:defRPr>
            </a:lvl9pPr>
          </a:lstStyle>
          <a:p>
            <a:pPr algn="ctr"/>
            <a:r>
              <a:rPr lang="zh-CN" altLang="en-US" dirty="0"/>
              <a:t>声发射</a:t>
            </a:r>
          </a:p>
        </p:txBody>
      </p:sp>
      <p:sp>
        <p:nvSpPr>
          <p:cNvPr id="63" name="左大括号 62"/>
          <p:cNvSpPr/>
          <p:nvPr/>
        </p:nvSpPr>
        <p:spPr>
          <a:xfrm>
            <a:off x="1575305" y="1402174"/>
            <a:ext cx="204642" cy="1857775"/>
          </a:xfrm>
          <a:prstGeom prst="leftBrace">
            <a:avLst/>
          </a:prstGeom>
          <a:ln w="254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4" name="TextBox 14"/>
          <p:cNvSpPr txBox="1"/>
          <p:nvPr/>
        </p:nvSpPr>
        <p:spPr>
          <a:xfrm>
            <a:off x="1632832" y="1412776"/>
            <a:ext cx="3000396" cy="338554"/>
          </a:xfrm>
          <a:prstGeom prst="rect">
            <a:avLst/>
          </a:prstGeom>
          <a:noFill/>
        </p:spPr>
        <p:txBody>
          <a:bodyPr wrap="square" rtlCol="0">
            <a:spAutoFit/>
          </a:bodyPr>
          <a:lstStyle/>
          <a:p>
            <a:r>
              <a:rPr lang="zh-CN" altLang="en-US" sz="1600" dirty="0" smtClean="0">
                <a:latin typeface="Times New Roman" pitchFamily="18" charset="0"/>
                <a:ea typeface="宋体" pitchFamily="2" charset="-122"/>
                <a:cs typeface="Times New Roman" pitchFamily="18" charset="0"/>
              </a:rPr>
              <a:t>椭圆定位算法（袁慎芳</a:t>
            </a:r>
            <a:r>
              <a:rPr lang="en-US" altLang="zh-CN" sz="1600" dirty="0" smtClean="0">
                <a:latin typeface="Times New Roman" pitchFamily="18" charset="0"/>
                <a:ea typeface="宋体" pitchFamily="2" charset="-122"/>
                <a:cs typeface="Times New Roman" pitchFamily="18" charset="0"/>
              </a:rPr>
              <a:t>,2007</a:t>
            </a:r>
            <a:r>
              <a:rPr lang="zh-CN" altLang="en-US" sz="1600" dirty="0" smtClean="0">
                <a:latin typeface="Times New Roman" pitchFamily="18" charset="0"/>
                <a:ea typeface="宋体" pitchFamily="2" charset="-122"/>
                <a:cs typeface="Times New Roman" pitchFamily="18" charset="0"/>
              </a:rPr>
              <a:t>）</a:t>
            </a:r>
            <a:endParaRPr lang="zh-CN" altLang="en-US" sz="1600" dirty="0">
              <a:latin typeface="Times New Roman" pitchFamily="18" charset="0"/>
              <a:ea typeface="宋体" pitchFamily="2" charset="-122"/>
              <a:cs typeface="Times New Roman" pitchFamily="18" charset="0"/>
            </a:endParaRPr>
          </a:p>
        </p:txBody>
      </p:sp>
      <p:sp>
        <p:nvSpPr>
          <p:cNvPr id="65" name="TextBox 16"/>
          <p:cNvSpPr txBox="1"/>
          <p:nvPr/>
        </p:nvSpPr>
        <p:spPr>
          <a:xfrm>
            <a:off x="1647426" y="1968106"/>
            <a:ext cx="3028651" cy="584775"/>
          </a:xfrm>
          <a:prstGeom prst="rect">
            <a:avLst/>
          </a:prstGeom>
          <a:noFill/>
        </p:spPr>
        <p:txBody>
          <a:bodyPr wrap="square" rtlCol="0">
            <a:spAutoFit/>
          </a:bodyPr>
          <a:lstStyle/>
          <a:p>
            <a:r>
              <a:rPr lang="zh-CN" altLang="en-US" sz="1600" dirty="0" smtClean="0">
                <a:latin typeface="宋体" pitchFamily="2" charset="-122"/>
                <a:ea typeface="宋体" pitchFamily="2" charset="-122"/>
              </a:rPr>
              <a:t>多传感器激励接收（</a:t>
            </a:r>
            <a:r>
              <a:rPr lang="zh-CN" altLang="en-US" sz="1600" dirty="0">
                <a:latin typeface="Times New Roman" panose="02020603050405020304" pitchFamily="18" charset="0"/>
                <a:ea typeface="宋体" pitchFamily="2" charset="-122"/>
                <a:cs typeface="Times New Roman" panose="02020603050405020304" pitchFamily="18" charset="0"/>
              </a:rPr>
              <a:t>姜</a:t>
            </a:r>
            <a:r>
              <a:rPr lang="zh-CN" altLang="en-US" sz="1600" dirty="0" smtClean="0">
                <a:latin typeface="Times New Roman" panose="02020603050405020304" pitchFamily="18" charset="0"/>
                <a:ea typeface="宋体" pitchFamily="2" charset="-122"/>
                <a:cs typeface="Times New Roman" panose="02020603050405020304" pitchFamily="18" charset="0"/>
              </a:rPr>
              <a:t>跃栋</a:t>
            </a:r>
            <a:r>
              <a:rPr lang="en-US" altLang="zh-CN" sz="1600" dirty="0">
                <a:latin typeface="Times New Roman" panose="02020603050405020304" pitchFamily="18" charset="0"/>
                <a:ea typeface="宋体" pitchFamily="2" charset="-122"/>
                <a:cs typeface="Times New Roman" panose="02020603050405020304" pitchFamily="18" charset="0"/>
              </a:rPr>
              <a:t>,</a:t>
            </a:r>
            <a:r>
              <a:rPr lang="en-US" altLang="zh-CN" sz="1600" dirty="0" smtClean="0">
                <a:latin typeface="Times New Roman" panose="02020603050405020304" pitchFamily="18" charset="0"/>
                <a:ea typeface="宋体" pitchFamily="2" charset="-122"/>
                <a:cs typeface="Times New Roman" panose="02020603050405020304" pitchFamily="18" charset="0"/>
              </a:rPr>
              <a:t>2016; Lin Ye,2002</a:t>
            </a:r>
            <a:r>
              <a:rPr lang="zh-CN" altLang="en-US" sz="1600" dirty="0" smtClean="0">
                <a:latin typeface="宋体" pitchFamily="2" charset="-122"/>
                <a:ea typeface="宋体" pitchFamily="2" charset="-122"/>
              </a:rPr>
              <a:t>）</a:t>
            </a:r>
            <a:endParaRPr lang="zh-CN" altLang="en-US" sz="1600" dirty="0">
              <a:latin typeface="宋体" pitchFamily="2" charset="-122"/>
              <a:ea typeface="宋体" pitchFamily="2" charset="-122"/>
            </a:endParaRPr>
          </a:p>
        </p:txBody>
      </p:sp>
      <p:pic>
        <p:nvPicPr>
          <p:cNvPr id="66" name="Picture 2"/>
          <p:cNvPicPr>
            <a:picLocks noChangeAspect="1" noChangeArrowheads="1"/>
          </p:cNvPicPr>
          <p:nvPr/>
        </p:nvPicPr>
        <p:blipFill>
          <a:blip r:embed="rId3" cstate="print"/>
          <a:srcRect l="8052" r="5409"/>
          <a:stretch>
            <a:fillRect/>
          </a:stretch>
        </p:blipFill>
        <p:spPr bwMode="auto">
          <a:xfrm>
            <a:off x="5792585" y="1291822"/>
            <a:ext cx="1650772" cy="1428760"/>
          </a:xfrm>
          <a:prstGeom prst="roundRect">
            <a:avLst>
              <a:gd name="adj" fmla="val 8594"/>
            </a:avLst>
          </a:prstGeom>
          <a:solidFill>
            <a:srgbClr val="FFFFFF">
              <a:shade val="85000"/>
            </a:srgbClr>
          </a:solidFill>
          <a:ln>
            <a:noFill/>
          </a:ln>
          <a:effectLst/>
        </p:spPr>
      </p:pic>
      <p:sp>
        <p:nvSpPr>
          <p:cNvPr id="67" name="左大括号 66"/>
          <p:cNvSpPr/>
          <p:nvPr/>
        </p:nvSpPr>
        <p:spPr>
          <a:xfrm>
            <a:off x="1577684" y="3462134"/>
            <a:ext cx="185592" cy="1935573"/>
          </a:xfrm>
          <a:prstGeom prst="leftBrace">
            <a:avLst/>
          </a:prstGeom>
          <a:ln w="254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0033CC"/>
              </a:solidFill>
            </a:endParaRPr>
          </a:p>
        </p:txBody>
      </p:sp>
      <p:sp>
        <p:nvSpPr>
          <p:cNvPr id="68" name="TextBox 24"/>
          <p:cNvSpPr txBox="1"/>
          <p:nvPr/>
        </p:nvSpPr>
        <p:spPr>
          <a:xfrm>
            <a:off x="1670352" y="3444307"/>
            <a:ext cx="3286148" cy="584775"/>
          </a:xfrm>
          <a:prstGeom prst="rect">
            <a:avLst/>
          </a:prstGeom>
          <a:noFill/>
        </p:spPr>
        <p:txBody>
          <a:bodyPr wrap="square" rtlCol="0">
            <a:spAutoFit/>
          </a:bodyPr>
          <a:lstStyle/>
          <a:p>
            <a:r>
              <a:rPr lang="zh-CN" altLang="en-US" sz="1600" dirty="0" smtClean="0">
                <a:latin typeface="Times New Roman" pitchFamily="18" charset="0"/>
                <a:ea typeface="宋体" pitchFamily="2" charset="-122"/>
                <a:cs typeface="Times New Roman" pitchFamily="18" charset="0"/>
              </a:rPr>
              <a:t>时间反转成像法（</a:t>
            </a:r>
            <a:r>
              <a:rPr lang="en-US" altLang="zh-CN" sz="1600" dirty="0" smtClean="0">
                <a:solidFill>
                  <a:srgbClr val="FF0000"/>
                </a:solidFill>
                <a:latin typeface="Times New Roman" pitchFamily="18" charset="0"/>
                <a:ea typeface="宋体" pitchFamily="2" charset="-122"/>
                <a:cs typeface="Times New Roman" pitchFamily="18" charset="0"/>
              </a:rPr>
              <a:t>Lei Qiu,2013</a:t>
            </a:r>
            <a:r>
              <a:rPr lang="en-US" altLang="zh-CN" sz="1600" dirty="0" smtClean="0">
                <a:solidFill>
                  <a:srgbClr val="FF0000"/>
                </a:solidFill>
                <a:latin typeface="Times New Roman" panose="02020603050405020304" pitchFamily="18" charset="0"/>
                <a:cs typeface="Times New Roman" panose="02020603050405020304" pitchFamily="18" charset="0"/>
              </a:rPr>
              <a:t>; </a:t>
            </a:r>
            <a:r>
              <a:rPr lang="en-US" altLang="zh-CN" sz="1600" dirty="0" smtClean="0">
                <a:solidFill>
                  <a:srgbClr val="FF0000"/>
                </a:solidFill>
                <a:latin typeface="Times New Roman" pitchFamily="18" charset="0"/>
                <a:ea typeface="宋体" pitchFamily="2" charset="-122"/>
                <a:cs typeface="Times New Roman" pitchFamily="18" charset="0"/>
              </a:rPr>
              <a:t>Chun </a:t>
            </a:r>
            <a:r>
              <a:rPr lang="en-US" altLang="zh-CN" sz="1600" dirty="0">
                <a:solidFill>
                  <a:srgbClr val="FF0000"/>
                </a:solidFill>
                <a:latin typeface="Times New Roman" pitchFamily="18" charset="0"/>
                <a:ea typeface="宋体" pitchFamily="2" charset="-122"/>
                <a:cs typeface="Times New Roman" pitchFamily="18" charset="0"/>
              </a:rPr>
              <a:t>H </a:t>
            </a:r>
            <a:r>
              <a:rPr lang="en-US" altLang="zh-CN" sz="1600" dirty="0" smtClean="0">
                <a:solidFill>
                  <a:srgbClr val="FF0000"/>
                </a:solidFill>
                <a:latin typeface="Times New Roman" pitchFamily="18" charset="0"/>
                <a:ea typeface="宋体" pitchFamily="2" charset="-122"/>
                <a:cs typeface="Times New Roman" pitchFamily="18" charset="0"/>
              </a:rPr>
              <a:t>Wang</a:t>
            </a:r>
            <a:r>
              <a:rPr lang="en-US" altLang="zh-CN" sz="1600" dirty="0" smtClean="0">
                <a:solidFill>
                  <a:srgbClr val="FF0000"/>
                </a:solidFill>
                <a:latin typeface="Times New Roman" panose="02020603050405020304" pitchFamily="18" charset="0"/>
                <a:cs typeface="Times New Roman" panose="02020603050405020304" pitchFamily="18" charset="0"/>
              </a:rPr>
              <a:t>,2004</a:t>
            </a:r>
            <a:r>
              <a:rPr lang="zh-CN" altLang="en-US" sz="1600" dirty="0" smtClean="0">
                <a:latin typeface="Times New Roman" pitchFamily="18" charset="0"/>
                <a:ea typeface="宋体" pitchFamily="2" charset="-122"/>
                <a:cs typeface="Times New Roman" pitchFamily="18" charset="0"/>
              </a:rPr>
              <a:t>）</a:t>
            </a:r>
            <a:endParaRPr lang="zh-CN" altLang="en-US" sz="1600" dirty="0">
              <a:latin typeface="Times New Roman" pitchFamily="18" charset="0"/>
              <a:ea typeface="宋体" pitchFamily="2" charset="-122"/>
              <a:cs typeface="Times New Roman" pitchFamily="18" charset="0"/>
            </a:endParaRPr>
          </a:p>
        </p:txBody>
      </p:sp>
      <p:sp>
        <p:nvSpPr>
          <p:cNvPr id="69" name="TextBox 25"/>
          <p:cNvSpPr txBox="1"/>
          <p:nvPr/>
        </p:nvSpPr>
        <p:spPr>
          <a:xfrm>
            <a:off x="1647426" y="4116916"/>
            <a:ext cx="3929090" cy="584775"/>
          </a:xfrm>
          <a:prstGeom prst="rect">
            <a:avLst/>
          </a:prstGeom>
          <a:noFill/>
        </p:spPr>
        <p:txBody>
          <a:bodyPr wrap="square" rtlCol="0">
            <a:spAutoFit/>
          </a:bodyPr>
          <a:lstStyle/>
          <a:p>
            <a:r>
              <a:rPr lang="zh-CN" altLang="en-US" sz="1600" dirty="0" smtClean="0">
                <a:latin typeface="宋体" pitchFamily="2" charset="-122"/>
                <a:ea typeface="宋体" pitchFamily="2" charset="-122"/>
              </a:rPr>
              <a:t>压电片激励、激光扫描测量法（</a:t>
            </a:r>
            <a:r>
              <a:rPr lang="en-US" altLang="zh-CN" sz="1600" dirty="0" err="1">
                <a:latin typeface="Times New Roman" panose="02020603050405020304" pitchFamily="18" charset="0"/>
                <a:ea typeface="宋体" pitchFamily="2" charset="-122"/>
                <a:cs typeface="Times New Roman" panose="02020603050405020304" pitchFamily="18" charset="0"/>
              </a:rPr>
              <a:t>Maciej</a:t>
            </a:r>
            <a:r>
              <a:rPr lang="en-US" altLang="zh-CN" sz="1600" dirty="0">
                <a:latin typeface="Times New Roman" panose="02020603050405020304" pitchFamily="18" charset="0"/>
                <a:ea typeface="宋体" pitchFamily="2" charset="-122"/>
                <a:cs typeface="Times New Roman" panose="02020603050405020304" pitchFamily="18" charset="0"/>
              </a:rPr>
              <a:t> </a:t>
            </a:r>
            <a:r>
              <a:rPr lang="en-US" altLang="zh-CN" sz="1600" dirty="0" smtClean="0">
                <a:latin typeface="Times New Roman" panose="02020603050405020304" pitchFamily="18" charset="0"/>
                <a:ea typeface="宋体" pitchFamily="2" charset="-122"/>
                <a:cs typeface="Times New Roman" panose="02020603050405020304" pitchFamily="18" charset="0"/>
              </a:rPr>
              <a:t>Radzienski,2013; Jung-</a:t>
            </a:r>
            <a:r>
              <a:rPr lang="en-US" altLang="zh-CN" sz="1600" dirty="0" err="1" smtClean="0">
                <a:latin typeface="Times New Roman" panose="02020603050405020304" pitchFamily="18" charset="0"/>
                <a:ea typeface="宋体" pitchFamily="2" charset="-122"/>
                <a:cs typeface="Times New Roman" panose="02020603050405020304" pitchFamily="18" charset="0"/>
              </a:rPr>
              <a:t>RyuI</a:t>
            </a:r>
            <a:r>
              <a:rPr lang="en-US" altLang="zh-CN" sz="1600" dirty="0" smtClean="0">
                <a:latin typeface="Times New Roman" panose="02020603050405020304" pitchFamily="18" charset="0"/>
                <a:ea typeface="宋体" pitchFamily="2" charset="-122"/>
                <a:cs typeface="Times New Roman" panose="02020603050405020304" pitchFamily="18" charset="0"/>
              </a:rPr>
              <a:t> Lee,2007</a:t>
            </a:r>
            <a:r>
              <a:rPr lang="zh-CN" altLang="en-US" sz="1600" dirty="0" smtClean="0">
                <a:latin typeface="宋体" pitchFamily="2" charset="-122"/>
                <a:ea typeface="宋体" pitchFamily="2" charset="-122"/>
              </a:rPr>
              <a:t>）</a:t>
            </a:r>
            <a:endParaRPr lang="zh-CN" altLang="en-US" sz="1600" dirty="0">
              <a:latin typeface="宋体" pitchFamily="2" charset="-122"/>
              <a:ea typeface="宋体" pitchFamily="2" charset="-122"/>
            </a:endParaRPr>
          </a:p>
        </p:txBody>
      </p:sp>
      <p:sp>
        <p:nvSpPr>
          <p:cNvPr id="70" name="TextBox 26"/>
          <p:cNvSpPr txBox="1"/>
          <p:nvPr/>
        </p:nvSpPr>
        <p:spPr>
          <a:xfrm>
            <a:off x="1640920" y="4811454"/>
            <a:ext cx="3515560" cy="584775"/>
          </a:xfrm>
          <a:prstGeom prst="rect">
            <a:avLst/>
          </a:prstGeom>
          <a:noFill/>
        </p:spPr>
        <p:txBody>
          <a:bodyPr wrap="square" rtlCol="0">
            <a:spAutoFit/>
          </a:bodyPr>
          <a:lstStyle/>
          <a:p>
            <a:r>
              <a:rPr lang="zh-CN" altLang="en-US" sz="1600" dirty="0" smtClean="0">
                <a:latin typeface="宋体" pitchFamily="2" charset="-122"/>
                <a:ea typeface="宋体" pitchFamily="2" charset="-122"/>
              </a:rPr>
              <a:t>相控阵成像法（</a:t>
            </a:r>
            <a:r>
              <a:rPr lang="zh-CN" altLang="en-US" sz="1600" dirty="0">
                <a:latin typeface="宋体" pitchFamily="2" charset="-122"/>
                <a:ea typeface="宋体" pitchFamily="2" charset="-122"/>
              </a:rPr>
              <a:t>王志凌</a:t>
            </a:r>
            <a:r>
              <a:rPr lang="en-US" altLang="zh-CN" sz="1600" dirty="0">
                <a:latin typeface="宋体" pitchFamily="2" charset="-122"/>
                <a:ea typeface="宋体" pitchFamily="2" charset="-122"/>
              </a:rPr>
              <a:t>,</a:t>
            </a:r>
            <a:r>
              <a:rPr lang="en-US" altLang="zh-CN" sz="1600" dirty="0" smtClean="0">
                <a:latin typeface="宋体" pitchFamily="2" charset="-122"/>
                <a:ea typeface="宋体" pitchFamily="2" charset="-122"/>
              </a:rPr>
              <a:t>2014</a:t>
            </a:r>
            <a:r>
              <a:rPr lang="en-US" altLang="zh-CN" sz="1600" dirty="0" smtClean="0">
                <a:latin typeface="Times New Roman" panose="02020603050405020304" pitchFamily="18" charset="0"/>
                <a:cs typeface="Times New Roman" panose="02020603050405020304" pitchFamily="18" charset="0"/>
              </a:rPr>
              <a:t>; </a:t>
            </a:r>
            <a:r>
              <a:rPr lang="zh-CN" altLang="en-US" sz="1600" dirty="0" smtClean="0">
                <a:latin typeface="宋体" pitchFamily="2" charset="-122"/>
                <a:ea typeface="宋体" pitchFamily="2" charset="-122"/>
              </a:rPr>
              <a:t>钟永腾</a:t>
            </a:r>
            <a:r>
              <a:rPr lang="en-US" altLang="zh-CN" sz="1600" dirty="0">
                <a:latin typeface="宋体" pitchFamily="2" charset="-122"/>
                <a:ea typeface="宋体" pitchFamily="2" charset="-122"/>
              </a:rPr>
              <a:t>,</a:t>
            </a:r>
            <a:r>
              <a:rPr lang="en-US" altLang="zh-CN" sz="1600" dirty="0" smtClean="0">
                <a:latin typeface="Times New Roman" panose="02020603050405020304" pitchFamily="18" charset="0"/>
                <a:ea typeface="宋体" pitchFamily="2" charset="-122"/>
                <a:cs typeface="Times New Roman" panose="02020603050405020304" pitchFamily="18" charset="0"/>
              </a:rPr>
              <a:t>2014</a:t>
            </a:r>
            <a:r>
              <a:rPr lang="en-US" altLang="zh-CN" sz="1600" dirty="0" smtClean="0">
                <a:latin typeface="Times New Roman" panose="02020603050405020304" pitchFamily="18" charset="0"/>
                <a:cs typeface="Times New Roman" panose="02020603050405020304" pitchFamily="18" charset="0"/>
              </a:rPr>
              <a:t>; </a:t>
            </a:r>
            <a:r>
              <a:rPr lang="en-US" altLang="zh-CN" sz="1600" dirty="0" smtClean="0">
                <a:latin typeface="Times New Roman" panose="02020603050405020304" pitchFamily="18" charset="0"/>
                <a:ea typeface="宋体" pitchFamily="2" charset="-122"/>
                <a:cs typeface="Times New Roman" panose="02020603050405020304" pitchFamily="18" charset="0"/>
              </a:rPr>
              <a:t>Malinowski,2009</a:t>
            </a:r>
            <a:r>
              <a:rPr lang="zh-CN" altLang="en-US" sz="1600" dirty="0" smtClean="0">
                <a:latin typeface="宋体" pitchFamily="2" charset="-122"/>
                <a:ea typeface="宋体" pitchFamily="2" charset="-122"/>
              </a:rPr>
              <a:t>）</a:t>
            </a:r>
            <a:endParaRPr lang="zh-CN" altLang="en-US" sz="1600" dirty="0">
              <a:latin typeface="宋体" pitchFamily="2" charset="-122"/>
              <a:ea typeface="宋体" pitchFamily="2" charset="-122"/>
            </a:endParaRPr>
          </a:p>
        </p:txBody>
      </p:sp>
      <p:sp>
        <p:nvSpPr>
          <p:cNvPr id="71" name="矩形 70"/>
          <p:cNvSpPr/>
          <p:nvPr/>
        </p:nvSpPr>
        <p:spPr>
          <a:xfrm>
            <a:off x="1640920" y="5598380"/>
            <a:ext cx="2555508" cy="338554"/>
          </a:xfrm>
          <a:prstGeom prst="rect">
            <a:avLst/>
          </a:prstGeom>
        </p:spPr>
        <p:txBody>
          <a:bodyPr wrap="none">
            <a:spAutoFit/>
          </a:bodyPr>
          <a:lstStyle/>
          <a:p>
            <a:r>
              <a:rPr lang="en-US" altLang="zh-CN" sz="1600" dirty="0" smtClean="0">
                <a:latin typeface="宋体" pitchFamily="2" charset="-122"/>
                <a:ea typeface="宋体" pitchFamily="2" charset="-122"/>
              </a:rPr>
              <a:t>(</a:t>
            </a:r>
            <a:r>
              <a:rPr lang="zh-CN" altLang="en-US" sz="1600" dirty="0" smtClean="0">
                <a:latin typeface="宋体" pitchFamily="2" charset="-122"/>
                <a:ea typeface="宋体" pitchFamily="2" charset="-122"/>
              </a:rPr>
              <a:t>宋阳</a:t>
            </a:r>
            <a:r>
              <a:rPr lang="en-US" altLang="zh-CN" sz="1600" dirty="0" smtClean="0">
                <a:latin typeface="Times New Roman" panose="02020603050405020304" pitchFamily="18" charset="0"/>
                <a:ea typeface="宋体" pitchFamily="2" charset="-122"/>
                <a:cs typeface="Times New Roman" panose="02020603050405020304" pitchFamily="18" charset="0"/>
              </a:rPr>
              <a:t>,2017</a:t>
            </a:r>
            <a:r>
              <a:rPr lang="en-US" altLang="zh-CN" sz="1600" dirty="0">
                <a:latin typeface="Times New Roman" panose="02020603050405020304" pitchFamily="18" charset="0"/>
                <a:ea typeface="宋体" pitchFamily="2" charset="-122"/>
                <a:cs typeface="Times New Roman" panose="02020603050405020304" pitchFamily="18" charset="0"/>
              </a:rPr>
              <a:t>; </a:t>
            </a:r>
            <a:r>
              <a:rPr lang="en-US" altLang="zh-CN" sz="1600" dirty="0" smtClean="0">
                <a:latin typeface="Times New Roman" panose="02020603050405020304" pitchFamily="18" charset="0"/>
                <a:ea typeface="宋体" pitchFamily="2" charset="-122"/>
                <a:cs typeface="Times New Roman" panose="02020603050405020304" pitchFamily="18" charset="0"/>
              </a:rPr>
              <a:t>G.R.Liu,2003</a:t>
            </a:r>
            <a:r>
              <a:rPr lang="en-US" altLang="zh-CN" sz="1600" dirty="0" smtClean="0">
                <a:latin typeface="宋体" pitchFamily="2" charset="-122"/>
                <a:ea typeface="宋体" pitchFamily="2" charset="-122"/>
              </a:rPr>
              <a:t>)</a:t>
            </a:r>
            <a:endParaRPr lang="zh-CN" altLang="en-US" sz="1600" dirty="0">
              <a:latin typeface="宋体" pitchFamily="2" charset="-122"/>
              <a:ea typeface="宋体" pitchFamily="2" charset="-122"/>
            </a:endParaRPr>
          </a:p>
        </p:txBody>
      </p:sp>
      <p:pic>
        <p:nvPicPr>
          <p:cNvPr id="72" name="Picture 10"/>
          <p:cNvPicPr>
            <a:picLocks noChangeAspect="1" noChangeArrowheads="1"/>
          </p:cNvPicPr>
          <p:nvPr/>
        </p:nvPicPr>
        <p:blipFill>
          <a:blip r:embed="rId4"/>
          <a:srcRect/>
          <a:stretch>
            <a:fillRect/>
          </a:stretch>
        </p:blipFill>
        <p:spPr bwMode="auto">
          <a:xfrm>
            <a:off x="4543556" y="1427461"/>
            <a:ext cx="1332288" cy="1133465"/>
          </a:xfrm>
          <a:prstGeom prst="rect">
            <a:avLst/>
          </a:prstGeom>
          <a:noFill/>
          <a:ln w="9525" algn="ctr">
            <a:noFill/>
            <a:miter lim="800000"/>
            <a:headEnd/>
            <a:tailEnd/>
          </a:ln>
        </p:spPr>
      </p:pic>
      <p:pic>
        <p:nvPicPr>
          <p:cNvPr id="74" name="图片 7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244997" y="3993214"/>
            <a:ext cx="1151353" cy="1501174"/>
          </a:xfrm>
          <a:prstGeom prst="rect">
            <a:avLst/>
          </a:prstGeom>
        </p:spPr>
      </p:pic>
      <p:pic>
        <p:nvPicPr>
          <p:cNvPr id="75" name="图片 74"/>
          <p:cNvPicPr>
            <a:picLocks noChangeAspect="1"/>
          </p:cNvPicPr>
          <p:nvPr/>
        </p:nvPicPr>
        <p:blipFill>
          <a:blip r:embed="rId6"/>
          <a:stretch>
            <a:fillRect/>
          </a:stretch>
        </p:blipFill>
        <p:spPr>
          <a:xfrm>
            <a:off x="5517348" y="2918546"/>
            <a:ext cx="1527972" cy="1400298"/>
          </a:xfrm>
          <a:prstGeom prst="rect">
            <a:avLst/>
          </a:prstGeom>
        </p:spPr>
      </p:pic>
      <p:pic>
        <p:nvPicPr>
          <p:cNvPr id="76" name="图片 7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496147" y="4429922"/>
            <a:ext cx="1518974" cy="1434138"/>
          </a:xfrm>
          <a:prstGeom prst="rect">
            <a:avLst/>
          </a:prstGeom>
        </p:spPr>
      </p:pic>
      <p:sp>
        <p:nvSpPr>
          <p:cNvPr id="77" name="TextBox 16"/>
          <p:cNvSpPr txBox="1"/>
          <p:nvPr/>
        </p:nvSpPr>
        <p:spPr>
          <a:xfrm>
            <a:off x="1670352" y="2689759"/>
            <a:ext cx="3486128" cy="584775"/>
          </a:xfrm>
          <a:prstGeom prst="rect">
            <a:avLst/>
          </a:prstGeom>
          <a:noFill/>
        </p:spPr>
        <p:txBody>
          <a:bodyPr wrap="square" rtlCol="0">
            <a:spAutoFit/>
          </a:bodyPr>
          <a:lstStyle/>
          <a:p>
            <a:r>
              <a:rPr lang="zh-CN" altLang="en-US" sz="1600" dirty="0" smtClean="0">
                <a:latin typeface="宋体" pitchFamily="2" charset="-122"/>
                <a:ea typeface="宋体" pitchFamily="2" charset="-122"/>
              </a:rPr>
              <a:t>多级检测方法（</a:t>
            </a:r>
            <a:r>
              <a:rPr lang="zh-CN" altLang="en-US" sz="1600" dirty="0">
                <a:solidFill>
                  <a:srgbClr val="0070C0"/>
                </a:solidFill>
                <a:latin typeface="宋体" panose="02010600030101010101" pitchFamily="2" charset="-122"/>
                <a:ea typeface="宋体" panose="02010600030101010101" pitchFamily="2" charset="-122"/>
                <a:cs typeface="Times New Roman" panose="02020603050405020304" pitchFamily="18" charset="0"/>
              </a:rPr>
              <a:t>陈建霖</a:t>
            </a:r>
            <a:r>
              <a:rPr lang="en-US" altLang="zh-CN" sz="1600" dirty="0">
                <a:solidFill>
                  <a:srgbClr val="0070C0"/>
                </a:solidFill>
                <a:latin typeface="Times New Roman" panose="02020603050405020304" pitchFamily="18" charset="0"/>
                <a:cs typeface="Times New Roman" panose="02020603050405020304" pitchFamily="18" charset="0"/>
              </a:rPr>
              <a:t>,</a:t>
            </a:r>
            <a:r>
              <a:rPr lang="en-US" altLang="zh-CN" sz="1600" dirty="0" smtClean="0">
                <a:solidFill>
                  <a:srgbClr val="0070C0"/>
                </a:solidFill>
                <a:latin typeface="Times New Roman" panose="02020603050405020304" pitchFamily="18" charset="0"/>
                <a:cs typeface="Times New Roman" panose="02020603050405020304" pitchFamily="18" charset="0"/>
              </a:rPr>
              <a:t>2016; </a:t>
            </a:r>
            <a:r>
              <a:rPr lang="en-US" altLang="zh-CN" sz="1600" dirty="0" err="1">
                <a:solidFill>
                  <a:srgbClr val="0070C0"/>
                </a:solidFill>
                <a:latin typeface="Times New Roman" pitchFamily="18" charset="0"/>
                <a:ea typeface="宋体" pitchFamily="2" charset="-122"/>
                <a:cs typeface="Times New Roman" pitchFamily="18" charset="0"/>
              </a:rPr>
              <a:t>Shenfang</a:t>
            </a:r>
            <a:r>
              <a:rPr lang="en-US" altLang="zh-CN" sz="1600" dirty="0">
                <a:solidFill>
                  <a:srgbClr val="0070C0"/>
                </a:solidFill>
                <a:latin typeface="Times New Roman" pitchFamily="18" charset="0"/>
                <a:ea typeface="宋体" pitchFamily="2" charset="-122"/>
                <a:cs typeface="Times New Roman" pitchFamily="18" charset="0"/>
              </a:rPr>
              <a:t> </a:t>
            </a:r>
            <a:r>
              <a:rPr lang="en-US" altLang="zh-CN" sz="1600" dirty="0" smtClean="0">
                <a:solidFill>
                  <a:srgbClr val="0070C0"/>
                </a:solidFill>
                <a:latin typeface="Times New Roman" pitchFamily="18" charset="0"/>
                <a:ea typeface="宋体" pitchFamily="2" charset="-122"/>
                <a:cs typeface="Times New Roman" pitchFamily="18" charset="0"/>
              </a:rPr>
              <a:t>Yuan,2012</a:t>
            </a:r>
            <a:r>
              <a:rPr lang="zh-CN" altLang="en-US" sz="1600" dirty="0" smtClean="0">
                <a:latin typeface="宋体" pitchFamily="2" charset="-122"/>
                <a:ea typeface="宋体" pitchFamily="2" charset="-122"/>
              </a:rPr>
              <a:t>）</a:t>
            </a:r>
            <a:endParaRPr lang="zh-CN" altLang="en-US" sz="1600" dirty="0">
              <a:latin typeface="宋体" pitchFamily="2" charset="-122"/>
              <a:ea typeface="宋体" pitchFamily="2" charset="-122"/>
            </a:endParaRPr>
          </a:p>
        </p:txBody>
      </p:sp>
      <p:pic>
        <p:nvPicPr>
          <p:cNvPr id="78" name="图片 77"/>
          <p:cNvPicPr>
            <a:picLocks noChangeAspect="1"/>
          </p:cNvPicPr>
          <p:nvPr/>
        </p:nvPicPr>
        <p:blipFill>
          <a:blip r:embed="rId8"/>
          <a:stretch>
            <a:fillRect/>
          </a:stretch>
        </p:blipFill>
        <p:spPr>
          <a:xfrm>
            <a:off x="7293400" y="1326150"/>
            <a:ext cx="1634164" cy="1407744"/>
          </a:xfrm>
          <a:prstGeom prst="rect">
            <a:avLst/>
          </a:prstGeom>
        </p:spPr>
      </p:pic>
    </p:spTree>
    <p:extLst>
      <p:ext uri="{BB962C8B-B14F-4D97-AF65-F5344CB8AC3E}">
        <p14:creationId xmlns:p14="http://schemas.microsoft.com/office/powerpoint/2010/main" val="28508761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06C88229-2361-4A3F-BA53-4D47DBEF09B6}" type="slidenum">
              <a:rPr lang="en-US" altLang="zh-CN" smtClean="0"/>
              <a:pPr>
                <a:defRPr/>
              </a:pPr>
              <a:t>7</a:t>
            </a:fld>
            <a:endParaRPr lang="en-US" altLang="zh-CN"/>
          </a:p>
        </p:txBody>
      </p:sp>
      <p:sp>
        <p:nvSpPr>
          <p:cNvPr id="5" name="Rectangle 2"/>
          <p:cNvSpPr>
            <a:spLocks noGrp="1" noChangeArrowheads="1"/>
          </p:cNvSpPr>
          <p:nvPr>
            <p:ph type="title"/>
          </p:nvPr>
        </p:nvSpPr>
        <p:spPr>
          <a:xfrm>
            <a:off x="357188" y="476672"/>
            <a:ext cx="2700337" cy="560611"/>
          </a:xfrm>
        </p:spPr>
        <p:txBody>
          <a:bodyPr/>
          <a:lstStyle/>
          <a:p>
            <a:pPr eaLnBrk="1" hangingPunct="1">
              <a:lnSpc>
                <a:spcPct val="130000"/>
              </a:lnSpc>
              <a:defRPr/>
            </a:pPr>
            <a:r>
              <a:rPr lang="en-US" altLang="zh-CN" sz="3000" dirty="0" smtClean="0">
                <a:latin typeface="+mn-lt"/>
                <a:ea typeface="黑体" panose="02010609060101010101" pitchFamily="49" charset="-122"/>
                <a:cs typeface="Times New Roman" panose="02020603050405020304" pitchFamily="18" charset="0"/>
              </a:rPr>
              <a:t>1.3 </a:t>
            </a:r>
            <a:r>
              <a:rPr lang="zh-CN" altLang="en-US" sz="3000" dirty="0" smtClean="0">
                <a:latin typeface="+mn-lt"/>
                <a:ea typeface="黑体" panose="02010609060101010101" pitchFamily="49" charset="-122"/>
                <a:cs typeface="Times New Roman" panose="02020603050405020304" pitchFamily="18" charset="0"/>
              </a:rPr>
              <a:t>总结</a:t>
            </a:r>
            <a:endParaRPr lang="en-US" altLang="zh-CN" sz="3000" dirty="0" smtClean="0">
              <a:latin typeface="+mn-lt"/>
              <a:ea typeface="黑体" panose="02010609060101010101" pitchFamily="49" charset="-122"/>
              <a:cs typeface="Times New Roman" panose="02020603050405020304" pitchFamily="18" charset="0"/>
            </a:endParaRPr>
          </a:p>
        </p:txBody>
      </p:sp>
      <p:sp>
        <p:nvSpPr>
          <p:cNvPr id="3" name="矩形 2"/>
          <p:cNvSpPr/>
          <p:nvPr/>
        </p:nvSpPr>
        <p:spPr bwMode="auto">
          <a:xfrm>
            <a:off x="3816619" y="1313381"/>
            <a:ext cx="1872208" cy="432048"/>
          </a:xfrm>
          <a:prstGeom prst="rect">
            <a:avLst/>
          </a:prstGeom>
          <a:noFill/>
          <a:ln w="19050"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eaLnBrk="0" hangingPunct="0"/>
            <a:r>
              <a:rPr lang="zh-CN" altLang="en-US" b="1" dirty="0" smtClean="0">
                <a:solidFill>
                  <a:srgbClr val="C00000"/>
                </a:solidFill>
                <a:latin typeface="Arial" pitchFamily="34" charset="0"/>
                <a:ea typeface="宋体" pitchFamily="2" charset="-122"/>
              </a:rPr>
              <a:t>关键问题</a:t>
            </a:r>
            <a:endParaRPr lang="zh-CN" altLang="en-US" b="1" dirty="0">
              <a:solidFill>
                <a:srgbClr val="C00000"/>
              </a:solidFill>
              <a:latin typeface="Arial" pitchFamily="34" charset="0"/>
              <a:ea typeface="宋体" pitchFamily="2" charset="-122"/>
            </a:endParaRPr>
          </a:p>
        </p:txBody>
      </p:sp>
      <p:sp>
        <p:nvSpPr>
          <p:cNvPr id="46" name="矩形 45"/>
          <p:cNvSpPr/>
          <p:nvPr/>
        </p:nvSpPr>
        <p:spPr bwMode="auto">
          <a:xfrm>
            <a:off x="833822" y="2050738"/>
            <a:ext cx="7852978" cy="1341111"/>
          </a:xfrm>
          <a:prstGeom prst="rect">
            <a:avLst/>
          </a:prstGeom>
          <a:ln>
            <a:solidFill>
              <a:srgbClr val="FFC000"/>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1" compatLnSpc="1">
            <a:prstTxWarp prst="textNoShape">
              <a:avLst/>
            </a:prstTxWarp>
          </a:bodyPr>
          <a:lstStyle/>
          <a:p>
            <a:r>
              <a:rPr lang="zh-CN" altLang="en-US" dirty="0">
                <a:solidFill>
                  <a:srgbClr val="0000FF"/>
                </a:solidFill>
                <a:latin typeface="宋体" panose="02010600030101010101" pitchFamily="2" charset="-122"/>
                <a:ea typeface="宋体" panose="02010600030101010101" pitchFamily="2" charset="-122"/>
              </a:rPr>
              <a:t>针对损伤检测、定位的研究已较为成熟，针对损伤大小评估的研究比较有限</a:t>
            </a:r>
          </a:p>
        </p:txBody>
      </p:sp>
      <p:cxnSp>
        <p:nvCxnSpPr>
          <p:cNvPr id="113" name="肘形连接符 112"/>
          <p:cNvCxnSpPr>
            <a:stCxn id="162" idx="0"/>
          </p:cNvCxnSpPr>
          <p:nvPr/>
        </p:nvCxnSpPr>
        <p:spPr bwMode="auto">
          <a:xfrm rot="5400000" flipH="1" flipV="1">
            <a:off x="4667152" y="3487013"/>
            <a:ext cx="171575" cy="432"/>
          </a:xfrm>
          <a:prstGeom prst="bentConnector3">
            <a:avLst>
              <a:gd name="adj1" fmla="val 50000"/>
            </a:avLst>
          </a:prstGeom>
          <a:solidFill>
            <a:schemeClr val="accent1"/>
          </a:solidFill>
          <a:ln w="9525" cap="flat" cmpd="sng" algn="ctr">
            <a:solidFill>
              <a:srgbClr val="00B050"/>
            </a:solidFill>
            <a:prstDash val="solid"/>
            <a:round/>
            <a:headEnd type="none" w="med" len="med"/>
            <a:tailEnd type="none" w="med" len="med"/>
          </a:ln>
          <a:effectLst/>
        </p:spPr>
      </p:cxnSp>
      <p:sp>
        <p:nvSpPr>
          <p:cNvPr id="117" name="矩形 116"/>
          <p:cNvSpPr/>
          <p:nvPr/>
        </p:nvSpPr>
        <p:spPr bwMode="auto">
          <a:xfrm>
            <a:off x="833822" y="4762596"/>
            <a:ext cx="2519067" cy="1114676"/>
          </a:xfrm>
          <a:prstGeom prst="rect">
            <a:avLst/>
          </a:prstGeom>
          <a:ln>
            <a:solidFill>
              <a:srgbClr val="00B050"/>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1" compatLnSpc="1">
            <a:prstTxWarp prst="textNoShape">
              <a:avLst/>
            </a:prstTxWarp>
          </a:bodyPr>
          <a:lstStyle/>
          <a:p>
            <a:pPr fontAlgn="auto">
              <a:spcBef>
                <a:spcPts val="0"/>
              </a:spcBef>
              <a:spcAft>
                <a:spcPts val="0"/>
              </a:spcAft>
              <a:defRPr/>
            </a:pPr>
            <a:r>
              <a:rPr lang="zh-CN" altLang="zh-CN" dirty="0" smtClean="0">
                <a:solidFill>
                  <a:srgbClr val="0000FF"/>
                </a:solidFill>
                <a:latin typeface="宋体" panose="02010600030101010101" pitchFamily="2" charset="-122"/>
                <a:ea typeface="宋体" panose="02010600030101010101" pitchFamily="2" charset="-122"/>
              </a:rPr>
              <a:t>对</a:t>
            </a:r>
            <a:r>
              <a:rPr lang="zh-CN" altLang="zh-CN" dirty="0">
                <a:solidFill>
                  <a:srgbClr val="0000FF"/>
                </a:solidFill>
                <a:latin typeface="宋体" panose="02010600030101010101" pitchFamily="2" charset="-122"/>
                <a:ea typeface="宋体" panose="02010600030101010101" pitchFamily="2" charset="-122"/>
              </a:rPr>
              <a:t>板</a:t>
            </a:r>
            <a:r>
              <a:rPr lang="zh-CN" altLang="zh-CN" dirty="0" smtClean="0">
                <a:solidFill>
                  <a:srgbClr val="0000FF"/>
                </a:solidFill>
                <a:latin typeface="宋体" panose="02010600030101010101" pitchFamily="2" charset="-122"/>
                <a:ea typeface="宋体" panose="02010600030101010101" pitchFamily="2" charset="-122"/>
              </a:rPr>
              <a:t>中</a:t>
            </a:r>
            <a:r>
              <a:rPr lang="zh-CN" altLang="en-US" dirty="0" smtClean="0">
                <a:solidFill>
                  <a:srgbClr val="0000FF"/>
                </a:solidFill>
                <a:latin typeface="宋体" panose="02010600030101010101" pitchFamily="2" charset="-122"/>
                <a:ea typeface="宋体" panose="02010600030101010101" pitchFamily="2" charset="-122"/>
              </a:rPr>
              <a:t>穿孔</a:t>
            </a:r>
            <a:r>
              <a:rPr lang="zh-CN" altLang="zh-CN" dirty="0" smtClean="0">
                <a:solidFill>
                  <a:srgbClr val="0000FF"/>
                </a:solidFill>
                <a:latin typeface="宋体" panose="02010600030101010101" pitchFamily="2" charset="-122"/>
                <a:ea typeface="宋体" panose="02010600030101010101" pitchFamily="2" charset="-122"/>
              </a:rPr>
              <a:t>损伤</a:t>
            </a:r>
            <a:r>
              <a:rPr lang="zh-CN" altLang="en-US" dirty="0" smtClean="0">
                <a:solidFill>
                  <a:srgbClr val="0000FF"/>
                </a:solidFill>
                <a:latin typeface="宋体" panose="02010600030101010101" pitchFamily="2" charset="-122"/>
                <a:ea typeface="宋体" panose="02010600030101010101" pitchFamily="2" charset="-122"/>
              </a:rPr>
              <a:t>进行</a:t>
            </a:r>
            <a:r>
              <a:rPr lang="zh-CN" altLang="zh-CN" dirty="0" smtClean="0">
                <a:solidFill>
                  <a:srgbClr val="0000FF"/>
                </a:solidFill>
                <a:latin typeface="宋体" panose="02010600030101010101" pitchFamily="2" charset="-122"/>
                <a:ea typeface="宋体" panose="02010600030101010101" pitchFamily="2" charset="-122"/>
              </a:rPr>
              <a:t>评估</a:t>
            </a:r>
            <a:r>
              <a:rPr lang="zh-CN" altLang="en-US" dirty="0" smtClean="0">
                <a:solidFill>
                  <a:srgbClr val="0000FF"/>
                </a:solidFill>
                <a:latin typeface="宋体" panose="02010600030101010101" pitchFamily="2" charset="-122"/>
                <a:ea typeface="宋体" panose="02010600030101010101" pitchFamily="2" charset="-122"/>
              </a:rPr>
              <a:t>，</a:t>
            </a:r>
            <a:r>
              <a:rPr lang="zh-CN" altLang="zh-CN" dirty="0">
                <a:solidFill>
                  <a:srgbClr val="0000FF"/>
                </a:solidFill>
                <a:latin typeface="宋体" panose="02010600030101010101" pitchFamily="2" charset="-122"/>
                <a:ea typeface="宋体" panose="02010600030101010101" pitchFamily="2" charset="-122"/>
              </a:rPr>
              <a:t>提出新的</a:t>
            </a:r>
            <a:r>
              <a:rPr lang="zh-CN" altLang="zh-CN" dirty="0" smtClean="0">
                <a:solidFill>
                  <a:srgbClr val="0000FF"/>
                </a:solidFill>
                <a:latin typeface="宋体" panose="02010600030101010101" pitchFamily="2" charset="-122"/>
                <a:ea typeface="宋体" panose="02010600030101010101" pitchFamily="2" charset="-122"/>
              </a:rPr>
              <a:t>多级检测</a:t>
            </a:r>
            <a:r>
              <a:rPr lang="zh-CN" altLang="zh-CN" dirty="0" smtClean="0">
                <a:solidFill>
                  <a:srgbClr val="0000FF"/>
                </a:solidFill>
                <a:latin typeface="宋体" panose="02010600030101010101" pitchFamily="2" charset="-122"/>
                <a:ea typeface="宋体" panose="02010600030101010101" pitchFamily="2" charset="-122"/>
              </a:rPr>
              <a:t>方法</a:t>
            </a:r>
            <a:endParaRPr lang="zh-CN" altLang="en-US" dirty="0">
              <a:solidFill>
                <a:srgbClr val="0000FF"/>
              </a:solidFill>
              <a:latin typeface="宋体" panose="02010600030101010101" pitchFamily="2" charset="-122"/>
              <a:ea typeface="宋体" panose="02010600030101010101" pitchFamily="2" charset="-122"/>
            </a:endParaRPr>
          </a:p>
        </p:txBody>
      </p:sp>
      <p:sp>
        <p:nvSpPr>
          <p:cNvPr id="120" name="矩形 119"/>
          <p:cNvSpPr/>
          <p:nvPr/>
        </p:nvSpPr>
        <p:spPr bwMode="auto">
          <a:xfrm>
            <a:off x="3452888" y="4756069"/>
            <a:ext cx="2631280" cy="1114677"/>
          </a:xfrm>
          <a:prstGeom prst="rect">
            <a:avLst/>
          </a:prstGeom>
          <a:ln>
            <a:solidFill>
              <a:srgbClr val="00B050"/>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1" compatLnSpc="1">
            <a:prstTxWarp prst="textNoShape">
              <a:avLst/>
            </a:prstTxWarp>
          </a:bodyPr>
          <a:lstStyle/>
          <a:p>
            <a:pPr lvl="0" eaLnBrk="0" fontAlgn="auto" hangingPunct="0">
              <a:spcBef>
                <a:spcPts val="0"/>
              </a:spcBef>
              <a:spcAft>
                <a:spcPts val="0"/>
              </a:spcAft>
              <a:defRPr/>
            </a:pPr>
            <a:r>
              <a:rPr lang="zh-CN" altLang="zh-CN" dirty="0">
                <a:solidFill>
                  <a:srgbClr val="0000FF"/>
                </a:solidFill>
                <a:latin typeface="宋体" panose="02010600030101010101" pitchFamily="2" charset="-122"/>
                <a:ea typeface="宋体" panose="02010600030101010101" pitchFamily="2" charset="-122"/>
              </a:rPr>
              <a:t>改变检测区域、损伤尺寸等参数，评估多级检测</a:t>
            </a:r>
            <a:r>
              <a:rPr lang="zh-CN" altLang="zh-CN" dirty="0" smtClean="0">
                <a:solidFill>
                  <a:srgbClr val="0000FF"/>
                </a:solidFill>
                <a:latin typeface="宋体" panose="02010600030101010101" pitchFamily="2" charset="-122"/>
                <a:ea typeface="宋体" panose="02010600030101010101" pitchFamily="2" charset="-122"/>
              </a:rPr>
              <a:t>方法精度</a:t>
            </a:r>
            <a:endParaRPr lang="zh-CN" altLang="en-US" dirty="0">
              <a:solidFill>
                <a:srgbClr val="0000FF"/>
              </a:solidFill>
              <a:latin typeface="宋体" panose="02010600030101010101" pitchFamily="2" charset="-122"/>
              <a:ea typeface="宋体" panose="02010600030101010101" pitchFamily="2" charset="-122"/>
            </a:endParaRPr>
          </a:p>
        </p:txBody>
      </p:sp>
      <p:sp>
        <p:nvSpPr>
          <p:cNvPr id="121" name="矩形 120"/>
          <p:cNvSpPr/>
          <p:nvPr/>
        </p:nvSpPr>
        <p:spPr bwMode="auto">
          <a:xfrm>
            <a:off x="6152557" y="4762596"/>
            <a:ext cx="2534243" cy="1114676"/>
          </a:xfrm>
          <a:prstGeom prst="rect">
            <a:avLst/>
          </a:prstGeom>
          <a:ln>
            <a:solidFill>
              <a:srgbClr val="00B050"/>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1" compatLnSpc="1">
            <a:prstTxWarp prst="textNoShape">
              <a:avLst/>
            </a:prstTxWarp>
          </a:bodyPr>
          <a:lstStyle/>
          <a:p>
            <a:pPr eaLnBrk="0" fontAlgn="auto" hangingPunct="0">
              <a:spcBef>
                <a:spcPts val="0"/>
              </a:spcBef>
              <a:spcAft>
                <a:spcPts val="0"/>
              </a:spcAft>
              <a:defRPr/>
            </a:pPr>
            <a:r>
              <a:rPr lang="zh-CN" altLang="zh-CN" dirty="0">
                <a:solidFill>
                  <a:srgbClr val="0000FF"/>
                </a:solidFill>
                <a:latin typeface="宋体" panose="02010600030101010101" pitchFamily="2" charset="-122"/>
                <a:ea typeface="宋体" panose="02010600030101010101" pitchFamily="2" charset="-122"/>
              </a:rPr>
              <a:t>通过实验测试，对铝板中孔洞损伤进行定位及大小评估</a:t>
            </a:r>
            <a:endParaRPr lang="zh-CN" altLang="en-US" dirty="0">
              <a:solidFill>
                <a:srgbClr val="0000FF"/>
              </a:solidFill>
              <a:latin typeface="宋体" panose="02010600030101010101" pitchFamily="2" charset="-122"/>
              <a:ea typeface="宋体" panose="02010600030101010101" pitchFamily="2" charset="-122"/>
            </a:endParaRPr>
          </a:p>
        </p:txBody>
      </p:sp>
      <p:sp>
        <p:nvSpPr>
          <p:cNvPr id="122" name="矩形 121"/>
          <p:cNvSpPr/>
          <p:nvPr/>
        </p:nvSpPr>
        <p:spPr bwMode="auto">
          <a:xfrm>
            <a:off x="3665725" y="4170804"/>
            <a:ext cx="2173996" cy="432048"/>
          </a:xfrm>
          <a:prstGeom prst="rect">
            <a:avLst/>
          </a:prstGeom>
          <a:noFill/>
          <a:ln w="19050" cap="flat" cmpd="sng" algn="ctr">
            <a:solidFill>
              <a:srgbClr val="00B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eaLnBrk="0" latinLnBrk="0" hangingPunct="0">
              <a:lnSpc>
                <a:spcPct val="100000"/>
              </a:lnSpc>
              <a:buClrTx/>
              <a:buSzTx/>
              <a:buFontTx/>
              <a:buNone/>
              <a:tabLst/>
            </a:pPr>
            <a:r>
              <a:rPr lang="zh-CN" altLang="en-US" b="1" dirty="0" smtClean="0">
                <a:solidFill>
                  <a:srgbClr val="C00000"/>
                </a:solidFill>
                <a:latin typeface="Arial" pitchFamily="34" charset="0"/>
                <a:ea typeface="宋体" pitchFamily="2" charset="-122"/>
              </a:rPr>
              <a:t>二维板状结构</a:t>
            </a:r>
            <a:endParaRPr lang="zh-CN" altLang="en-US" b="1" dirty="0">
              <a:solidFill>
                <a:srgbClr val="C00000"/>
              </a:solidFill>
              <a:latin typeface="Arial" pitchFamily="34" charset="0"/>
              <a:ea typeface="宋体" pitchFamily="2" charset="-122"/>
            </a:endParaRPr>
          </a:p>
        </p:txBody>
      </p:sp>
      <p:cxnSp>
        <p:nvCxnSpPr>
          <p:cNvPr id="138" name="肘形连接符 137"/>
          <p:cNvCxnSpPr>
            <a:endCxn id="122" idx="2"/>
          </p:cNvCxnSpPr>
          <p:nvPr/>
        </p:nvCxnSpPr>
        <p:spPr bwMode="auto">
          <a:xfrm rot="10800000">
            <a:off x="4752724" y="4602853"/>
            <a:ext cx="179317" cy="153217"/>
          </a:xfrm>
          <a:prstGeom prst="bentConnector2">
            <a:avLst/>
          </a:prstGeom>
          <a:solidFill>
            <a:schemeClr val="accent1"/>
          </a:solidFill>
          <a:ln w="9525" cap="flat" cmpd="sng" algn="ctr">
            <a:solidFill>
              <a:srgbClr val="00B050"/>
            </a:solidFill>
            <a:prstDash val="solid"/>
            <a:round/>
            <a:headEnd type="none" w="med" len="med"/>
            <a:tailEnd type="none" w="med" len="med"/>
          </a:ln>
          <a:effectLst/>
        </p:spPr>
      </p:cxnSp>
      <p:cxnSp>
        <p:nvCxnSpPr>
          <p:cNvPr id="154" name="肘形连接符 153"/>
          <p:cNvCxnSpPr>
            <a:stCxn id="122" idx="2"/>
            <a:endCxn id="121" idx="0"/>
          </p:cNvCxnSpPr>
          <p:nvPr/>
        </p:nvCxnSpPr>
        <p:spPr bwMode="auto">
          <a:xfrm rot="16200000" flipH="1">
            <a:off x="6006329" y="3349246"/>
            <a:ext cx="159744" cy="2666956"/>
          </a:xfrm>
          <a:prstGeom prst="bentConnector3">
            <a:avLst>
              <a:gd name="adj1" fmla="val -7242"/>
            </a:avLst>
          </a:prstGeom>
          <a:solidFill>
            <a:schemeClr val="accent1"/>
          </a:solidFill>
          <a:ln w="9525" cap="flat" cmpd="sng" algn="ctr">
            <a:solidFill>
              <a:srgbClr val="00B050"/>
            </a:solidFill>
            <a:prstDash val="solid"/>
            <a:round/>
            <a:headEnd type="none" w="med" len="med"/>
            <a:tailEnd type="none" w="med" len="med"/>
          </a:ln>
          <a:effectLst/>
        </p:spPr>
      </p:cxnSp>
      <p:cxnSp>
        <p:nvCxnSpPr>
          <p:cNvPr id="158" name="肘形连接符 157"/>
          <p:cNvCxnSpPr/>
          <p:nvPr/>
        </p:nvCxnSpPr>
        <p:spPr bwMode="auto">
          <a:xfrm rot="5400000" flipH="1" flipV="1">
            <a:off x="3358973" y="3273166"/>
            <a:ext cx="159744" cy="2659367"/>
          </a:xfrm>
          <a:prstGeom prst="bentConnector3">
            <a:avLst>
              <a:gd name="adj1" fmla="val 50000"/>
            </a:avLst>
          </a:prstGeom>
          <a:solidFill>
            <a:schemeClr val="accent1"/>
          </a:solidFill>
          <a:ln w="9525" cap="flat" cmpd="sng" algn="ctr">
            <a:solidFill>
              <a:srgbClr val="00B050"/>
            </a:solidFill>
            <a:prstDash val="solid"/>
            <a:round/>
            <a:headEnd type="none" w="med" len="med"/>
            <a:tailEnd type="none" w="med" len="med"/>
          </a:ln>
          <a:effectLst/>
        </p:spPr>
      </p:cxnSp>
      <p:sp>
        <p:nvSpPr>
          <p:cNvPr id="162" name="矩形 161"/>
          <p:cNvSpPr/>
          <p:nvPr/>
        </p:nvSpPr>
        <p:spPr bwMode="auto">
          <a:xfrm>
            <a:off x="3665725" y="3573016"/>
            <a:ext cx="2173996" cy="432048"/>
          </a:xfrm>
          <a:prstGeom prst="rect">
            <a:avLst/>
          </a:prstGeom>
          <a:noFill/>
          <a:ln w="19050" cap="flat" cmpd="sng" algn="ctr">
            <a:solidFill>
              <a:srgbClr val="00B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zh-CN" altLang="en-US" b="1" dirty="0" smtClean="0">
                <a:solidFill>
                  <a:srgbClr val="C00000"/>
                </a:solidFill>
                <a:latin typeface="Arial" pitchFamily="34" charset="0"/>
                <a:ea typeface="宋体" pitchFamily="2" charset="-122"/>
              </a:rPr>
              <a:t>本文工作</a:t>
            </a:r>
            <a:endParaRPr kumimoji="0" lang="zh-CN" altLang="en-US" sz="1800" b="1" i="0" u="none" strike="noStrike" cap="none" normalizeH="0" baseline="0" dirty="0" smtClean="0">
              <a:ln>
                <a:noFill/>
              </a:ln>
              <a:solidFill>
                <a:srgbClr val="C00000"/>
              </a:solidFill>
              <a:effectLst/>
              <a:latin typeface="Arial" pitchFamily="34" charset="0"/>
              <a:ea typeface="宋体" pitchFamily="2" charset="-122"/>
            </a:endParaRPr>
          </a:p>
        </p:txBody>
      </p:sp>
      <p:cxnSp>
        <p:nvCxnSpPr>
          <p:cNvPr id="165" name="肘形连接符 164"/>
          <p:cNvCxnSpPr>
            <a:stCxn id="122" idx="0"/>
          </p:cNvCxnSpPr>
          <p:nvPr/>
        </p:nvCxnSpPr>
        <p:spPr bwMode="auto">
          <a:xfrm rot="5400000" flipH="1" flipV="1">
            <a:off x="4669854" y="4087935"/>
            <a:ext cx="165739" cy="1"/>
          </a:xfrm>
          <a:prstGeom prst="bentConnector3">
            <a:avLst>
              <a:gd name="adj1" fmla="val 50000"/>
            </a:avLst>
          </a:prstGeom>
          <a:solidFill>
            <a:schemeClr val="accent1"/>
          </a:solidFill>
          <a:ln w="9525" cap="flat" cmpd="sng" algn="ctr">
            <a:solidFill>
              <a:srgbClr val="00B050"/>
            </a:solidFill>
            <a:prstDash val="solid"/>
            <a:round/>
            <a:headEnd type="none" w="med" len="med"/>
            <a:tailEnd type="none" w="med" len="med"/>
          </a:ln>
          <a:effectLst/>
        </p:spPr>
      </p:cxnSp>
      <p:cxnSp>
        <p:nvCxnSpPr>
          <p:cNvPr id="37" name="肘形连接符 36"/>
          <p:cNvCxnSpPr/>
          <p:nvPr/>
        </p:nvCxnSpPr>
        <p:spPr bwMode="auto">
          <a:xfrm rot="5400000" flipH="1" flipV="1">
            <a:off x="4636800" y="1889040"/>
            <a:ext cx="288000" cy="432"/>
          </a:xfrm>
          <a:prstGeom prst="bentConnector3">
            <a:avLst>
              <a:gd name="adj1" fmla="val 50000"/>
            </a:avLst>
          </a:prstGeom>
          <a:solidFill>
            <a:schemeClr val="accent1"/>
          </a:solidFill>
          <a:ln w="9525" cap="flat" cmpd="sng" algn="ctr">
            <a:solidFill>
              <a:srgbClr val="FFC000"/>
            </a:solidFill>
            <a:prstDash val="solid"/>
            <a:round/>
            <a:headEnd type="none" w="med" len="med"/>
            <a:tailEnd type="none" w="med" len="med"/>
          </a:ln>
          <a:effectLst/>
        </p:spPr>
      </p:cxnSp>
    </p:spTree>
    <p:extLst>
      <p:ext uri="{BB962C8B-B14F-4D97-AF65-F5344CB8AC3E}">
        <p14:creationId xmlns:p14="http://schemas.microsoft.com/office/powerpoint/2010/main" val="14516556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pPr>
              <a:defRPr/>
            </a:pPr>
            <a:fld id="{9297586B-EA7E-4A47-8E76-41EE61A1DF1D}" type="slidenum">
              <a:rPr lang="en-US" altLang="zh-CN" smtClean="0"/>
              <a:pPr>
                <a:defRPr/>
              </a:pPr>
              <a:t>8</a:t>
            </a:fld>
            <a:endParaRPr lang="en-US" altLang="zh-CN" dirty="0"/>
          </a:p>
        </p:txBody>
      </p:sp>
      <p:sp>
        <p:nvSpPr>
          <p:cNvPr id="4098" name="Rectangle 2"/>
          <p:cNvSpPr>
            <a:spLocks noGrp="1" noChangeArrowheads="1"/>
          </p:cNvSpPr>
          <p:nvPr>
            <p:ph type="title" idx="4294967295"/>
          </p:nvPr>
        </p:nvSpPr>
        <p:spPr>
          <a:xfrm>
            <a:off x="414300" y="332656"/>
            <a:ext cx="2627784" cy="555625"/>
          </a:xfrm>
        </p:spPr>
        <p:txBody>
          <a:bodyPr/>
          <a:lstStyle/>
          <a:p>
            <a:pPr eaLnBrk="1" hangingPunct="1">
              <a:defRPr/>
            </a:pPr>
            <a:r>
              <a:rPr lang="zh-CN" altLang="en-US" sz="3600" dirty="0" smtClean="0">
                <a:latin typeface="Arial" panose="020B0604020202020204" pitchFamily="34" charset="0"/>
                <a:ea typeface="黑体" pitchFamily="49" charset="-122"/>
                <a:cs typeface="Arial" panose="020B0604020202020204" pitchFamily="34" charset="0"/>
              </a:rPr>
              <a:t>目录</a:t>
            </a:r>
          </a:p>
        </p:txBody>
      </p:sp>
      <p:grpSp>
        <p:nvGrpSpPr>
          <p:cNvPr id="94" name="Group 2"/>
          <p:cNvGrpSpPr>
            <a:grpSpLocks/>
          </p:cNvGrpSpPr>
          <p:nvPr/>
        </p:nvGrpSpPr>
        <p:grpSpPr bwMode="auto">
          <a:xfrm>
            <a:off x="698076" y="1746269"/>
            <a:ext cx="606086" cy="529062"/>
            <a:chOff x="1110" y="2656"/>
            <a:chExt cx="1549" cy="1351"/>
          </a:xfrm>
          <a:solidFill>
            <a:schemeClr val="bg2">
              <a:lumMod val="20000"/>
              <a:lumOff val="80000"/>
            </a:schemeClr>
          </a:solidFill>
        </p:grpSpPr>
        <p:sp>
          <p:nvSpPr>
            <p:cNvPr id="95" name="AutoShape 3"/>
            <p:cNvSpPr>
              <a:spLocks noChangeArrowheads="1"/>
            </p:cNvSpPr>
            <p:nvPr/>
          </p:nvSpPr>
          <p:spPr bwMode="gray">
            <a:xfrm>
              <a:off x="1123" y="2679"/>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96" name="AutoShape 4"/>
            <p:cNvSpPr>
              <a:spLocks noChangeArrowheads="1"/>
            </p:cNvSpPr>
            <p:nvPr/>
          </p:nvSpPr>
          <p:spPr bwMode="gray">
            <a:xfrm>
              <a:off x="1110" y="2656"/>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97" name="AutoShape 5"/>
            <p:cNvSpPr>
              <a:spLocks noChangeArrowheads="1"/>
            </p:cNvSpPr>
            <p:nvPr/>
          </p:nvSpPr>
          <p:spPr bwMode="gray">
            <a:xfrm>
              <a:off x="1200" y="2737"/>
              <a:ext cx="1349" cy="1167"/>
            </a:xfrm>
            <a:prstGeom prst="hexagon">
              <a:avLst>
                <a:gd name="adj" fmla="val 2889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102" name="Text Box 11"/>
          <p:cNvSpPr txBox="1">
            <a:spLocks noChangeArrowheads="1"/>
          </p:cNvSpPr>
          <p:nvPr/>
        </p:nvSpPr>
        <p:spPr bwMode="auto">
          <a:xfrm>
            <a:off x="1441092" y="1797859"/>
            <a:ext cx="7115150" cy="523220"/>
          </a:xfrm>
          <a:prstGeom prst="rect">
            <a:avLst/>
          </a:prstGeom>
          <a:noFill/>
          <a:ln w="9525" algn="ctr">
            <a:noFill/>
            <a:miter lim="800000"/>
            <a:headEnd/>
            <a:tailEnd/>
          </a:ln>
        </p:spPr>
        <p:txBody>
          <a:bodyPr wrap="square">
            <a:spAutoFit/>
          </a:bodyPr>
          <a:lstStyle/>
          <a:p>
            <a:pPr lvl="0" fontAlgn="auto">
              <a:spcBef>
                <a:spcPts val="0"/>
              </a:spcBef>
              <a:spcAft>
                <a:spcPts val="0"/>
              </a:spcAft>
            </a:pPr>
            <a:r>
              <a:rPr lang="zh-CN" altLang="en-US" sz="2800" kern="0" dirty="0" smtClean="0">
                <a:latin typeface="黑体" panose="02010609060101010101" pitchFamily="49" charset="-122"/>
                <a:ea typeface="黑体" panose="02010609060101010101" pitchFamily="49" charset="-122"/>
                <a:cs typeface="Times New Roman" pitchFamily="18" charset="0"/>
              </a:rPr>
              <a:t> </a:t>
            </a:r>
            <a:r>
              <a:rPr lang="zh-CN" altLang="en-US" sz="2800" kern="0" dirty="0" smtClean="0">
                <a:solidFill>
                  <a:schemeClr val="bg2">
                    <a:lumMod val="20000"/>
                    <a:lumOff val="80000"/>
                  </a:schemeClr>
                </a:solidFill>
                <a:latin typeface="黑体" panose="02010609060101010101" pitchFamily="49" charset="-122"/>
                <a:ea typeface="黑体" panose="02010609060101010101" pitchFamily="49" charset="-122"/>
                <a:cs typeface="Times New Roman" pitchFamily="18" charset="0"/>
              </a:rPr>
              <a:t>绪论</a:t>
            </a:r>
            <a:endParaRPr lang="zh-CN" altLang="en-US" sz="2800" kern="0" dirty="0">
              <a:solidFill>
                <a:schemeClr val="bg2">
                  <a:lumMod val="20000"/>
                  <a:lumOff val="80000"/>
                </a:schemeClr>
              </a:solidFill>
              <a:latin typeface="黑体" panose="02010609060101010101" pitchFamily="49" charset="-122"/>
              <a:ea typeface="黑体" panose="02010609060101010101" pitchFamily="49" charset="-122"/>
              <a:cs typeface="Times New Roman" pitchFamily="18" charset="0"/>
            </a:endParaRPr>
          </a:p>
        </p:txBody>
      </p:sp>
      <p:sp>
        <p:nvSpPr>
          <p:cNvPr id="103" name="Text Box 12"/>
          <p:cNvSpPr txBox="1">
            <a:spLocks noChangeArrowheads="1"/>
          </p:cNvSpPr>
          <p:nvPr/>
        </p:nvSpPr>
        <p:spPr bwMode="gray">
          <a:xfrm>
            <a:off x="845180" y="1796043"/>
            <a:ext cx="316963" cy="461665"/>
          </a:xfrm>
          <a:prstGeom prst="rect">
            <a:avLst/>
          </a:prstGeom>
          <a:no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rPr>
              <a:t>1</a:t>
            </a:r>
          </a:p>
        </p:txBody>
      </p:sp>
      <p:sp>
        <p:nvSpPr>
          <p:cNvPr id="129" name="Line 27"/>
          <p:cNvSpPr>
            <a:spLocks noChangeShapeType="1"/>
          </p:cNvSpPr>
          <p:nvPr/>
        </p:nvSpPr>
        <p:spPr bwMode="auto">
          <a:xfrm>
            <a:off x="1288521" y="2321079"/>
            <a:ext cx="7065339" cy="0"/>
          </a:xfrm>
          <a:prstGeom prst="line">
            <a:avLst/>
          </a:prstGeom>
          <a:ln>
            <a:solidFill>
              <a:schemeClr val="bg1">
                <a:lumMod val="75000"/>
              </a:schemeClr>
            </a:solidFill>
            <a:prstDash val="dashDot"/>
            <a:headEnd/>
            <a:tailEnd type="oval" w="med" len="med"/>
          </a:ln>
        </p:spPr>
        <p:style>
          <a:lnRef idx="1">
            <a:schemeClr val="accent2"/>
          </a:lnRef>
          <a:fillRef idx="0">
            <a:schemeClr val="accent2"/>
          </a:fillRef>
          <a:effectRef idx="0">
            <a:schemeClr val="accent2"/>
          </a:effectRef>
          <a:fontRef idx="minor">
            <a:schemeClr val="tx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nvGrpSpPr>
          <p:cNvPr id="212" name="Group 2"/>
          <p:cNvGrpSpPr>
            <a:grpSpLocks/>
          </p:cNvGrpSpPr>
          <p:nvPr/>
        </p:nvGrpSpPr>
        <p:grpSpPr bwMode="auto">
          <a:xfrm>
            <a:off x="698076" y="2486767"/>
            <a:ext cx="606086" cy="529062"/>
            <a:chOff x="1110" y="2656"/>
            <a:chExt cx="1549" cy="1351"/>
          </a:xfrm>
          <a:solidFill>
            <a:srgbClr val="00B050"/>
          </a:solidFill>
        </p:grpSpPr>
        <p:sp>
          <p:nvSpPr>
            <p:cNvPr id="213" name="AutoShape 3"/>
            <p:cNvSpPr>
              <a:spLocks noChangeArrowheads="1"/>
            </p:cNvSpPr>
            <p:nvPr/>
          </p:nvSpPr>
          <p:spPr bwMode="gray">
            <a:xfrm>
              <a:off x="1123" y="2679"/>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14" name="AutoShape 4"/>
            <p:cNvSpPr>
              <a:spLocks noChangeArrowheads="1"/>
            </p:cNvSpPr>
            <p:nvPr/>
          </p:nvSpPr>
          <p:spPr bwMode="gray">
            <a:xfrm>
              <a:off x="1110" y="2656"/>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15" name="AutoShape 5"/>
            <p:cNvSpPr>
              <a:spLocks noChangeArrowheads="1"/>
            </p:cNvSpPr>
            <p:nvPr/>
          </p:nvSpPr>
          <p:spPr bwMode="gray">
            <a:xfrm>
              <a:off x="1200" y="2737"/>
              <a:ext cx="1349" cy="1167"/>
            </a:xfrm>
            <a:prstGeom prst="hexagon">
              <a:avLst>
                <a:gd name="adj" fmla="val 2889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216" name="Text Box 11"/>
          <p:cNvSpPr txBox="1">
            <a:spLocks noChangeArrowheads="1"/>
          </p:cNvSpPr>
          <p:nvPr/>
        </p:nvSpPr>
        <p:spPr bwMode="auto">
          <a:xfrm>
            <a:off x="1441092" y="2538357"/>
            <a:ext cx="7115150" cy="523220"/>
          </a:xfrm>
          <a:prstGeom prst="rect">
            <a:avLst/>
          </a:prstGeom>
          <a:noFill/>
          <a:ln w="9525" algn="ctr">
            <a:noFill/>
            <a:miter lim="800000"/>
            <a:headEnd/>
            <a:tailEnd/>
          </a:ln>
        </p:spPr>
        <p:txBody>
          <a:bodyPr wrap="square">
            <a:spAutoFit/>
          </a:bodyPr>
          <a:lstStyle/>
          <a:p>
            <a:pPr lvl="0" fontAlgn="auto">
              <a:spcBef>
                <a:spcPts val="0"/>
              </a:spcBef>
              <a:spcAft>
                <a:spcPts val="0"/>
              </a:spcAft>
            </a:pPr>
            <a:r>
              <a:rPr lang="en-US" altLang="zh-CN" sz="2800" kern="0" dirty="0" smtClean="0">
                <a:latin typeface="黑体" panose="02010609060101010101" pitchFamily="49" charset="-122"/>
                <a:ea typeface="黑体" panose="02010609060101010101" pitchFamily="49" charset="-122"/>
                <a:cs typeface="Times New Roman" pitchFamily="18" charset="0"/>
              </a:rPr>
              <a:t> </a:t>
            </a:r>
            <a:r>
              <a:rPr lang="zh-CN" altLang="zh-CN" sz="2800" kern="0" dirty="0" smtClean="0">
                <a:latin typeface="黑体" panose="02010609060101010101" pitchFamily="49" charset="-122"/>
                <a:ea typeface="黑体" panose="02010609060101010101" pitchFamily="49" charset="-122"/>
                <a:cs typeface="Times New Roman" pitchFamily="18" charset="0"/>
              </a:rPr>
              <a:t>二</a:t>
            </a:r>
            <a:r>
              <a:rPr lang="zh-CN" altLang="zh-CN" sz="2800" kern="0" dirty="0">
                <a:latin typeface="黑体" panose="02010609060101010101" pitchFamily="49" charset="-122"/>
                <a:ea typeface="黑体" panose="02010609060101010101" pitchFamily="49" charset="-122"/>
                <a:cs typeface="Times New Roman" pitchFamily="18" charset="0"/>
              </a:rPr>
              <a:t>维板状结构损伤评估的多级方法</a:t>
            </a:r>
            <a:endParaRPr lang="zh-CN" altLang="en-US" sz="2800" kern="0" dirty="0">
              <a:latin typeface="黑体" panose="02010609060101010101" pitchFamily="49" charset="-122"/>
              <a:ea typeface="黑体" panose="02010609060101010101" pitchFamily="49" charset="-122"/>
              <a:cs typeface="Times New Roman" pitchFamily="18" charset="0"/>
            </a:endParaRPr>
          </a:p>
        </p:txBody>
      </p:sp>
      <p:sp>
        <p:nvSpPr>
          <p:cNvPr id="217" name="Text Box 12"/>
          <p:cNvSpPr txBox="1">
            <a:spLocks noChangeArrowheads="1"/>
          </p:cNvSpPr>
          <p:nvPr/>
        </p:nvSpPr>
        <p:spPr bwMode="gray">
          <a:xfrm>
            <a:off x="845180" y="2536541"/>
            <a:ext cx="316963" cy="461665"/>
          </a:xfrm>
          <a:prstGeom prst="rect">
            <a:avLst/>
          </a:prstGeom>
          <a:no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rPr>
              <a:t>2</a:t>
            </a:r>
          </a:p>
        </p:txBody>
      </p:sp>
      <p:sp>
        <p:nvSpPr>
          <p:cNvPr id="218" name="Line 27"/>
          <p:cNvSpPr>
            <a:spLocks noChangeShapeType="1"/>
          </p:cNvSpPr>
          <p:nvPr/>
        </p:nvSpPr>
        <p:spPr bwMode="auto">
          <a:xfrm>
            <a:off x="1288521" y="3061577"/>
            <a:ext cx="7065339" cy="0"/>
          </a:xfrm>
          <a:prstGeom prst="line">
            <a:avLst/>
          </a:prstGeom>
          <a:ln>
            <a:solidFill>
              <a:srgbClr val="00B050"/>
            </a:solidFill>
            <a:prstDash val="dashDot"/>
            <a:headEnd/>
            <a:tailEnd type="oval" w="med" len="med"/>
          </a:ln>
        </p:spPr>
        <p:style>
          <a:lnRef idx="1">
            <a:schemeClr val="accent2"/>
          </a:lnRef>
          <a:fillRef idx="0">
            <a:schemeClr val="accent2"/>
          </a:fillRef>
          <a:effectRef idx="0">
            <a:schemeClr val="accent2"/>
          </a:effectRef>
          <a:fontRef idx="minor">
            <a:schemeClr val="tx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nvGrpSpPr>
          <p:cNvPr id="219" name="Group 2"/>
          <p:cNvGrpSpPr>
            <a:grpSpLocks/>
          </p:cNvGrpSpPr>
          <p:nvPr/>
        </p:nvGrpSpPr>
        <p:grpSpPr bwMode="auto">
          <a:xfrm>
            <a:off x="698076" y="3208101"/>
            <a:ext cx="606086" cy="529062"/>
            <a:chOff x="1110" y="2656"/>
            <a:chExt cx="1549" cy="1351"/>
          </a:xfrm>
          <a:solidFill>
            <a:schemeClr val="bg2">
              <a:lumMod val="20000"/>
              <a:lumOff val="80000"/>
            </a:schemeClr>
          </a:solidFill>
        </p:grpSpPr>
        <p:sp>
          <p:nvSpPr>
            <p:cNvPr id="220" name="AutoShape 3"/>
            <p:cNvSpPr>
              <a:spLocks noChangeArrowheads="1"/>
            </p:cNvSpPr>
            <p:nvPr/>
          </p:nvSpPr>
          <p:spPr bwMode="gray">
            <a:xfrm>
              <a:off x="1123" y="2679"/>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21" name="AutoShape 4"/>
            <p:cNvSpPr>
              <a:spLocks noChangeArrowheads="1"/>
            </p:cNvSpPr>
            <p:nvPr/>
          </p:nvSpPr>
          <p:spPr bwMode="gray">
            <a:xfrm>
              <a:off x="1110" y="2656"/>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22" name="AutoShape 5"/>
            <p:cNvSpPr>
              <a:spLocks noChangeArrowheads="1"/>
            </p:cNvSpPr>
            <p:nvPr/>
          </p:nvSpPr>
          <p:spPr bwMode="gray">
            <a:xfrm>
              <a:off x="1200" y="2737"/>
              <a:ext cx="1349" cy="1167"/>
            </a:xfrm>
            <a:prstGeom prst="hexagon">
              <a:avLst>
                <a:gd name="adj" fmla="val 2889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224" name="Text Box 12"/>
          <p:cNvSpPr txBox="1">
            <a:spLocks noChangeArrowheads="1"/>
          </p:cNvSpPr>
          <p:nvPr/>
        </p:nvSpPr>
        <p:spPr bwMode="gray">
          <a:xfrm>
            <a:off x="845180" y="3257875"/>
            <a:ext cx="316963" cy="461665"/>
          </a:xfrm>
          <a:prstGeom prst="rect">
            <a:avLst/>
          </a:prstGeom>
          <a:no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rPr>
              <a:t>3</a:t>
            </a:r>
          </a:p>
        </p:txBody>
      </p:sp>
      <p:sp>
        <p:nvSpPr>
          <p:cNvPr id="225" name="Line 27"/>
          <p:cNvSpPr>
            <a:spLocks noChangeShapeType="1"/>
          </p:cNvSpPr>
          <p:nvPr/>
        </p:nvSpPr>
        <p:spPr bwMode="auto">
          <a:xfrm>
            <a:off x="1288521" y="3782911"/>
            <a:ext cx="7065339" cy="0"/>
          </a:xfrm>
          <a:prstGeom prst="line">
            <a:avLst/>
          </a:prstGeom>
          <a:ln>
            <a:solidFill>
              <a:schemeClr val="bg1">
                <a:lumMod val="65000"/>
              </a:schemeClr>
            </a:solidFill>
            <a:prstDash val="dashDot"/>
            <a:headEnd/>
            <a:tailEnd type="oval" w="med" len="med"/>
          </a:ln>
        </p:spPr>
        <p:style>
          <a:lnRef idx="1">
            <a:schemeClr val="accent2"/>
          </a:lnRef>
          <a:fillRef idx="0">
            <a:schemeClr val="accent2"/>
          </a:fillRef>
          <a:effectRef idx="0">
            <a:schemeClr val="accent2"/>
          </a:effectRef>
          <a:fontRef idx="minor">
            <a:schemeClr val="tx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nvGrpSpPr>
          <p:cNvPr id="226" name="Group 2"/>
          <p:cNvGrpSpPr>
            <a:grpSpLocks/>
          </p:cNvGrpSpPr>
          <p:nvPr/>
        </p:nvGrpSpPr>
        <p:grpSpPr bwMode="auto">
          <a:xfrm>
            <a:off x="704764" y="3926927"/>
            <a:ext cx="606086" cy="529062"/>
            <a:chOff x="1110" y="2656"/>
            <a:chExt cx="1549" cy="1351"/>
          </a:xfrm>
          <a:solidFill>
            <a:schemeClr val="bg2">
              <a:lumMod val="20000"/>
              <a:lumOff val="80000"/>
            </a:schemeClr>
          </a:solidFill>
        </p:grpSpPr>
        <p:sp>
          <p:nvSpPr>
            <p:cNvPr id="227" name="AutoShape 3"/>
            <p:cNvSpPr>
              <a:spLocks noChangeArrowheads="1"/>
            </p:cNvSpPr>
            <p:nvPr/>
          </p:nvSpPr>
          <p:spPr bwMode="gray">
            <a:xfrm>
              <a:off x="1123" y="2679"/>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28" name="AutoShape 4"/>
            <p:cNvSpPr>
              <a:spLocks noChangeArrowheads="1"/>
            </p:cNvSpPr>
            <p:nvPr/>
          </p:nvSpPr>
          <p:spPr bwMode="gray">
            <a:xfrm>
              <a:off x="1110" y="2656"/>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29" name="AutoShape 5"/>
            <p:cNvSpPr>
              <a:spLocks noChangeArrowheads="1"/>
            </p:cNvSpPr>
            <p:nvPr/>
          </p:nvSpPr>
          <p:spPr bwMode="gray">
            <a:xfrm>
              <a:off x="1200" y="2737"/>
              <a:ext cx="1349" cy="1167"/>
            </a:xfrm>
            <a:prstGeom prst="hexagon">
              <a:avLst>
                <a:gd name="adj" fmla="val 2889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231" name="Text Box 12"/>
          <p:cNvSpPr txBox="1">
            <a:spLocks noChangeArrowheads="1"/>
          </p:cNvSpPr>
          <p:nvPr/>
        </p:nvSpPr>
        <p:spPr bwMode="gray">
          <a:xfrm>
            <a:off x="851868" y="3976701"/>
            <a:ext cx="316963" cy="461665"/>
          </a:xfrm>
          <a:prstGeom prst="rect">
            <a:avLst/>
          </a:prstGeom>
          <a:no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rPr>
              <a:t>4</a:t>
            </a:r>
          </a:p>
        </p:txBody>
      </p:sp>
      <p:sp>
        <p:nvSpPr>
          <p:cNvPr id="232" name="Line 27"/>
          <p:cNvSpPr>
            <a:spLocks noChangeShapeType="1"/>
          </p:cNvSpPr>
          <p:nvPr/>
        </p:nvSpPr>
        <p:spPr bwMode="auto">
          <a:xfrm>
            <a:off x="1295209" y="4501737"/>
            <a:ext cx="7065339" cy="0"/>
          </a:xfrm>
          <a:prstGeom prst="line">
            <a:avLst/>
          </a:prstGeom>
          <a:ln>
            <a:solidFill>
              <a:schemeClr val="bg1">
                <a:lumMod val="65000"/>
              </a:schemeClr>
            </a:solidFill>
            <a:prstDash val="dashDot"/>
            <a:headEnd/>
            <a:tailEnd type="oval" w="med" len="med"/>
          </a:ln>
        </p:spPr>
        <p:style>
          <a:lnRef idx="1">
            <a:schemeClr val="accent2"/>
          </a:lnRef>
          <a:fillRef idx="0">
            <a:schemeClr val="accent2"/>
          </a:fillRef>
          <a:effectRef idx="0">
            <a:schemeClr val="accent2"/>
          </a:effectRef>
          <a:fontRef idx="minor">
            <a:schemeClr val="tx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nvGrpSpPr>
          <p:cNvPr id="233" name="Group 2"/>
          <p:cNvGrpSpPr>
            <a:grpSpLocks/>
          </p:cNvGrpSpPr>
          <p:nvPr/>
        </p:nvGrpSpPr>
        <p:grpSpPr bwMode="auto">
          <a:xfrm>
            <a:off x="704764" y="4647007"/>
            <a:ext cx="606086" cy="529062"/>
            <a:chOff x="1110" y="2656"/>
            <a:chExt cx="1549" cy="1351"/>
          </a:xfrm>
          <a:solidFill>
            <a:schemeClr val="bg2">
              <a:lumMod val="20000"/>
              <a:lumOff val="80000"/>
            </a:schemeClr>
          </a:solidFill>
        </p:grpSpPr>
        <p:sp>
          <p:nvSpPr>
            <p:cNvPr id="234" name="AutoShape 3"/>
            <p:cNvSpPr>
              <a:spLocks noChangeArrowheads="1"/>
            </p:cNvSpPr>
            <p:nvPr/>
          </p:nvSpPr>
          <p:spPr bwMode="gray">
            <a:xfrm>
              <a:off x="1123" y="2679"/>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35" name="AutoShape 4"/>
            <p:cNvSpPr>
              <a:spLocks noChangeArrowheads="1"/>
            </p:cNvSpPr>
            <p:nvPr/>
          </p:nvSpPr>
          <p:spPr bwMode="gray">
            <a:xfrm>
              <a:off x="1110" y="2656"/>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36" name="AutoShape 5"/>
            <p:cNvSpPr>
              <a:spLocks noChangeArrowheads="1"/>
            </p:cNvSpPr>
            <p:nvPr/>
          </p:nvSpPr>
          <p:spPr bwMode="gray">
            <a:xfrm>
              <a:off x="1200" y="2737"/>
              <a:ext cx="1349" cy="1167"/>
            </a:xfrm>
            <a:prstGeom prst="hexagon">
              <a:avLst>
                <a:gd name="adj" fmla="val 2889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238" name="Text Box 12"/>
          <p:cNvSpPr txBox="1">
            <a:spLocks noChangeArrowheads="1"/>
          </p:cNvSpPr>
          <p:nvPr/>
        </p:nvSpPr>
        <p:spPr bwMode="gray">
          <a:xfrm>
            <a:off x="851868" y="4696781"/>
            <a:ext cx="316963" cy="461665"/>
          </a:xfrm>
          <a:prstGeom prst="rect">
            <a:avLst/>
          </a:prstGeom>
          <a:no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rPr>
              <a:t>5</a:t>
            </a:r>
          </a:p>
        </p:txBody>
      </p:sp>
      <p:sp>
        <p:nvSpPr>
          <p:cNvPr id="239" name="Line 27"/>
          <p:cNvSpPr>
            <a:spLocks noChangeShapeType="1"/>
          </p:cNvSpPr>
          <p:nvPr/>
        </p:nvSpPr>
        <p:spPr bwMode="auto">
          <a:xfrm>
            <a:off x="1295209" y="5221817"/>
            <a:ext cx="7065339" cy="0"/>
          </a:xfrm>
          <a:prstGeom prst="line">
            <a:avLst/>
          </a:prstGeom>
          <a:ln>
            <a:solidFill>
              <a:schemeClr val="bg1">
                <a:lumMod val="65000"/>
              </a:schemeClr>
            </a:solidFill>
            <a:prstDash val="dashDot"/>
            <a:headEnd/>
            <a:tailEnd type="oval" w="med" len="med"/>
          </a:ln>
        </p:spPr>
        <p:style>
          <a:lnRef idx="1">
            <a:schemeClr val="accent2"/>
          </a:lnRef>
          <a:fillRef idx="0">
            <a:schemeClr val="accent2"/>
          </a:fillRef>
          <a:effectRef idx="0">
            <a:schemeClr val="accent2"/>
          </a:effectRef>
          <a:fontRef idx="minor">
            <a:schemeClr val="tx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45" name="Text Box 12"/>
          <p:cNvSpPr txBox="1">
            <a:spLocks noChangeArrowheads="1"/>
          </p:cNvSpPr>
          <p:nvPr/>
        </p:nvSpPr>
        <p:spPr bwMode="gray">
          <a:xfrm>
            <a:off x="847042" y="5415607"/>
            <a:ext cx="316963" cy="461665"/>
          </a:xfrm>
          <a:prstGeom prst="rect">
            <a:avLst/>
          </a:prstGeom>
          <a:no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rPr>
              <a:t>6</a:t>
            </a:r>
          </a:p>
        </p:txBody>
      </p:sp>
      <p:sp>
        <p:nvSpPr>
          <p:cNvPr id="40" name="Text Box 11"/>
          <p:cNvSpPr txBox="1">
            <a:spLocks noChangeArrowheads="1"/>
          </p:cNvSpPr>
          <p:nvPr/>
        </p:nvSpPr>
        <p:spPr bwMode="auto">
          <a:xfrm>
            <a:off x="1441092" y="3259691"/>
            <a:ext cx="7115150" cy="523220"/>
          </a:xfrm>
          <a:prstGeom prst="rect">
            <a:avLst/>
          </a:prstGeom>
          <a:noFill/>
          <a:ln w="9525" algn="ctr">
            <a:noFill/>
            <a:miter lim="800000"/>
            <a:headEnd/>
            <a:tailEnd/>
          </a:ln>
        </p:spPr>
        <p:txBody>
          <a:bodyPr wrap="square">
            <a:spAutoFit/>
          </a:bodyPr>
          <a:lstStyle/>
          <a:p>
            <a:pPr lvl="0" fontAlgn="auto">
              <a:spcBef>
                <a:spcPts val="0"/>
              </a:spcBef>
              <a:spcAft>
                <a:spcPts val="0"/>
              </a:spcAft>
            </a:pPr>
            <a:r>
              <a:rPr lang="en-US" altLang="zh-CN" sz="2800" kern="0" dirty="0" smtClean="0">
                <a:latin typeface="黑体" panose="02010609060101010101" pitchFamily="49" charset="-122"/>
                <a:ea typeface="黑体" panose="02010609060101010101" pitchFamily="49" charset="-122"/>
                <a:cs typeface="Times New Roman" pitchFamily="18" charset="0"/>
              </a:rPr>
              <a:t> </a:t>
            </a:r>
            <a:r>
              <a:rPr lang="zh-CN" altLang="zh-CN" sz="2800" kern="0" dirty="0">
                <a:solidFill>
                  <a:schemeClr val="bg2">
                    <a:lumMod val="20000"/>
                    <a:lumOff val="80000"/>
                  </a:schemeClr>
                </a:solidFill>
                <a:latin typeface="黑体" panose="02010609060101010101" pitchFamily="49" charset="-122"/>
                <a:ea typeface="黑体" panose="02010609060101010101" pitchFamily="49" charset="-122"/>
                <a:cs typeface="Times New Roman" pitchFamily="18" charset="0"/>
              </a:rPr>
              <a:t>多级损伤检测方法的检测精度分析</a:t>
            </a:r>
            <a:endParaRPr lang="zh-CN" altLang="en-US" sz="2800" kern="0" dirty="0">
              <a:solidFill>
                <a:schemeClr val="bg2">
                  <a:lumMod val="20000"/>
                  <a:lumOff val="80000"/>
                </a:schemeClr>
              </a:solidFill>
              <a:latin typeface="黑体" panose="02010609060101010101" pitchFamily="49" charset="-122"/>
              <a:ea typeface="黑体" panose="02010609060101010101" pitchFamily="49" charset="-122"/>
              <a:cs typeface="Times New Roman" pitchFamily="18" charset="0"/>
            </a:endParaRPr>
          </a:p>
        </p:txBody>
      </p:sp>
      <p:sp>
        <p:nvSpPr>
          <p:cNvPr id="41" name="Text Box 11"/>
          <p:cNvSpPr txBox="1">
            <a:spLocks noChangeArrowheads="1"/>
          </p:cNvSpPr>
          <p:nvPr/>
        </p:nvSpPr>
        <p:spPr bwMode="auto">
          <a:xfrm>
            <a:off x="1447780" y="3977263"/>
            <a:ext cx="7444700" cy="523220"/>
          </a:xfrm>
          <a:prstGeom prst="rect">
            <a:avLst/>
          </a:prstGeom>
          <a:noFill/>
          <a:ln w="9525" algn="ctr">
            <a:noFill/>
            <a:miter lim="800000"/>
            <a:headEnd/>
            <a:tailEnd/>
          </a:ln>
        </p:spPr>
        <p:txBody>
          <a:bodyPr wrap="square">
            <a:spAutoFit/>
          </a:bodyPr>
          <a:lstStyle/>
          <a:p>
            <a:pPr lvl="0" fontAlgn="auto">
              <a:spcBef>
                <a:spcPts val="0"/>
              </a:spcBef>
              <a:spcAft>
                <a:spcPts val="0"/>
              </a:spcAft>
            </a:pPr>
            <a:r>
              <a:rPr lang="en-US" altLang="zh-CN" sz="2800" kern="0" dirty="0" smtClean="0">
                <a:latin typeface="黑体" panose="02010609060101010101" pitchFamily="49" charset="-122"/>
                <a:ea typeface="黑体" panose="02010609060101010101" pitchFamily="49" charset="-122"/>
                <a:cs typeface="Times New Roman" pitchFamily="18" charset="0"/>
              </a:rPr>
              <a:t> </a:t>
            </a:r>
            <a:r>
              <a:rPr lang="zh-CN" altLang="zh-CN" sz="2800" kern="0" dirty="0">
                <a:solidFill>
                  <a:schemeClr val="bg2">
                    <a:lumMod val="20000"/>
                    <a:lumOff val="80000"/>
                  </a:schemeClr>
                </a:solidFill>
                <a:latin typeface="黑体" panose="02010609060101010101" pitchFamily="49" charset="-122"/>
                <a:ea typeface="黑体" panose="02010609060101010101" pitchFamily="49" charset="-122"/>
                <a:cs typeface="Times New Roman" pitchFamily="18" charset="0"/>
              </a:rPr>
              <a:t>二维板状结构穿孔损伤检测实验</a:t>
            </a:r>
            <a:endParaRPr lang="zh-CN" altLang="en-US" sz="2800" kern="0" dirty="0">
              <a:solidFill>
                <a:schemeClr val="bg2">
                  <a:lumMod val="20000"/>
                  <a:lumOff val="80000"/>
                </a:schemeClr>
              </a:solidFill>
              <a:latin typeface="黑体" panose="02010609060101010101" pitchFamily="49" charset="-122"/>
              <a:ea typeface="黑体" panose="02010609060101010101" pitchFamily="49" charset="-122"/>
              <a:cs typeface="Times New Roman" pitchFamily="18" charset="0"/>
            </a:endParaRPr>
          </a:p>
        </p:txBody>
      </p:sp>
      <p:sp>
        <p:nvSpPr>
          <p:cNvPr id="42" name="Text Box 11"/>
          <p:cNvSpPr txBox="1">
            <a:spLocks noChangeArrowheads="1"/>
          </p:cNvSpPr>
          <p:nvPr/>
        </p:nvSpPr>
        <p:spPr bwMode="auto">
          <a:xfrm>
            <a:off x="1447780" y="4698597"/>
            <a:ext cx="7115150" cy="523220"/>
          </a:xfrm>
          <a:prstGeom prst="rect">
            <a:avLst/>
          </a:prstGeom>
          <a:noFill/>
          <a:ln w="9525" algn="ctr">
            <a:noFill/>
            <a:miter lim="800000"/>
            <a:headEnd/>
            <a:tailEnd/>
          </a:ln>
        </p:spPr>
        <p:txBody>
          <a:bodyPr wrap="square">
            <a:spAutoFit/>
          </a:bodyPr>
          <a:lstStyle/>
          <a:p>
            <a:pPr lvl="0" fontAlgn="auto">
              <a:spcBef>
                <a:spcPts val="0"/>
              </a:spcBef>
              <a:spcAft>
                <a:spcPts val="0"/>
              </a:spcAft>
            </a:pPr>
            <a:r>
              <a:rPr lang="zh-CN" altLang="en-US" sz="2800" kern="0" dirty="0" smtClean="0">
                <a:latin typeface="黑体" panose="02010609060101010101" pitchFamily="49" charset="-122"/>
                <a:ea typeface="黑体" panose="02010609060101010101" pitchFamily="49" charset="-122"/>
                <a:cs typeface="Times New Roman" pitchFamily="18" charset="0"/>
              </a:rPr>
              <a:t> </a:t>
            </a:r>
            <a:r>
              <a:rPr lang="zh-CN" altLang="en-US" sz="2800" kern="0" dirty="0" smtClean="0">
                <a:solidFill>
                  <a:schemeClr val="bg2">
                    <a:lumMod val="20000"/>
                    <a:lumOff val="80000"/>
                  </a:schemeClr>
                </a:solidFill>
                <a:latin typeface="黑体" panose="02010609060101010101" pitchFamily="49" charset="-122"/>
                <a:ea typeface="黑体" panose="02010609060101010101" pitchFamily="49" charset="-122"/>
                <a:cs typeface="Times New Roman" pitchFamily="18" charset="0"/>
              </a:rPr>
              <a:t>总结与展望</a:t>
            </a:r>
            <a:endParaRPr lang="zh-CN" altLang="en-US" sz="2800" kern="0" dirty="0">
              <a:solidFill>
                <a:schemeClr val="bg2">
                  <a:lumMod val="20000"/>
                  <a:lumOff val="80000"/>
                </a:schemeClr>
              </a:solidFill>
              <a:latin typeface="黑体" panose="02010609060101010101" pitchFamily="49" charset="-122"/>
              <a:ea typeface="黑体" panose="02010609060101010101" pitchFamily="49" charset="-122"/>
              <a:cs typeface="Times New Roman" pitchFamily="18" charset="0"/>
            </a:endParaRPr>
          </a:p>
        </p:txBody>
      </p:sp>
    </p:spTree>
    <p:extLst>
      <p:ext uri="{BB962C8B-B14F-4D97-AF65-F5344CB8AC3E}">
        <p14:creationId xmlns:p14="http://schemas.microsoft.com/office/powerpoint/2010/main" val="38442272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06C88229-2361-4A3F-BA53-4D47DBEF09B6}" type="slidenum">
              <a:rPr lang="en-US" altLang="zh-CN" smtClean="0"/>
              <a:pPr>
                <a:defRPr/>
              </a:pPr>
              <a:t>9</a:t>
            </a:fld>
            <a:endParaRPr lang="en-US" altLang="zh-CN" dirty="0"/>
          </a:p>
        </p:txBody>
      </p:sp>
      <p:sp>
        <p:nvSpPr>
          <p:cNvPr id="5" name="Rectangle 2"/>
          <p:cNvSpPr>
            <a:spLocks noGrp="1" noChangeArrowheads="1"/>
          </p:cNvSpPr>
          <p:nvPr>
            <p:ph type="title"/>
          </p:nvPr>
        </p:nvSpPr>
        <p:spPr>
          <a:xfrm>
            <a:off x="357188" y="548680"/>
            <a:ext cx="4857750" cy="560611"/>
          </a:xfrm>
        </p:spPr>
        <p:txBody>
          <a:bodyPr/>
          <a:lstStyle/>
          <a:p>
            <a:pPr eaLnBrk="1" hangingPunct="1">
              <a:lnSpc>
                <a:spcPct val="130000"/>
              </a:lnSpc>
              <a:defRPr/>
            </a:pPr>
            <a:r>
              <a:rPr lang="en-US" altLang="zh-CN" sz="2600" dirty="0" smtClean="0">
                <a:latin typeface="Arial" panose="020B0604020202020204" pitchFamily="34" charset="0"/>
                <a:ea typeface="黑体" pitchFamily="2" charset="-122"/>
                <a:cs typeface="Arial" panose="020B0604020202020204" pitchFamily="34" charset="0"/>
              </a:rPr>
              <a:t>2.1 </a:t>
            </a:r>
            <a:r>
              <a:rPr lang="zh-CN" altLang="zh-CN" sz="2600" dirty="0" smtClean="0">
                <a:latin typeface="Arial" panose="020B0604020202020204" pitchFamily="34" charset="0"/>
                <a:ea typeface="黑体" pitchFamily="2" charset="-122"/>
                <a:cs typeface="Arial" panose="020B0604020202020204" pitchFamily="34" charset="0"/>
              </a:rPr>
              <a:t>损伤</a:t>
            </a:r>
            <a:r>
              <a:rPr lang="zh-CN" altLang="zh-CN" sz="2600" dirty="0">
                <a:latin typeface="Arial" panose="020B0604020202020204" pitchFamily="34" charset="0"/>
                <a:ea typeface="黑体" pitchFamily="2" charset="-122"/>
                <a:cs typeface="Arial" panose="020B0604020202020204" pitchFamily="34" charset="0"/>
              </a:rPr>
              <a:t>定位及尺寸评估</a:t>
            </a:r>
            <a:r>
              <a:rPr lang="zh-CN" altLang="zh-CN" sz="2600" dirty="0" smtClean="0">
                <a:latin typeface="Arial" panose="020B0604020202020204" pitchFamily="34" charset="0"/>
                <a:ea typeface="黑体" pitchFamily="2" charset="-122"/>
                <a:cs typeface="Arial" panose="020B0604020202020204" pitchFamily="34" charset="0"/>
              </a:rPr>
              <a:t>方法</a:t>
            </a:r>
            <a:endParaRPr lang="en-US" altLang="zh-CN" sz="2600" dirty="0" smtClean="0">
              <a:solidFill>
                <a:schemeClr val="tx1"/>
              </a:solidFill>
              <a:latin typeface="Arial" panose="020B0604020202020204" pitchFamily="34" charset="0"/>
              <a:ea typeface="黑体" pitchFamily="2" charset="-122"/>
              <a:cs typeface="Arial" panose="020B0604020202020204" pitchFamily="34" charset="0"/>
            </a:endParaRPr>
          </a:p>
        </p:txBody>
      </p:sp>
      <p:sp>
        <p:nvSpPr>
          <p:cNvPr id="6" name="Rectangle 2"/>
          <p:cNvSpPr>
            <a:spLocks noChangeArrowheads="1"/>
          </p:cNvSpPr>
          <p:nvPr/>
        </p:nvSpPr>
        <p:spPr bwMode="auto">
          <a:xfrm>
            <a:off x="274776" y="1484784"/>
            <a:ext cx="109728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11" name="图片 10"/>
          <p:cNvPicPr>
            <a:picLocks noChangeAspect="1"/>
          </p:cNvPicPr>
          <p:nvPr/>
        </p:nvPicPr>
        <p:blipFill rotWithShape="1">
          <a:blip r:embed="rId4" cstate="print">
            <a:extLst>
              <a:ext uri="{28A0092B-C50C-407E-A947-70E740481C1C}">
                <a14:useLocalDpi xmlns:a14="http://schemas.microsoft.com/office/drawing/2010/main" val="0"/>
              </a:ext>
            </a:extLst>
          </a:blip>
          <a:srcRect l="20524" r="19852"/>
          <a:stretch/>
        </p:blipFill>
        <p:spPr>
          <a:xfrm>
            <a:off x="6175079" y="3789041"/>
            <a:ext cx="2700000" cy="2273615"/>
          </a:xfrm>
          <a:prstGeom prst="rect">
            <a:avLst/>
          </a:prstGeom>
        </p:spPr>
      </p:pic>
      <p:pic>
        <p:nvPicPr>
          <p:cNvPr id="12" name="图片 11"/>
          <p:cNvPicPr>
            <a:picLocks noChangeAspect="1"/>
          </p:cNvPicPr>
          <p:nvPr/>
        </p:nvPicPr>
        <p:blipFill rotWithShape="1">
          <a:blip r:embed="rId5" cstate="print">
            <a:extLst>
              <a:ext uri="{28A0092B-C50C-407E-A947-70E740481C1C}">
                <a14:useLocalDpi xmlns:a14="http://schemas.microsoft.com/office/drawing/2010/main" val="0"/>
              </a:ext>
            </a:extLst>
          </a:blip>
          <a:srcRect l="20075" r="19288"/>
          <a:stretch/>
        </p:blipFill>
        <p:spPr>
          <a:xfrm>
            <a:off x="3491880" y="3789041"/>
            <a:ext cx="2700000" cy="2235653"/>
          </a:xfrm>
          <a:prstGeom prst="rect">
            <a:avLst/>
          </a:prstGeom>
        </p:spPr>
      </p:pic>
      <p:grpSp>
        <p:nvGrpSpPr>
          <p:cNvPr id="13" name="组合 12"/>
          <p:cNvGrpSpPr/>
          <p:nvPr/>
        </p:nvGrpSpPr>
        <p:grpSpPr>
          <a:xfrm>
            <a:off x="808681" y="4306561"/>
            <a:ext cx="2407001" cy="1200611"/>
            <a:chOff x="2555776" y="4149080"/>
            <a:chExt cx="2861043" cy="1488794"/>
          </a:xfrm>
        </p:grpSpPr>
        <p:pic>
          <p:nvPicPr>
            <p:cNvPr id="14" name="Picture 3"/>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555776" y="4149080"/>
              <a:ext cx="2861043" cy="14883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5" name="矩形 14"/>
            <p:cNvSpPr/>
            <p:nvPr/>
          </p:nvSpPr>
          <p:spPr>
            <a:xfrm>
              <a:off x="3059832" y="4653136"/>
              <a:ext cx="518574" cy="3357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smtClean="0">
                  <a:solidFill>
                    <a:schemeClr val="tx1"/>
                  </a:solidFill>
                  <a:latin typeface="Times New Roman" panose="02020603050405020304" pitchFamily="18" charset="0"/>
                  <a:cs typeface="Times New Roman" panose="02020603050405020304" pitchFamily="18" charset="0"/>
                </a:rPr>
                <a:t>d</a:t>
              </a:r>
              <a:r>
                <a:rPr lang="en-US" altLang="zh-CN" sz="1000" baseline="-25000" dirty="0" smtClean="0">
                  <a:solidFill>
                    <a:schemeClr val="tx1"/>
                  </a:solidFill>
                  <a:latin typeface="Times New Roman" panose="02020603050405020304" pitchFamily="18" charset="0"/>
                  <a:cs typeface="Times New Roman" panose="02020603050405020304" pitchFamily="18" charset="0"/>
                </a:rPr>
                <a:t>1</a:t>
              </a:r>
              <a:endParaRPr lang="zh-CN" altLang="en-US" sz="1000" baseline="-25000" dirty="0">
                <a:solidFill>
                  <a:schemeClr val="tx1"/>
                </a:solidFill>
                <a:latin typeface="Times New Roman" panose="02020603050405020304" pitchFamily="18" charset="0"/>
                <a:cs typeface="Times New Roman" panose="02020603050405020304" pitchFamily="18" charset="0"/>
              </a:endParaRPr>
            </a:p>
          </p:txBody>
        </p:sp>
        <p:sp>
          <p:nvSpPr>
            <p:cNvPr id="16" name="矩形 15"/>
            <p:cNvSpPr/>
            <p:nvPr/>
          </p:nvSpPr>
          <p:spPr>
            <a:xfrm>
              <a:off x="4457176" y="4708276"/>
              <a:ext cx="518574" cy="3357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smtClean="0">
                  <a:solidFill>
                    <a:schemeClr val="tx1"/>
                  </a:solidFill>
                  <a:latin typeface="Times New Roman" panose="02020603050405020304" pitchFamily="18" charset="0"/>
                  <a:cs typeface="Times New Roman" panose="02020603050405020304" pitchFamily="18" charset="0"/>
                </a:rPr>
                <a:t>d</a:t>
              </a:r>
              <a:r>
                <a:rPr lang="en-US" altLang="zh-CN" sz="1000" baseline="-25000" dirty="0" smtClean="0">
                  <a:solidFill>
                    <a:schemeClr val="tx1"/>
                  </a:solidFill>
                  <a:latin typeface="Times New Roman" panose="02020603050405020304" pitchFamily="18" charset="0"/>
                  <a:cs typeface="Times New Roman" panose="02020603050405020304" pitchFamily="18" charset="0"/>
                </a:rPr>
                <a:t>2</a:t>
              </a:r>
              <a:endParaRPr lang="zh-CN" altLang="en-US" sz="1000" baseline="-25000" dirty="0">
                <a:solidFill>
                  <a:schemeClr val="tx1"/>
                </a:solidFill>
                <a:latin typeface="Times New Roman" panose="02020603050405020304" pitchFamily="18" charset="0"/>
                <a:cs typeface="Times New Roman" panose="02020603050405020304" pitchFamily="18" charset="0"/>
              </a:endParaRPr>
            </a:p>
          </p:txBody>
        </p:sp>
        <p:sp>
          <p:nvSpPr>
            <p:cNvPr id="17" name="矩形 16"/>
            <p:cNvSpPr/>
            <p:nvPr/>
          </p:nvSpPr>
          <p:spPr>
            <a:xfrm>
              <a:off x="3893339" y="5302134"/>
              <a:ext cx="518574" cy="3357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smtClean="0">
                  <a:solidFill>
                    <a:schemeClr val="tx1"/>
                  </a:solidFill>
                  <a:latin typeface="Times New Roman" panose="02020603050405020304" pitchFamily="18" charset="0"/>
                  <a:cs typeface="Times New Roman" panose="02020603050405020304" pitchFamily="18" charset="0"/>
                </a:rPr>
                <a:t>d</a:t>
              </a:r>
              <a:r>
                <a:rPr lang="en-US" altLang="zh-CN" sz="1000" baseline="-25000" dirty="0">
                  <a:solidFill>
                    <a:schemeClr val="tx1"/>
                  </a:solidFill>
                  <a:latin typeface="Times New Roman" panose="02020603050405020304" pitchFamily="18" charset="0"/>
                  <a:cs typeface="Times New Roman" panose="02020603050405020304" pitchFamily="18" charset="0"/>
                </a:rPr>
                <a:t>0</a:t>
              </a:r>
              <a:endParaRPr lang="zh-CN" altLang="en-US" sz="1000" baseline="-25000" dirty="0">
                <a:solidFill>
                  <a:schemeClr val="tx1"/>
                </a:solidFill>
                <a:latin typeface="Times New Roman" panose="02020603050405020304" pitchFamily="18" charset="0"/>
                <a:cs typeface="Times New Roman" panose="02020603050405020304" pitchFamily="18" charset="0"/>
              </a:endParaRPr>
            </a:p>
          </p:txBody>
        </p:sp>
      </p:grpSp>
      <p:graphicFrame>
        <p:nvGraphicFramePr>
          <p:cNvPr id="44" name="对象 43"/>
          <p:cNvGraphicFramePr>
            <a:graphicFrameLocks noChangeAspect="1"/>
          </p:cNvGraphicFramePr>
          <p:nvPr>
            <p:extLst>
              <p:ext uri="{D42A27DB-BD31-4B8C-83A1-F6EECF244321}">
                <p14:modId xmlns:p14="http://schemas.microsoft.com/office/powerpoint/2010/main" val="3738197336"/>
              </p:ext>
            </p:extLst>
          </p:nvPr>
        </p:nvGraphicFramePr>
        <p:xfrm>
          <a:off x="676766" y="5530145"/>
          <a:ext cx="2635094" cy="579347"/>
        </p:xfrm>
        <a:graphic>
          <a:graphicData uri="http://schemas.openxmlformats.org/presentationml/2006/ole">
            <mc:AlternateContent xmlns:mc="http://schemas.openxmlformats.org/markup-compatibility/2006">
              <mc:Choice xmlns:v="urn:schemas-microsoft-com:vml" Requires="v">
                <p:oleObj spid="_x0000_s80106" name="Equation" r:id="rId7" imgW="1790640" imgH="393480" progId="Equation.DSMT4">
                  <p:embed/>
                </p:oleObj>
              </mc:Choice>
              <mc:Fallback>
                <p:oleObj name="Equation" r:id="rId7" imgW="1790640" imgH="393480" progId="Equation.DSMT4">
                  <p:embed/>
                  <p:pic>
                    <p:nvPicPr>
                      <p:cNvPr id="0" name=""/>
                      <p:cNvPicPr/>
                      <p:nvPr/>
                    </p:nvPicPr>
                    <p:blipFill>
                      <a:blip r:embed="rId8"/>
                      <a:stretch>
                        <a:fillRect/>
                      </a:stretch>
                    </p:blipFill>
                    <p:spPr>
                      <a:xfrm>
                        <a:off x="676766" y="5530145"/>
                        <a:ext cx="2635094" cy="579347"/>
                      </a:xfrm>
                      <a:prstGeom prst="rect">
                        <a:avLst/>
                      </a:prstGeom>
                    </p:spPr>
                  </p:pic>
                </p:oleObj>
              </mc:Fallback>
            </mc:AlternateContent>
          </a:graphicData>
        </a:graphic>
      </p:graphicFrame>
      <p:sp>
        <p:nvSpPr>
          <p:cNvPr id="50" name="右箭头 49"/>
          <p:cNvSpPr/>
          <p:nvPr/>
        </p:nvSpPr>
        <p:spPr>
          <a:xfrm rot="5400000">
            <a:off x="6073386" y="3547495"/>
            <a:ext cx="144016" cy="195059"/>
          </a:xfrm>
          <a:prstGeom prst="rightArrow">
            <a:avLst/>
          </a:prstGeom>
          <a:solidFill>
            <a:schemeClr val="tx1"/>
          </a:solidFill>
          <a:ln w="5080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矩形 66"/>
          <p:cNvSpPr/>
          <p:nvPr/>
        </p:nvSpPr>
        <p:spPr>
          <a:xfrm>
            <a:off x="4137540" y="5942812"/>
            <a:ext cx="1261884" cy="307777"/>
          </a:xfrm>
          <a:prstGeom prst="rect">
            <a:avLst/>
          </a:prstGeom>
        </p:spPr>
        <p:txBody>
          <a:bodyPr wrap="none">
            <a:spAutoFit/>
          </a:bodyPr>
          <a:lstStyle/>
          <a:p>
            <a:r>
              <a:rPr lang="zh-CN" altLang="en-US" sz="1400" dirty="0"/>
              <a:t>损伤</a:t>
            </a:r>
            <a:r>
              <a:rPr lang="zh-CN" altLang="en-US" sz="1400" dirty="0" smtClean="0"/>
              <a:t>附近交集</a:t>
            </a:r>
            <a:endParaRPr lang="zh-CN" altLang="en-US" sz="1400" dirty="0"/>
          </a:p>
        </p:txBody>
      </p:sp>
      <p:sp>
        <p:nvSpPr>
          <p:cNvPr id="68" name="矩形 67"/>
          <p:cNvSpPr/>
          <p:nvPr/>
        </p:nvSpPr>
        <p:spPr>
          <a:xfrm>
            <a:off x="6689743" y="5942813"/>
            <a:ext cx="1800493" cy="307777"/>
          </a:xfrm>
          <a:prstGeom prst="rect">
            <a:avLst/>
          </a:prstGeom>
        </p:spPr>
        <p:txBody>
          <a:bodyPr wrap="none">
            <a:spAutoFit/>
          </a:bodyPr>
          <a:lstStyle/>
          <a:p>
            <a:r>
              <a:rPr lang="zh-CN" altLang="en-US" sz="1400" dirty="0" smtClean="0"/>
              <a:t>外切圆评估损伤大小</a:t>
            </a:r>
            <a:endParaRPr lang="zh-CN" altLang="en-US" sz="1400" dirty="0"/>
          </a:p>
        </p:txBody>
      </p:sp>
      <p:pic>
        <p:nvPicPr>
          <p:cNvPr id="94" name="图片 93"/>
          <p:cNvPicPr/>
          <p:nvPr/>
        </p:nvPicPr>
        <p:blipFill>
          <a:blip r:embed="rId9">
            <a:extLst>
              <a:ext uri="{28A0092B-C50C-407E-A947-70E740481C1C}">
                <a14:useLocalDpi xmlns:a14="http://schemas.microsoft.com/office/drawing/2010/main" val="0"/>
              </a:ext>
            </a:extLst>
          </a:blip>
          <a:stretch>
            <a:fillRect/>
          </a:stretch>
        </p:blipFill>
        <p:spPr>
          <a:xfrm>
            <a:off x="680176" y="1053096"/>
            <a:ext cx="3240000" cy="3240000"/>
          </a:xfrm>
          <a:prstGeom prst="rect">
            <a:avLst/>
          </a:prstGeom>
        </p:spPr>
      </p:pic>
      <mc:AlternateContent xmlns:mc="http://schemas.openxmlformats.org/markup-compatibility/2006" xmlns:a14="http://schemas.microsoft.com/office/drawing/2010/main">
        <mc:Choice Requires="a14">
          <p:sp>
            <p:nvSpPr>
              <p:cNvPr id="95" name="矩形 94"/>
              <p:cNvSpPr/>
              <p:nvPr/>
            </p:nvSpPr>
            <p:spPr>
              <a:xfrm>
                <a:off x="3851920" y="1509565"/>
                <a:ext cx="4950009" cy="199144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type m:val="noBar"/>
                          <m:ctrlPr>
                            <a:rPr lang="zh-CN" altLang="en-US" sz="1600" i="1">
                              <a:latin typeface="Cambria Math" panose="02040503050406030204" pitchFamily="18" charset="0"/>
                            </a:rPr>
                          </m:ctrlPr>
                        </m:fPr>
                        <m:num>
                          <m:rad>
                            <m:radPr>
                              <m:degHide m:val="on"/>
                              <m:ctrlPr>
                                <a:rPr lang="zh-CN" altLang="en-US" sz="1600" i="1">
                                  <a:latin typeface="Cambria Math" panose="02040503050406030204" pitchFamily="18" charset="0"/>
                                </a:rPr>
                              </m:ctrlPr>
                            </m:radPr>
                            <m:deg/>
                            <m:e>
                              <m:sSup>
                                <m:sSupPr>
                                  <m:ctrlPr>
                                    <a:rPr lang="zh-CN" altLang="en-US" sz="1600" i="1">
                                      <a:latin typeface="Cambria Math" panose="02040503050406030204" pitchFamily="18" charset="0"/>
                                    </a:rPr>
                                  </m:ctrlPr>
                                </m:sSupPr>
                                <m:e>
                                  <m:r>
                                    <a:rPr lang="zh-CN" altLang="en-US" sz="1600" i="1">
                                      <a:latin typeface="Cambria Math" panose="02040503050406030204" pitchFamily="18" charset="0"/>
                                    </a:rPr>
                                    <m:t>𝑥</m:t>
                                  </m:r>
                                </m:e>
                                <m:sup>
                                  <m:r>
                                    <a:rPr lang="zh-CN" altLang="en-US" sz="1600" i="0">
                                      <a:latin typeface="Cambria Math" panose="02040503050406030204" pitchFamily="18" charset="0"/>
                                    </a:rPr>
                                    <m:t>2</m:t>
                                  </m:r>
                                </m:sup>
                              </m:sSup>
                              <m:r>
                                <a:rPr lang="zh-CN" altLang="en-US" sz="1600" i="0">
                                  <a:latin typeface="Cambria Math" panose="02040503050406030204" pitchFamily="18" charset="0"/>
                                </a:rPr>
                                <m:t>+</m:t>
                              </m:r>
                              <m:sSup>
                                <m:sSupPr>
                                  <m:ctrlPr>
                                    <a:rPr lang="zh-CN" altLang="en-US" sz="1600" i="1">
                                      <a:latin typeface="Cambria Math" panose="02040503050406030204" pitchFamily="18" charset="0"/>
                                    </a:rPr>
                                  </m:ctrlPr>
                                </m:sSupPr>
                                <m:e>
                                  <m:r>
                                    <a:rPr lang="zh-CN" altLang="en-US" sz="1600" i="1">
                                      <a:latin typeface="Cambria Math" panose="02040503050406030204" pitchFamily="18" charset="0"/>
                                    </a:rPr>
                                    <m:t>𝑦</m:t>
                                  </m:r>
                                </m:e>
                                <m:sup>
                                  <m:r>
                                    <a:rPr lang="zh-CN" altLang="en-US" sz="1600" i="0">
                                      <a:latin typeface="Cambria Math" panose="02040503050406030204" pitchFamily="18" charset="0"/>
                                    </a:rPr>
                                    <m:t>2</m:t>
                                  </m:r>
                                </m:sup>
                              </m:sSup>
                            </m:e>
                          </m:rad>
                          <m:r>
                            <a:rPr lang="zh-CN" altLang="en-US" sz="1600" i="0">
                              <a:latin typeface="Cambria Math" panose="02040503050406030204" pitchFamily="18" charset="0"/>
                            </a:rPr>
                            <m:t>+</m:t>
                          </m:r>
                          <m:rad>
                            <m:radPr>
                              <m:degHide m:val="on"/>
                              <m:ctrlPr>
                                <a:rPr lang="zh-CN" altLang="en-US" sz="1600" i="1">
                                  <a:latin typeface="Cambria Math" panose="02040503050406030204" pitchFamily="18" charset="0"/>
                                </a:rPr>
                              </m:ctrlPr>
                            </m:radPr>
                            <m:deg/>
                            <m:e>
                              <m:sSup>
                                <m:sSupPr>
                                  <m:ctrlPr>
                                    <a:rPr lang="zh-CN" altLang="en-US" sz="1600" i="1">
                                      <a:latin typeface="Cambria Math" panose="02040503050406030204" pitchFamily="18" charset="0"/>
                                    </a:rPr>
                                  </m:ctrlPr>
                                </m:sSupPr>
                                <m:e>
                                  <m:d>
                                    <m:dPr>
                                      <m:ctrlPr>
                                        <a:rPr lang="zh-CN" altLang="en-US" sz="1600" i="1">
                                          <a:latin typeface="Cambria Math" panose="02040503050406030204" pitchFamily="18" charset="0"/>
                                        </a:rPr>
                                      </m:ctrlPr>
                                    </m:dPr>
                                    <m:e>
                                      <m:sSub>
                                        <m:sSubPr>
                                          <m:ctrlPr>
                                            <a:rPr lang="zh-CN" altLang="en-US" sz="1600" i="1">
                                              <a:latin typeface="Cambria Math" panose="02040503050406030204" pitchFamily="18" charset="0"/>
                                            </a:rPr>
                                          </m:ctrlPr>
                                        </m:sSubPr>
                                        <m:e>
                                          <m:r>
                                            <a:rPr lang="zh-CN" altLang="en-US" sz="1600" i="1">
                                              <a:latin typeface="Cambria Math" panose="02040503050406030204" pitchFamily="18" charset="0"/>
                                            </a:rPr>
                                            <m:t>𝑥</m:t>
                                          </m:r>
                                        </m:e>
                                        <m:sub>
                                          <m:r>
                                            <a:rPr lang="zh-CN" altLang="en-US" sz="1600" i="0">
                                              <a:latin typeface="Cambria Math" panose="02040503050406030204" pitchFamily="18" charset="0"/>
                                            </a:rPr>
                                            <m:t>1</m:t>
                                          </m:r>
                                        </m:sub>
                                      </m:sSub>
                                      <m:r>
                                        <a:rPr lang="zh-CN" altLang="en-US" sz="1600" i="0">
                                          <a:latin typeface="Cambria Math" panose="02040503050406030204" pitchFamily="18" charset="0"/>
                                        </a:rPr>
                                        <m:t>−</m:t>
                                      </m:r>
                                      <m:r>
                                        <a:rPr lang="zh-CN" altLang="en-US" sz="1600" i="1">
                                          <a:latin typeface="Cambria Math" panose="02040503050406030204" pitchFamily="18" charset="0"/>
                                        </a:rPr>
                                        <m:t>𝑥</m:t>
                                      </m:r>
                                    </m:e>
                                  </m:d>
                                </m:e>
                                <m:sup>
                                  <m:r>
                                    <a:rPr lang="zh-CN" altLang="en-US" sz="1600" i="0">
                                      <a:latin typeface="Cambria Math" panose="02040503050406030204" pitchFamily="18" charset="0"/>
                                    </a:rPr>
                                    <m:t>2</m:t>
                                  </m:r>
                                </m:sup>
                              </m:sSup>
                              <m:r>
                                <a:rPr lang="zh-CN" altLang="en-US" sz="1600" i="0">
                                  <a:latin typeface="Cambria Math" panose="02040503050406030204" pitchFamily="18" charset="0"/>
                                </a:rPr>
                                <m:t>+</m:t>
                              </m:r>
                              <m:sSup>
                                <m:sSupPr>
                                  <m:ctrlPr>
                                    <a:rPr lang="zh-CN" altLang="en-US" sz="1600" i="1">
                                      <a:latin typeface="Cambria Math" panose="02040503050406030204" pitchFamily="18" charset="0"/>
                                    </a:rPr>
                                  </m:ctrlPr>
                                </m:sSupPr>
                                <m:e>
                                  <m:d>
                                    <m:dPr>
                                      <m:ctrlPr>
                                        <a:rPr lang="zh-CN" altLang="en-US" sz="1600" i="1">
                                          <a:latin typeface="Cambria Math" panose="02040503050406030204" pitchFamily="18" charset="0"/>
                                        </a:rPr>
                                      </m:ctrlPr>
                                    </m:dPr>
                                    <m:e>
                                      <m:sSub>
                                        <m:sSubPr>
                                          <m:ctrlPr>
                                            <a:rPr lang="zh-CN" altLang="en-US" sz="1600" i="1">
                                              <a:latin typeface="Cambria Math" panose="02040503050406030204" pitchFamily="18" charset="0"/>
                                            </a:rPr>
                                          </m:ctrlPr>
                                        </m:sSubPr>
                                        <m:e>
                                          <m:r>
                                            <a:rPr lang="zh-CN" altLang="en-US" sz="1600" i="1">
                                              <a:latin typeface="Cambria Math" panose="02040503050406030204" pitchFamily="18" charset="0"/>
                                            </a:rPr>
                                            <m:t>𝑦</m:t>
                                          </m:r>
                                        </m:e>
                                        <m:sub>
                                          <m:r>
                                            <a:rPr lang="zh-CN" altLang="en-US" sz="1600" i="0">
                                              <a:latin typeface="Cambria Math" panose="02040503050406030204" pitchFamily="18" charset="0"/>
                                            </a:rPr>
                                            <m:t>1</m:t>
                                          </m:r>
                                        </m:sub>
                                      </m:sSub>
                                      <m:r>
                                        <a:rPr lang="zh-CN" altLang="en-US" sz="1600" i="0">
                                          <a:latin typeface="Cambria Math" panose="02040503050406030204" pitchFamily="18" charset="0"/>
                                        </a:rPr>
                                        <m:t>−</m:t>
                                      </m:r>
                                      <m:r>
                                        <a:rPr lang="zh-CN" altLang="en-US" sz="1600" i="1">
                                          <a:latin typeface="Cambria Math" panose="02040503050406030204" pitchFamily="18" charset="0"/>
                                        </a:rPr>
                                        <m:t>𝑦</m:t>
                                      </m:r>
                                    </m:e>
                                  </m:d>
                                </m:e>
                                <m:sup>
                                  <m:r>
                                    <a:rPr lang="zh-CN" altLang="en-US" sz="1600" i="0">
                                      <a:latin typeface="Cambria Math" panose="02040503050406030204" pitchFamily="18" charset="0"/>
                                    </a:rPr>
                                    <m:t>2</m:t>
                                  </m:r>
                                </m:sup>
                              </m:sSup>
                            </m:e>
                          </m:rad>
                          <m:r>
                            <a:rPr lang="zh-CN" altLang="en-US" sz="1600" i="0">
                              <a:latin typeface="Cambria Math" panose="02040503050406030204" pitchFamily="18" charset="0"/>
                            </a:rPr>
                            <m:t>=</m:t>
                          </m:r>
                          <m:r>
                            <a:rPr lang="zh-CN" altLang="en-US" sz="1600" i="1">
                              <a:latin typeface="Cambria Math" panose="02040503050406030204" pitchFamily="18" charset="0"/>
                            </a:rPr>
                            <m:t>𝑣</m:t>
                          </m:r>
                          <m:r>
                            <a:rPr lang="zh-CN" altLang="en-US" sz="1600" i="0">
                              <a:latin typeface="Cambria Math" panose="02040503050406030204" pitchFamily="18" charset="0"/>
                            </a:rPr>
                            <m:t>⋅∆</m:t>
                          </m:r>
                          <m:sSub>
                            <m:sSubPr>
                              <m:ctrlPr>
                                <a:rPr lang="zh-CN" altLang="en-US" sz="1600" i="1">
                                  <a:latin typeface="Cambria Math" panose="02040503050406030204" pitchFamily="18" charset="0"/>
                                </a:rPr>
                              </m:ctrlPr>
                            </m:sSubPr>
                            <m:e>
                              <m:r>
                                <a:rPr lang="zh-CN" altLang="en-US" sz="1600" i="1">
                                  <a:latin typeface="Cambria Math" panose="02040503050406030204" pitchFamily="18" charset="0"/>
                                </a:rPr>
                                <m:t>𝑡</m:t>
                              </m:r>
                            </m:e>
                            <m:sub>
                              <m:r>
                                <a:rPr lang="zh-CN" altLang="en-US" sz="1600" i="0">
                                  <a:latin typeface="Cambria Math" panose="02040503050406030204" pitchFamily="18" charset="0"/>
                                </a:rPr>
                                <m:t>01</m:t>
                              </m:r>
                            </m:sub>
                          </m:sSub>
                          <m:r>
                            <a:rPr lang="zh-CN" altLang="en-US" sz="1600" i="0">
                              <a:latin typeface="Cambria Math" panose="02040503050406030204" pitchFamily="18" charset="0"/>
                            </a:rPr>
                            <m:t>+</m:t>
                          </m:r>
                          <m:f>
                            <m:fPr>
                              <m:ctrlPr>
                                <a:rPr lang="zh-CN" altLang="en-US" sz="1600" i="1">
                                  <a:latin typeface="Cambria Math" panose="02040503050406030204" pitchFamily="18" charset="0"/>
                                </a:rPr>
                              </m:ctrlPr>
                            </m:fPr>
                            <m:num>
                              <m:rad>
                                <m:radPr>
                                  <m:degHide m:val="on"/>
                                  <m:ctrlPr>
                                    <a:rPr lang="zh-CN" altLang="en-US" sz="1600" i="1">
                                      <a:latin typeface="Cambria Math" panose="02040503050406030204" pitchFamily="18" charset="0"/>
                                    </a:rPr>
                                  </m:ctrlPr>
                                </m:radPr>
                                <m:deg/>
                                <m:e>
                                  <m:r>
                                    <a:rPr lang="zh-CN" altLang="en-US" sz="1600" i="0">
                                      <a:latin typeface="Cambria Math" panose="02040503050406030204" pitchFamily="18" charset="0"/>
                                    </a:rPr>
                                    <m:t>2</m:t>
                                  </m:r>
                                </m:e>
                              </m:rad>
                            </m:num>
                            <m:den>
                              <m:r>
                                <a:rPr lang="zh-CN" altLang="en-US" sz="1600" i="0">
                                  <a:latin typeface="Cambria Math" panose="02040503050406030204" pitchFamily="18" charset="0"/>
                                </a:rPr>
                                <m:t>2</m:t>
                              </m:r>
                            </m:den>
                          </m:f>
                          <m:r>
                            <a:rPr lang="zh-CN" altLang="en-US" sz="1600" i="1">
                              <a:latin typeface="Cambria Math" panose="02040503050406030204" pitchFamily="18" charset="0"/>
                            </a:rPr>
                            <m:t>𝑑</m:t>
                          </m:r>
                        </m:num>
                        <m:den>
                          <m:eqArr>
                            <m:eqArrPr>
                              <m:ctrlPr>
                                <a:rPr lang="zh-CN" altLang="en-US" sz="1600" i="1">
                                  <a:latin typeface="Cambria Math" panose="02040503050406030204" pitchFamily="18" charset="0"/>
                                </a:rPr>
                              </m:ctrlPr>
                            </m:eqArrPr>
                            <m:e>
                              <m:r>
                                <a:rPr lang="zh-CN" altLang="en-US" sz="1600" i="0">
                                  <a:latin typeface="Cambria Math" panose="02040503050406030204" pitchFamily="18" charset="0"/>
                                </a:rPr>
                                <m:t>&amp;</m:t>
                              </m:r>
                              <m:rad>
                                <m:radPr>
                                  <m:degHide m:val="on"/>
                                  <m:ctrlPr>
                                    <a:rPr lang="zh-CN" altLang="en-US" sz="1600" i="1">
                                      <a:latin typeface="Cambria Math" panose="02040503050406030204" pitchFamily="18" charset="0"/>
                                    </a:rPr>
                                  </m:ctrlPr>
                                </m:radPr>
                                <m:deg/>
                                <m:e>
                                  <m:sSup>
                                    <m:sSupPr>
                                      <m:ctrlPr>
                                        <a:rPr lang="zh-CN" altLang="en-US" sz="1600" i="1">
                                          <a:latin typeface="Cambria Math" panose="02040503050406030204" pitchFamily="18" charset="0"/>
                                        </a:rPr>
                                      </m:ctrlPr>
                                    </m:sSupPr>
                                    <m:e>
                                      <m:r>
                                        <a:rPr lang="zh-CN" altLang="en-US" sz="1600" i="1">
                                          <a:latin typeface="Cambria Math" panose="02040503050406030204" pitchFamily="18" charset="0"/>
                                        </a:rPr>
                                        <m:t>𝑥</m:t>
                                      </m:r>
                                    </m:e>
                                    <m:sup>
                                      <m:r>
                                        <a:rPr lang="zh-CN" altLang="en-US" sz="1600" i="0">
                                          <a:latin typeface="Cambria Math" panose="02040503050406030204" pitchFamily="18" charset="0"/>
                                        </a:rPr>
                                        <m:t>2</m:t>
                                      </m:r>
                                    </m:sup>
                                  </m:sSup>
                                  <m:r>
                                    <a:rPr lang="zh-CN" altLang="en-US" sz="1600" i="0">
                                      <a:latin typeface="Cambria Math" panose="02040503050406030204" pitchFamily="18" charset="0"/>
                                    </a:rPr>
                                    <m:t>+</m:t>
                                  </m:r>
                                  <m:sSup>
                                    <m:sSupPr>
                                      <m:ctrlPr>
                                        <a:rPr lang="zh-CN" altLang="en-US" sz="1600" i="1">
                                          <a:latin typeface="Cambria Math" panose="02040503050406030204" pitchFamily="18" charset="0"/>
                                        </a:rPr>
                                      </m:ctrlPr>
                                    </m:sSupPr>
                                    <m:e>
                                      <m:r>
                                        <a:rPr lang="zh-CN" altLang="en-US" sz="1600" i="1">
                                          <a:latin typeface="Cambria Math" panose="02040503050406030204" pitchFamily="18" charset="0"/>
                                        </a:rPr>
                                        <m:t>𝑦</m:t>
                                      </m:r>
                                    </m:e>
                                    <m:sup>
                                      <m:r>
                                        <a:rPr lang="zh-CN" altLang="en-US" sz="1600" i="0">
                                          <a:latin typeface="Cambria Math" panose="02040503050406030204" pitchFamily="18" charset="0"/>
                                        </a:rPr>
                                        <m:t>2</m:t>
                                      </m:r>
                                    </m:sup>
                                  </m:sSup>
                                </m:e>
                              </m:rad>
                              <m:r>
                                <a:rPr lang="zh-CN" altLang="en-US" sz="1600" i="0">
                                  <a:latin typeface="Cambria Math" panose="02040503050406030204" pitchFamily="18" charset="0"/>
                                </a:rPr>
                                <m:t>+</m:t>
                              </m:r>
                              <m:rad>
                                <m:radPr>
                                  <m:degHide m:val="on"/>
                                  <m:ctrlPr>
                                    <a:rPr lang="zh-CN" altLang="en-US" sz="1600" i="1">
                                      <a:latin typeface="Cambria Math" panose="02040503050406030204" pitchFamily="18" charset="0"/>
                                    </a:rPr>
                                  </m:ctrlPr>
                                </m:radPr>
                                <m:deg/>
                                <m:e>
                                  <m:sSup>
                                    <m:sSupPr>
                                      <m:ctrlPr>
                                        <a:rPr lang="zh-CN" altLang="en-US" sz="1600" i="1">
                                          <a:latin typeface="Cambria Math" panose="02040503050406030204" pitchFamily="18" charset="0"/>
                                        </a:rPr>
                                      </m:ctrlPr>
                                    </m:sSupPr>
                                    <m:e>
                                      <m:d>
                                        <m:dPr>
                                          <m:ctrlPr>
                                            <a:rPr lang="zh-CN" altLang="en-US" sz="1600" i="1">
                                              <a:latin typeface="Cambria Math" panose="02040503050406030204" pitchFamily="18" charset="0"/>
                                            </a:rPr>
                                          </m:ctrlPr>
                                        </m:dPr>
                                        <m:e>
                                          <m:sSub>
                                            <m:sSubPr>
                                              <m:ctrlPr>
                                                <a:rPr lang="zh-CN" altLang="en-US" sz="1600" i="1">
                                                  <a:latin typeface="Cambria Math" panose="02040503050406030204" pitchFamily="18" charset="0"/>
                                                </a:rPr>
                                              </m:ctrlPr>
                                            </m:sSubPr>
                                            <m:e>
                                              <m:r>
                                                <a:rPr lang="zh-CN" altLang="en-US" sz="1600" i="1">
                                                  <a:latin typeface="Cambria Math" panose="02040503050406030204" pitchFamily="18" charset="0"/>
                                                </a:rPr>
                                                <m:t>𝑥</m:t>
                                              </m:r>
                                            </m:e>
                                            <m:sub>
                                              <m:r>
                                                <a:rPr lang="zh-CN" altLang="en-US" sz="1600" i="0">
                                                  <a:latin typeface="Cambria Math" panose="02040503050406030204" pitchFamily="18" charset="0"/>
                                                </a:rPr>
                                                <m:t>2</m:t>
                                              </m:r>
                                            </m:sub>
                                          </m:sSub>
                                          <m:r>
                                            <a:rPr lang="zh-CN" altLang="en-US" sz="1600" i="0">
                                              <a:latin typeface="Cambria Math" panose="02040503050406030204" pitchFamily="18" charset="0"/>
                                            </a:rPr>
                                            <m:t>−</m:t>
                                          </m:r>
                                          <m:r>
                                            <a:rPr lang="zh-CN" altLang="en-US" sz="1600" i="1">
                                              <a:latin typeface="Cambria Math" panose="02040503050406030204" pitchFamily="18" charset="0"/>
                                            </a:rPr>
                                            <m:t>𝑥</m:t>
                                          </m:r>
                                        </m:e>
                                      </m:d>
                                    </m:e>
                                    <m:sup>
                                      <m:r>
                                        <a:rPr lang="zh-CN" altLang="en-US" sz="1600" i="0">
                                          <a:latin typeface="Cambria Math" panose="02040503050406030204" pitchFamily="18" charset="0"/>
                                        </a:rPr>
                                        <m:t>2</m:t>
                                      </m:r>
                                    </m:sup>
                                  </m:sSup>
                                  <m:r>
                                    <a:rPr lang="zh-CN" altLang="en-US" sz="1600" i="0">
                                      <a:latin typeface="Cambria Math" panose="02040503050406030204" pitchFamily="18" charset="0"/>
                                    </a:rPr>
                                    <m:t>+</m:t>
                                  </m:r>
                                  <m:sSup>
                                    <m:sSupPr>
                                      <m:ctrlPr>
                                        <a:rPr lang="zh-CN" altLang="en-US" sz="1600" i="1">
                                          <a:latin typeface="Cambria Math" panose="02040503050406030204" pitchFamily="18" charset="0"/>
                                        </a:rPr>
                                      </m:ctrlPr>
                                    </m:sSupPr>
                                    <m:e>
                                      <m:d>
                                        <m:dPr>
                                          <m:ctrlPr>
                                            <a:rPr lang="zh-CN" altLang="en-US" sz="1600" i="1">
                                              <a:latin typeface="Cambria Math" panose="02040503050406030204" pitchFamily="18" charset="0"/>
                                            </a:rPr>
                                          </m:ctrlPr>
                                        </m:dPr>
                                        <m:e>
                                          <m:sSub>
                                            <m:sSubPr>
                                              <m:ctrlPr>
                                                <a:rPr lang="zh-CN" altLang="en-US" sz="1600" i="1">
                                                  <a:latin typeface="Cambria Math" panose="02040503050406030204" pitchFamily="18" charset="0"/>
                                                </a:rPr>
                                              </m:ctrlPr>
                                            </m:sSubPr>
                                            <m:e>
                                              <m:r>
                                                <a:rPr lang="zh-CN" altLang="en-US" sz="1600" i="1">
                                                  <a:latin typeface="Cambria Math" panose="02040503050406030204" pitchFamily="18" charset="0"/>
                                                </a:rPr>
                                                <m:t>𝑦</m:t>
                                              </m:r>
                                            </m:e>
                                            <m:sub>
                                              <m:r>
                                                <a:rPr lang="zh-CN" altLang="en-US" sz="1600" i="0">
                                                  <a:latin typeface="Cambria Math" panose="02040503050406030204" pitchFamily="18" charset="0"/>
                                                </a:rPr>
                                                <m:t>2</m:t>
                                              </m:r>
                                            </m:sub>
                                          </m:sSub>
                                          <m:r>
                                            <a:rPr lang="zh-CN" altLang="en-US" sz="1600" i="0">
                                              <a:latin typeface="Cambria Math" panose="02040503050406030204" pitchFamily="18" charset="0"/>
                                            </a:rPr>
                                            <m:t>−</m:t>
                                          </m:r>
                                          <m:r>
                                            <a:rPr lang="zh-CN" altLang="en-US" sz="1600" i="1">
                                              <a:latin typeface="Cambria Math" panose="02040503050406030204" pitchFamily="18" charset="0"/>
                                            </a:rPr>
                                            <m:t>𝑦</m:t>
                                          </m:r>
                                        </m:e>
                                      </m:d>
                                    </m:e>
                                    <m:sup>
                                      <m:r>
                                        <a:rPr lang="zh-CN" altLang="en-US" sz="1600" i="0">
                                          <a:latin typeface="Cambria Math" panose="02040503050406030204" pitchFamily="18" charset="0"/>
                                        </a:rPr>
                                        <m:t>2</m:t>
                                      </m:r>
                                    </m:sup>
                                  </m:sSup>
                                </m:e>
                              </m:rad>
                              <m:r>
                                <a:rPr lang="zh-CN" altLang="en-US" sz="1600" i="0">
                                  <a:latin typeface="Cambria Math" panose="02040503050406030204" pitchFamily="18" charset="0"/>
                                </a:rPr>
                                <m:t>=</m:t>
                              </m:r>
                              <m:r>
                                <a:rPr lang="zh-CN" altLang="en-US" sz="1600" i="1">
                                  <a:latin typeface="Cambria Math" panose="02040503050406030204" pitchFamily="18" charset="0"/>
                                </a:rPr>
                                <m:t>𝑣</m:t>
                              </m:r>
                              <m:r>
                                <a:rPr lang="zh-CN" altLang="en-US" sz="1600" i="0">
                                  <a:latin typeface="Cambria Math" panose="02040503050406030204" pitchFamily="18" charset="0"/>
                                </a:rPr>
                                <m:t>⋅∆</m:t>
                              </m:r>
                              <m:sSub>
                                <m:sSubPr>
                                  <m:ctrlPr>
                                    <a:rPr lang="zh-CN" altLang="en-US" sz="1600" i="1">
                                      <a:latin typeface="Cambria Math" panose="02040503050406030204" pitchFamily="18" charset="0"/>
                                    </a:rPr>
                                  </m:ctrlPr>
                                </m:sSubPr>
                                <m:e>
                                  <m:r>
                                    <a:rPr lang="zh-CN" altLang="en-US" sz="1600" i="1">
                                      <a:latin typeface="Cambria Math" panose="02040503050406030204" pitchFamily="18" charset="0"/>
                                    </a:rPr>
                                    <m:t>𝑡</m:t>
                                  </m:r>
                                </m:e>
                                <m:sub>
                                  <m:r>
                                    <a:rPr lang="zh-CN" altLang="en-US" sz="1600" i="0">
                                      <a:latin typeface="Cambria Math" panose="02040503050406030204" pitchFamily="18" charset="0"/>
                                    </a:rPr>
                                    <m:t>02</m:t>
                                  </m:r>
                                </m:sub>
                              </m:sSub>
                              <m:r>
                                <a:rPr lang="zh-CN" altLang="en-US" sz="1600" i="0">
                                  <a:latin typeface="Cambria Math" panose="02040503050406030204" pitchFamily="18" charset="0"/>
                                </a:rPr>
                                <m:t>+</m:t>
                              </m:r>
                              <m:f>
                                <m:fPr>
                                  <m:ctrlPr>
                                    <a:rPr lang="zh-CN" altLang="en-US" sz="1600" i="1">
                                      <a:latin typeface="Cambria Math" panose="02040503050406030204" pitchFamily="18" charset="0"/>
                                    </a:rPr>
                                  </m:ctrlPr>
                                </m:fPr>
                                <m:num>
                                  <m:rad>
                                    <m:radPr>
                                      <m:degHide m:val="on"/>
                                      <m:ctrlPr>
                                        <a:rPr lang="zh-CN" altLang="en-US" sz="1600" i="1">
                                          <a:latin typeface="Cambria Math" panose="02040503050406030204" pitchFamily="18" charset="0"/>
                                        </a:rPr>
                                      </m:ctrlPr>
                                    </m:radPr>
                                    <m:deg/>
                                    <m:e>
                                      <m:r>
                                        <a:rPr lang="zh-CN" altLang="en-US" sz="1600" i="0">
                                          <a:latin typeface="Cambria Math" panose="02040503050406030204" pitchFamily="18" charset="0"/>
                                        </a:rPr>
                                        <m:t>2</m:t>
                                      </m:r>
                                    </m:e>
                                  </m:rad>
                                </m:num>
                                <m:den>
                                  <m:r>
                                    <a:rPr lang="zh-CN" altLang="en-US" sz="1600" i="0">
                                      <a:latin typeface="Cambria Math" panose="02040503050406030204" pitchFamily="18" charset="0"/>
                                    </a:rPr>
                                    <m:t>2</m:t>
                                  </m:r>
                                </m:den>
                              </m:f>
                              <m:r>
                                <a:rPr lang="zh-CN" altLang="en-US" sz="1600" i="1">
                                  <a:latin typeface="Cambria Math" panose="02040503050406030204" pitchFamily="18" charset="0"/>
                                </a:rPr>
                                <m:t>𝑑</m:t>
                              </m:r>
                            </m:e>
                            <m:e>
                              <m:r>
                                <a:rPr lang="zh-CN" altLang="en-US" sz="1600" i="0">
                                  <a:latin typeface="Cambria Math" panose="02040503050406030204" pitchFamily="18" charset="0"/>
                                </a:rPr>
                                <m:t>&amp;</m:t>
                              </m:r>
                              <m:rad>
                                <m:radPr>
                                  <m:degHide m:val="on"/>
                                  <m:ctrlPr>
                                    <a:rPr lang="zh-CN" altLang="en-US" sz="1600" i="1">
                                      <a:latin typeface="Cambria Math" panose="02040503050406030204" pitchFamily="18" charset="0"/>
                                    </a:rPr>
                                  </m:ctrlPr>
                                </m:radPr>
                                <m:deg/>
                                <m:e>
                                  <m:sSup>
                                    <m:sSupPr>
                                      <m:ctrlPr>
                                        <a:rPr lang="zh-CN" altLang="en-US" sz="1600" i="1">
                                          <a:latin typeface="Cambria Math" panose="02040503050406030204" pitchFamily="18" charset="0"/>
                                        </a:rPr>
                                      </m:ctrlPr>
                                    </m:sSupPr>
                                    <m:e>
                                      <m:r>
                                        <a:rPr lang="zh-CN" altLang="en-US" sz="1600" i="1">
                                          <a:latin typeface="Cambria Math" panose="02040503050406030204" pitchFamily="18" charset="0"/>
                                        </a:rPr>
                                        <m:t>𝑥</m:t>
                                      </m:r>
                                    </m:e>
                                    <m:sup>
                                      <m:r>
                                        <a:rPr lang="zh-CN" altLang="en-US" sz="1600" i="0">
                                          <a:latin typeface="Cambria Math" panose="02040503050406030204" pitchFamily="18" charset="0"/>
                                        </a:rPr>
                                        <m:t>2</m:t>
                                      </m:r>
                                    </m:sup>
                                  </m:sSup>
                                  <m:r>
                                    <a:rPr lang="zh-CN" altLang="en-US" sz="1600" i="0">
                                      <a:latin typeface="Cambria Math" panose="02040503050406030204" pitchFamily="18" charset="0"/>
                                    </a:rPr>
                                    <m:t>+</m:t>
                                  </m:r>
                                  <m:sSup>
                                    <m:sSupPr>
                                      <m:ctrlPr>
                                        <a:rPr lang="zh-CN" altLang="en-US" sz="1600" i="1">
                                          <a:latin typeface="Cambria Math" panose="02040503050406030204" pitchFamily="18" charset="0"/>
                                        </a:rPr>
                                      </m:ctrlPr>
                                    </m:sSupPr>
                                    <m:e>
                                      <m:r>
                                        <a:rPr lang="zh-CN" altLang="en-US" sz="1600" i="1">
                                          <a:latin typeface="Cambria Math" panose="02040503050406030204" pitchFamily="18" charset="0"/>
                                        </a:rPr>
                                        <m:t>𝑦</m:t>
                                      </m:r>
                                    </m:e>
                                    <m:sup>
                                      <m:r>
                                        <a:rPr lang="zh-CN" altLang="en-US" sz="1600" i="0">
                                          <a:latin typeface="Cambria Math" panose="02040503050406030204" pitchFamily="18" charset="0"/>
                                        </a:rPr>
                                        <m:t>2</m:t>
                                      </m:r>
                                    </m:sup>
                                  </m:sSup>
                                </m:e>
                              </m:rad>
                              <m:r>
                                <a:rPr lang="zh-CN" altLang="en-US" sz="1600" i="0">
                                  <a:latin typeface="Cambria Math" panose="02040503050406030204" pitchFamily="18" charset="0"/>
                                </a:rPr>
                                <m:t>+</m:t>
                              </m:r>
                              <m:rad>
                                <m:radPr>
                                  <m:degHide m:val="on"/>
                                  <m:ctrlPr>
                                    <a:rPr lang="zh-CN" altLang="en-US" sz="1600" i="1">
                                      <a:latin typeface="Cambria Math" panose="02040503050406030204" pitchFamily="18" charset="0"/>
                                    </a:rPr>
                                  </m:ctrlPr>
                                </m:radPr>
                                <m:deg/>
                                <m:e>
                                  <m:sSup>
                                    <m:sSupPr>
                                      <m:ctrlPr>
                                        <a:rPr lang="zh-CN" altLang="en-US" sz="1600" i="1">
                                          <a:latin typeface="Cambria Math" panose="02040503050406030204" pitchFamily="18" charset="0"/>
                                        </a:rPr>
                                      </m:ctrlPr>
                                    </m:sSupPr>
                                    <m:e>
                                      <m:d>
                                        <m:dPr>
                                          <m:ctrlPr>
                                            <a:rPr lang="zh-CN" altLang="en-US" sz="1600" i="1">
                                              <a:latin typeface="Cambria Math" panose="02040503050406030204" pitchFamily="18" charset="0"/>
                                            </a:rPr>
                                          </m:ctrlPr>
                                        </m:dPr>
                                        <m:e>
                                          <m:sSub>
                                            <m:sSubPr>
                                              <m:ctrlPr>
                                                <a:rPr lang="zh-CN" altLang="en-US" sz="1600" i="1">
                                                  <a:latin typeface="Cambria Math" panose="02040503050406030204" pitchFamily="18" charset="0"/>
                                                </a:rPr>
                                              </m:ctrlPr>
                                            </m:sSubPr>
                                            <m:e>
                                              <m:r>
                                                <a:rPr lang="zh-CN" altLang="en-US" sz="1600" i="1">
                                                  <a:latin typeface="Cambria Math" panose="02040503050406030204" pitchFamily="18" charset="0"/>
                                                </a:rPr>
                                                <m:t>𝑥</m:t>
                                              </m:r>
                                            </m:e>
                                            <m:sub>
                                              <m:r>
                                                <a:rPr lang="zh-CN" altLang="en-US" sz="1600" i="0">
                                                  <a:latin typeface="Cambria Math" panose="02040503050406030204" pitchFamily="18" charset="0"/>
                                                </a:rPr>
                                                <m:t>3</m:t>
                                              </m:r>
                                            </m:sub>
                                          </m:sSub>
                                          <m:r>
                                            <a:rPr lang="zh-CN" altLang="en-US" sz="1600" i="0">
                                              <a:latin typeface="Cambria Math" panose="02040503050406030204" pitchFamily="18" charset="0"/>
                                            </a:rPr>
                                            <m:t>−</m:t>
                                          </m:r>
                                          <m:r>
                                            <a:rPr lang="zh-CN" altLang="en-US" sz="1600" i="1">
                                              <a:latin typeface="Cambria Math" panose="02040503050406030204" pitchFamily="18" charset="0"/>
                                            </a:rPr>
                                            <m:t>𝑥</m:t>
                                          </m:r>
                                        </m:e>
                                      </m:d>
                                    </m:e>
                                    <m:sup>
                                      <m:r>
                                        <a:rPr lang="zh-CN" altLang="en-US" sz="1600" i="0">
                                          <a:latin typeface="Cambria Math" panose="02040503050406030204" pitchFamily="18" charset="0"/>
                                        </a:rPr>
                                        <m:t>2</m:t>
                                      </m:r>
                                    </m:sup>
                                  </m:sSup>
                                  <m:r>
                                    <a:rPr lang="zh-CN" altLang="en-US" sz="1600" i="0">
                                      <a:latin typeface="Cambria Math" panose="02040503050406030204" pitchFamily="18" charset="0"/>
                                    </a:rPr>
                                    <m:t>+</m:t>
                                  </m:r>
                                  <m:sSup>
                                    <m:sSupPr>
                                      <m:ctrlPr>
                                        <a:rPr lang="zh-CN" altLang="en-US" sz="1600" i="1">
                                          <a:latin typeface="Cambria Math" panose="02040503050406030204" pitchFamily="18" charset="0"/>
                                        </a:rPr>
                                      </m:ctrlPr>
                                    </m:sSupPr>
                                    <m:e>
                                      <m:d>
                                        <m:dPr>
                                          <m:ctrlPr>
                                            <a:rPr lang="zh-CN" altLang="en-US" sz="1600" i="1">
                                              <a:latin typeface="Cambria Math" panose="02040503050406030204" pitchFamily="18" charset="0"/>
                                            </a:rPr>
                                          </m:ctrlPr>
                                        </m:dPr>
                                        <m:e>
                                          <m:sSub>
                                            <m:sSubPr>
                                              <m:ctrlPr>
                                                <a:rPr lang="zh-CN" altLang="en-US" sz="1600" i="1">
                                                  <a:latin typeface="Cambria Math" panose="02040503050406030204" pitchFamily="18" charset="0"/>
                                                </a:rPr>
                                              </m:ctrlPr>
                                            </m:sSubPr>
                                            <m:e>
                                              <m:r>
                                                <a:rPr lang="zh-CN" altLang="en-US" sz="1600" i="1">
                                                  <a:latin typeface="Cambria Math" panose="02040503050406030204" pitchFamily="18" charset="0"/>
                                                </a:rPr>
                                                <m:t>𝑦</m:t>
                                              </m:r>
                                            </m:e>
                                            <m:sub>
                                              <m:r>
                                                <a:rPr lang="zh-CN" altLang="en-US" sz="1600" i="0">
                                                  <a:latin typeface="Cambria Math" panose="02040503050406030204" pitchFamily="18" charset="0"/>
                                                </a:rPr>
                                                <m:t>3</m:t>
                                              </m:r>
                                            </m:sub>
                                          </m:sSub>
                                          <m:r>
                                            <a:rPr lang="zh-CN" altLang="en-US" sz="1600" i="0">
                                              <a:latin typeface="Cambria Math" panose="02040503050406030204" pitchFamily="18" charset="0"/>
                                            </a:rPr>
                                            <m:t>−</m:t>
                                          </m:r>
                                          <m:r>
                                            <a:rPr lang="zh-CN" altLang="en-US" sz="1600" i="1">
                                              <a:latin typeface="Cambria Math" panose="02040503050406030204" pitchFamily="18" charset="0"/>
                                            </a:rPr>
                                            <m:t>𝑦</m:t>
                                          </m:r>
                                        </m:e>
                                      </m:d>
                                    </m:e>
                                    <m:sup>
                                      <m:r>
                                        <a:rPr lang="zh-CN" altLang="en-US" sz="1600" i="0">
                                          <a:latin typeface="Cambria Math" panose="02040503050406030204" pitchFamily="18" charset="0"/>
                                        </a:rPr>
                                        <m:t>2</m:t>
                                      </m:r>
                                    </m:sup>
                                  </m:sSup>
                                </m:e>
                              </m:rad>
                              <m:r>
                                <a:rPr lang="zh-CN" altLang="en-US" sz="1600" i="0">
                                  <a:latin typeface="Cambria Math" panose="02040503050406030204" pitchFamily="18" charset="0"/>
                                </a:rPr>
                                <m:t>=</m:t>
                              </m:r>
                              <m:r>
                                <a:rPr lang="zh-CN" altLang="en-US" sz="1600" i="1">
                                  <a:latin typeface="Cambria Math" panose="02040503050406030204" pitchFamily="18" charset="0"/>
                                </a:rPr>
                                <m:t>𝑣</m:t>
                              </m:r>
                              <m:r>
                                <a:rPr lang="zh-CN" altLang="en-US" sz="1600" i="0">
                                  <a:latin typeface="Cambria Math" panose="02040503050406030204" pitchFamily="18" charset="0"/>
                                </a:rPr>
                                <m:t>⋅∆</m:t>
                              </m:r>
                              <m:sSub>
                                <m:sSubPr>
                                  <m:ctrlPr>
                                    <a:rPr lang="zh-CN" altLang="en-US" sz="1600" i="1">
                                      <a:latin typeface="Cambria Math" panose="02040503050406030204" pitchFamily="18" charset="0"/>
                                    </a:rPr>
                                  </m:ctrlPr>
                                </m:sSubPr>
                                <m:e>
                                  <m:r>
                                    <a:rPr lang="zh-CN" altLang="en-US" sz="1600" i="1">
                                      <a:latin typeface="Cambria Math" panose="02040503050406030204" pitchFamily="18" charset="0"/>
                                    </a:rPr>
                                    <m:t>𝑡</m:t>
                                  </m:r>
                                </m:e>
                                <m:sub>
                                  <m:r>
                                    <a:rPr lang="zh-CN" altLang="en-US" sz="1600" i="0">
                                      <a:latin typeface="Cambria Math" panose="02040503050406030204" pitchFamily="18" charset="0"/>
                                    </a:rPr>
                                    <m:t>03</m:t>
                                  </m:r>
                                </m:sub>
                              </m:sSub>
                              <m:r>
                                <a:rPr lang="zh-CN" altLang="en-US" sz="1600" i="0">
                                  <a:latin typeface="Cambria Math" panose="02040503050406030204" pitchFamily="18" charset="0"/>
                                </a:rPr>
                                <m:t>+</m:t>
                              </m:r>
                              <m:f>
                                <m:fPr>
                                  <m:ctrlPr>
                                    <a:rPr lang="zh-CN" altLang="en-US" sz="1600" i="1">
                                      <a:latin typeface="Cambria Math" panose="02040503050406030204" pitchFamily="18" charset="0"/>
                                    </a:rPr>
                                  </m:ctrlPr>
                                </m:fPr>
                                <m:num>
                                  <m:rad>
                                    <m:radPr>
                                      <m:degHide m:val="on"/>
                                      <m:ctrlPr>
                                        <a:rPr lang="zh-CN" altLang="en-US" sz="1600" i="1">
                                          <a:latin typeface="Cambria Math" panose="02040503050406030204" pitchFamily="18" charset="0"/>
                                        </a:rPr>
                                      </m:ctrlPr>
                                    </m:radPr>
                                    <m:deg/>
                                    <m:e>
                                      <m:r>
                                        <a:rPr lang="zh-CN" altLang="en-US" sz="1600" i="0">
                                          <a:latin typeface="Cambria Math" panose="02040503050406030204" pitchFamily="18" charset="0"/>
                                        </a:rPr>
                                        <m:t>2</m:t>
                                      </m:r>
                                    </m:e>
                                  </m:rad>
                                </m:num>
                                <m:den>
                                  <m:r>
                                    <a:rPr lang="zh-CN" altLang="en-US" sz="1600" i="0">
                                      <a:latin typeface="Cambria Math" panose="02040503050406030204" pitchFamily="18" charset="0"/>
                                    </a:rPr>
                                    <m:t>2</m:t>
                                  </m:r>
                                </m:den>
                              </m:f>
                              <m:r>
                                <a:rPr lang="zh-CN" altLang="en-US" sz="1600" i="1">
                                  <a:latin typeface="Cambria Math" panose="02040503050406030204" pitchFamily="18" charset="0"/>
                                </a:rPr>
                                <m:t>𝑑</m:t>
                              </m:r>
                            </m:e>
                            <m:e>
                              <m:r>
                                <a:rPr lang="zh-CN" altLang="en-US" sz="1600" i="0">
                                  <a:latin typeface="Cambria Math" panose="02040503050406030204" pitchFamily="18" charset="0"/>
                                </a:rPr>
                                <m:t>&amp;</m:t>
                              </m:r>
                              <m:rad>
                                <m:radPr>
                                  <m:degHide m:val="on"/>
                                  <m:ctrlPr>
                                    <a:rPr lang="zh-CN" altLang="en-US" sz="1600" i="1">
                                      <a:latin typeface="Cambria Math" panose="02040503050406030204" pitchFamily="18" charset="0"/>
                                    </a:rPr>
                                  </m:ctrlPr>
                                </m:radPr>
                                <m:deg/>
                                <m:e>
                                  <m:sSup>
                                    <m:sSupPr>
                                      <m:ctrlPr>
                                        <a:rPr lang="zh-CN" altLang="en-US" sz="1600" i="1">
                                          <a:latin typeface="Cambria Math" panose="02040503050406030204" pitchFamily="18" charset="0"/>
                                        </a:rPr>
                                      </m:ctrlPr>
                                    </m:sSupPr>
                                    <m:e>
                                      <m:r>
                                        <a:rPr lang="zh-CN" altLang="en-US" sz="1600" i="1">
                                          <a:latin typeface="Cambria Math" panose="02040503050406030204" pitchFamily="18" charset="0"/>
                                        </a:rPr>
                                        <m:t>𝑥</m:t>
                                      </m:r>
                                    </m:e>
                                    <m:sup>
                                      <m:r>
                                        <a:rPr lang="zh-CN" altLang="en-US" sz="1600" i="0">
                                          <a:latin typeface="Cambria Math" panose="02040503050406030204" pitchFamily="18" charset="0"/>
                                        </a:rPr>
                                        <m:t>2</m:t>
                                      </m:r>
                                    </m:sup>
                                  </m:sSup>
                                  <m:r>
                                    <a:rPr lang="zh-CN" altLang="en-US" sz="1600" i="0">
                                      <a:latin typeface="Cambria Math" panose="02040503050406030204" pitchFamily="18" charset="0"/>
                                    </a:rPr>
                                    <m:t>+</m:t>
                                  </m:r>
                                  <m:sSup>
                                    <m:sSupPr>
                                      <m:ctrlPr>
                                        <a:rPr lang="zh-CN" altLang="en-US" sz="1600" i="1">
                                          <a:latin typeface="Cambria Math" panose="02040503050406030204" pitchFamily="18" charset="0"/>
                                        </a:rPr>
                                      </m:ctrlPr>
                                    </m:sSupPr>
                                    <m:e>
                                      <m:r>
                                        <a:rPr lang="zh-CN" altLang="en-US" sz="1600" i="1">
                                          <a:latin typeface="Cambria Math" panose="02040503050406030204" pitchFamily="18" charset="0"/>
                                        </a:rPr>
                                        <m:t>𝑦</m:t>
                                      </m:r>
                                    </m:e>
                                    <m:sup>
                                      <m:r>
                                        <a:rPr lang="zh-CN" altLang="en-US" sz="1600" i="0">
                                          <a:latin typeface="Cambria Math" panose="02040503050406030204" pitchFamily="18" charset="0"/>
                                        </a:rPr>
                                        <m:t>2</m:t>
                                      </m:r>
                                    </m:sup>
                                  </m:sSup>
                                </m:e>
                              </m:rad>
                              <m:r>
                                <a:rPr lang="zh-CN" altLang="en-US" sz="1600" i="0">
                                  <a:latin typeface="Cambria Math" panose="02040503050406030204" pitchFamily="18" charset="0"/>
                                </a:rPr>
                                <m:t>+</m:t>
                              </m:r>
                              <m:rad>
                                <m:radPr>
                                  <m:degHide m:val="on"/>
                                  <m:ctrlPr>
                                    <a:rPr lang="zh-CN" altLang="en-US" sz="1600" i="1">
                                      <a:latin typeface="Cambria Math" panose="02040503050406030204" pitchFamily="18" charset="0"/>
                                    </a:rPr>
                                  </m:ctrlPr>
                                </m:radPr>
                                <m:deg/>
                                <m:e>
                                  <m:sSup>
                                    <m:sSupPr>
                                      <m:ctrlPr>
                                        <a:rPr lang="zh-CN" altLang="en-US" sz="1600" i="1">
                                          <a:latin typeface="Cambria Math" panose="02040503050406030204" pitchFamily="18" charset="0"/>
                                        </a:rPr>
                                      </m:ctrlPr>
                                    </m:sSupPr>
                                    <m:e>
                                      <m:d>
                                        <m:dPr>
                                          <m:ctrlPr>
                                            <a:rPr lang="zh-CN" altLang="en-US" sz="1600" i="1">
                                              <a:latin typeface="Cambria Math" panose="02040503050406030204" pitchFamily="18" charset="0"/>
                                            </a:rPr>
                                          </m:ctrlPr>
                                        </m:dPr>
                                        <m:e>
                                          <m:sSub>
                                            <m:sSubPr>
                                              <m:ctrlPr>
                                                <a:rPr lang="zh-CN" altLang="en-US" sz="1600" i="1">
                                                  <a:latin typeface="Cambria Math" panose="02040503050406030204" pitchFamily="18" charset="0"/>
                                                </a:rPr>
                                              </m:ctrlPr>
                                            </m:sSubPr>
                                            <m:e>
                                              <m:r>
                                                <a:rPr lang="zh-CN" altLang="en-US" sz="1600" i="1">
                                                  <a:latin typeface="Cambria Math" panose="02040503050406030204" pitchFamily="18" charset="0"/>
                                                </a:rPr>
                                                <m:t>𝑥</m:t>
                                              </m:r>
                                            </m:e>
                                            <m:sub>
                                              <m:r>
                                                <a:rPr lang="zh-CN" altLang="en-US" sz="1600" i="0">
                                                  <a:latin typeface="Cambria Math" panose="02040503050406030204" pitchFamily="18" charset="0"/>
                                                </a:rPr>
                                                <m:t>4</m:t>
                                              </m:r>
                                            </m:sub>
                                          </m:sSub>
                                          <m:r>
                                            <a:rPr lang="zh-CN" altLang="en-US" sz="1600" i="0">
                                              <a:latin typeface="Cambria Math" panose="02040503050406030204" pitchFamily="18" charset="0"/>
                                            </a:rPr>
                                            <m:t>−</m:t>
                                          </m:r>
                                          <m:r>
                                            <a:rPr lang="zh-CN" altLang="en-US" sz="1600" i="1">
                                              <a:latin typeface="Cambria Math" panose="02040503050406030204" pitchFamily="18" charset="0"/>
                                            </a:rPr>
                                            <m:t>𝑥</m:t>
                                          </m:r>
                                        </m:e>
                                      </m:d>
                                    </m:e>
                                    <m:sup>
                                      <m:r>
                                        <a:rPr lang="zh-CN" altLang="en-US" sz="1600" i="0">
                                          <a:latin typeface="Cambria Math" panose="02040503050406030204" pitchFamily="18" charset="0"/>
                                        </a:rPr>
                                        <m:t>2</m:t>
                                      </m:r>
                                    </m:sup>
                                  </m:sSup>
                                  <m:r>
                                    <a:rPr lang="zh-CN" altLang="en-US" sz="1600" i="0">
                                      <a:latin typeface="Cambria Math" panose="02040503050406030204" pitchFamily="18" charset="0"/>
                                    </a:rPr>
                                    <m:t>+</m:t>
                                  </m:r>
                                  <m:sSup>
                                    <m:sSupPr>
                                      <m:ctrlPr>
                                        <a:rPr lang="zh-CN" altLang="en-US" sz="1600" i="1">
                                          <a:latin typeface="Cambria Math" panose="02040503050406030204" pitchFamily="18" charset="0"/>
                                        </a:rPr>
                                      </m:ctrlPr>
                                    </m:sSupPr>
                                    <m:e>
                                      <m:d>
                                        <m:dPr>
                                          <m:ctrlPr>
                                            <a:rPr lang="zh-CN" altLang="en-US" sz="1600" i="1">
                                              <a:latin typeface="Cambria Math" panose="02040503050406030204" pitchFamily="18" charset="0"/>
                                            </a:rPr>
                                          </m:ctrlPr>
                                        </m:dPr>
                                        <m:e>
                                          <m:sSub>
                                            <m:sSubPr>
                                              <m:ctrlPr>
                                                <a:rPr lang="zh-CN" altLang="en-US" sz="1600" i="1">
                                                  <a:latin typeface="Cambria Math" panose="02040503050406030204" pitchFamily="18" charset="0"/>
                                                </a:rPr>
                                              </m:ctrlPr>
                                            </m:sSubPr>
                                            <m:e>
                                              <m:r>
                                                <a:rPr lang="zh-CN" altLang="en-US" sz="1600" i="1">
                                                  <a:latin typeface="Cambria Math" panose="02040503050406030204" pitchFamily="18" charset="0"/>
                                                </a:rPr>
                                                <m:t>𝑦</m:t>
                                              </m:r>
                                            </m:e>
                                            <m:sub>
                                              <m:r>
                                                <a:rPr lang="zh-CN" altLang="en-US" sz="1600" i="0">
                                                  <a:latin typeface="Cambria Math" panose="02040503050406030204" pitchFamily="18" charset="0"/>
                                                </a:rPr>
                                                <m:t>4</m:t>
                                              </m:r>
                                            </m:sub>
                                          </m:sSub>
                                          <m:r>
                                            <a:rPr lang="zh-CN" altLang="en-US" sz="1600" i="0">
                                              <a:latin typeface="Cambria Math" panose="02040503050406030204" pitchFamily="18" charset="0"/>
                                            </a:rPr>
                                            <m:t>−</m:t>
                                          </m:r>
                                          <m:r>
                                            <a:rPr lang="zh-CN" altLang="en-US" sz="1600" i="1">
                                              <a:latin typeface="Cambria Math" panose="02040503050406030204" pitchFamily="18" charset="0"/>
                                            </a:rPr>
                                            <m:t>𝑦</m:t>
                                          </m:r>
                                        </m:e>
                                      </m:d>
                                    </m:e>
                                    <m:sup>
                                      <m:r>
                                        <a:rPr lang="zh-CN" altLang="en-US" sz="1600" i="0">
                                          <a:latin typeface="Cambria Math" panose="02040503050406030204" pitchFamily="18" charset="0"/>
                                        </a:rPr>
                                        <m:t>2</m:t>
                                      </m:r>
                                    </m:sup>
                                  </m:sSup>
                                </m:e>
                              </m:rad>
                              <m:r>
                                <a:rPr lang="zh-CN" altLang="en-US" sz="1600" i="0">
                                  <a:latin typeface="Cambria Math" panose="02040503050406030204" pitchFamily="18" charset="0"/>
                                </a:rPr>
                                <m:t>=</m:t>
                              </m:r>
                              <m:r>
                                <a:rPr lang="zh-CN" altLang="en-US" sz="1600" i="1">
                                  <a:latin typeface="Cambria Math" panose="02040503050406030204" pitchFamily="18" charset="0"/>
                                </a:rPr>
                                <m:t>𝑣</m:t>
                              </m:r>
                              <m:r>
                                <a:rPr lang="zh-CN" altLang="en-US" sz="1600" i="0">
                                  <a:latin typeface="Cambria Math" panose="02040503050406030204" pitchFamily="18" charset="0"/>
                                </a:rPr>
                                <m:t>⋅∆</m:t>
                              </m:r>
                              <m:sSub>
                                <m:sSubPr>
                                  <m:ctrlPr>
                                    <a:rPr lang="zh-CN" altLang="en-US" sz="1600" i="1">
                                      <a:latin typeface="Cambria Math" panose="02040503050406030204" pitchFamily="18" charset="0"/>
                                    </a:rPr>
                                  </m:ctrlPr>
                                </m:sSubPr>
                                <m:e>
                                  <m:r>
                                    <a:rPr lang="zh-CN" altLang="en-US" sz="1600" i="1">
                                      <a:latin typeface="Cambria Math" panose="02040503050406030204" pitchFamily="18" charset="0"/>
                                    </a:rPr>
                                    <m:t>𝑡</m:t>
                                  </m:r>
                                </m:e>
                                <m:sub>
                                  <m:r>
                                    <a:rPr lang="zh-CN" altLang="en-US" sz="1600" i="0">
                                      <a:latin typeface="Cambria Math" panose="02040503050406030204" pitchFamily="18" charset="0"/>
                                    </a:rPr>
                                    <m:t>04</m:t>
                                  </m:r>
                                </m:sub>
                              </m:sSub>
                              <m:r>
                                <a:rPr lang="zh-CN" altLang="en-US" sz="1600" i="0">
                                  <a:latin typeface="Cambria Math" panose="02040503050406030204" pitchFamily="18" charset="0"/>
                                </a:rPr>
                                <m:t>+</m:t>
                              </m:r>
                              <m:f>
                                <m:fPr>
                                  <m:ctrlPr>
                                    <a:rPr lang="zh-CN" altLang="en-US" sz="1600" i="1">
                                      <a:latin typeface="Cambria Math" panose="02040503050406030204" pitchFamily="18" charset="0"/>
                                    </a:rPr>
                                  </m:ctrlPr>
                                </m:fPr>
                                <m:num>
                                  <m:rad>
                                    <m:radPr>
                                      <m:degHide m:val="on"/>
                                      <m:ctrlPr>
                                        <a:rPr lang="zh-CN" altLang="en-US" sz="1600" i="1">
                                          <a:latin typeface="Cambria Math" panose="02040503050406030204" pitchFamily="18" charset="0"/>
                                        </a:rPr>
                                      </m:ctrlPr>
                                    </m:radPr>
                                    <m:deg/>
                                    <m:e>
                                      <m:r>
                                        <a:rPr lang="zh-CN" altLang="en-US" sz="1600" i="0">
                                          <a:latin typeface="Cambria Math" panose="02040503050406030204" pitchFamily="18" charset="0"/>
                                        </a:rPr>
                                        <m:t>2</m:t>
                                      </m:r>
                                    </m:e>
                                  </m:rad>
                                </m:num>
                                <m:den>
                                  <m:r>
                                    <a:rPr lang="zh-CN" altLang="en-US" sz="1600" i="0">
                                      <a:latin typeface="Cambria Math" panose="02040503050406030204" pitchFamily="18" charset="0"/>
                                    </a:rPr>
                                    <m:t>2</m:t>
                                  </m:r>
                                </m:den>
                              </m:f>
                              <m:r>
                                <a:rPr lang="zh-CN" altLang="en-US" sz="1600" i="1">
                                  <a:latin typeface="Cambria Math" panose="02040503050406030204" pitchFamily="18" charset="0"/>
                                </a:rPr>
                                <m:t>𝑑</m:t>
                              </m:r>
                            </m:e>
                          </m:eqArr>
                        </m:den>
                      </m:f>
                    </m:oMath>
                  </m:oMathPara>
                </a14:m>
                <a:endParaRPr lang="zh-CN" altLang="en-US" sz="1600" dirty="0">
                  <a:latin typeface="Times New Roman" panose="02020603050405020304" pitchFamily="18" charset="0"/>
                  <a:cs typeface="Times New Roman" panose="02020603050405020304" pitchFamily="18" charset="0"/>
                </a:endParaRPr>
              </a:p>
            </p:txBody>
          </p:sp>
        </mc:Choice>
        <mc:Fallback xmlns="">
          <p:sp>
            <p:nvSpPr>
              <p:cNvPr id="95" name="矩形 94"/>
              <p:cNvSpPr>
                <a:spLocks noRot="1" noChangeAspect="1" noMove="1" noResize="1" noEditPoints="1" noAdjustHandles="1" noChangeArrowheads="1" noChangeShapeType="1" noTextEdit="1"/>
              </p:cNvSpPr>
              <p:nvPr/>
            </p:nvSpPr>
            <p:spPr>
              <a:xfrm>
                <a:off x="3851920" y="1509565"/>
                <a:ext cx="4950009" cy="1991443"/>
              </a:xfrm>
              <a:prstGeom prst="rect">
                <a:avLst/>
              </a:prstGeom>
              <a:blipFill rotWithShape="0">
                <a:blip r:embed="rId10"/>
                <a:stretch>
                  <a:fillRect/>
                </a:stretch>
              </a:blipFill>
            </p:spPr>
            <p:txBody>
              <a:bodyPr/>
              <a:lstStyle/>
              <a:p>
                <a:r>
                  <a:rPr lang="zh-CN" altLang="en-US">
                    <a:noFill/>
                  </a:rPr>
                  <a:t> </a:t>
                </a:r>
              </a:p>
            </p:txBody>
          </p:sp>
        </mc:Fallback>
      </mc:AlternateContent>
      <p:sp>
        <p:nvSpPr>
          <p:cNvPr id="96" name="矩形 95"/>
          <p:cNvSpPr/>
          <p:nvPr/>
        </p:nvSpPr>
        <p:spPr bwMode="auto">
          <a:xfrm>
            <a:off x="7308304" y="1628800"/>
            <a:ext cx="216024" cy="1944216"/>
          </a:xfrm>
          <a:prstGeom prst="rect">
            <a:avLst/>
          </a:prstGeom>
          <a:noFill/>
          <a:ln w="19050" cap="flat" cmpd="sng" algn="ctr">
            <a:solidFill>
              <a:srgbClr val="FF0000"/>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sp>
        <p:nvSpPr>
          <p:cNvPr id="97" name="矩形 96"/>
          <p:cNvSpPr/>
          <p:nvPr/>
        </p:nvSpPr>
        <p:spPr bwMode="auto">
          <a:xfrm>
            <a:off x="7596336" y="1628800"/>
            <a:ext cx="408384" cy="1944216"/>
          </a:xfrm>
          <a:prstGeom prst="rect">
            <a:avLst/>
          </a:prstGeom>
          <a:noFill/>
          <a:ln w="19050" cap="flat" cmpd="sng" algn="ctr">
            <a:solidFill>
              <a:srgbClr val="FF0000"/>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sp>
        <p:nvSpPr>
          <p:cNvPr id="2" name="矩形 1"/>
          <p:cNvSpPr/>
          <p:nvPr/>
        </p:nvSpPr>
        <p:spPr bwMode="auto">
          <a:xfrm>
            <a:off x="3920176" y="2996952"/>
            <a:ext cx="4954903" cy="504056"/>
          </a:xfrm>
          <a:prstGeom prst="rect">
            <a:avLst/>
          </a:prstGeom>
          <a:noFill/>
          <a:ln w="19050" cap="flat" cmpd="sng" algn="ctr">
            <a:solidFill>
              <a:srgbClr val="0070C0"/>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spTree>
    <p:extLst>
      <p:ext uri="{BB962C8B-B14F-4D97-AF65-F5344CB8AC3E}">
        <p14:creationId xmlns:p14="http://schemas.microsoft.com/office/powerpoint/2010/main" val="11061867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heme/theme1.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zh-CN" altLang="en-US" sz="1800" b="0" i="0" u="none" strike="noStrike" cap="none" normalizeH="0" baseline="0" smtClean="0">
            <a:ln>
              <a:noFill/>
            </a:ln>
            <a:solidFill>
              <a:schemeClr val="tx1"/>
            </a:solidFill>
            <a:effectLst/>
            <a:latin typeface="Arial"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zh-CN" altLang="en-US" sz="1800" b="0" i="0" u="none" strike="noStrike" cap="none" normalizeH="0" baseline="0" smtClean="0">
            <a:ln>
              <a:noFill/>
            </a:ln>
            <a:solidFill>
              <a:schemeClr val="tx1"/>
            </a:solidFill>
            <a:effectLst/>
            <a:latin typeface="Arial" pitchFamily="34" charset="0"/>
            <a:ea typeface="宋体" pitchFamily="2" charset="-122"/>
          </a:defRPr>
        </a:defPPr>
      </a:lst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Concourse</Template>
  <TotalTime>24200</TotalTime>
  <Words>5229</Words>
  <Application>Microsoft Office PowerPoint</Application>
  <PresentationFormat>全屏显示(4:3)</PresentationFormat>
  <Paragraphs>959</Paragraphs>
  <Slides>32</Slides>
  <Notes>32</Notes>
  <HiddenSlides>0</HiddenSlides>
  <MMClips>0</MMClips>
  <ScaleCrop>false</ScaleCrop>
  <HeadingPairs>
    <vt:vector size="8" baseType="variant">
      <vt:variant>
        <vt:lpstr>已用的字体</vt:lpstr>
      </vt:variant>
      <vt:variant>
        <vt:i4>12</vt:i4>
      </vt:variant>
      <vt:variant>
        <vt:lpstr>主题</vt:lpstr>
      </vt:variant>
      <vt:variant>
        <vt:i4>1</vt:i4>
      </vt:variant>
      <vt:variant>
        <vt:lpstr>嵌入 OLE 服务器</vt:lpstr>
      </vt:variant>
      <vt:variant>
        <vt:i4>1</vt:i4>
      </vt:variant>
      <vt:variant>
        <vt:lpstr>幻灯片标题</vt:lpstr>
      </vt:variant>
      <vt:variant>
        <vt:i4>32</vt:i4>
      </vt:variant>
    </vt:vector>
  </HeadingPairs>
  <TitlesOfParts>
    <vt:vector size="46" baseType="lpstr">
      <vt:lpstr>方正姚体</vt:lpstr>
      <vt:lpstr>黑体</vt:lpstr>
      <vt:lpstr>楷体</vt:lpstr>
      <vt:lpstr>宋体</vt:lpstr>
      <vt:lpstr>Arial</vt:lpstr>
      <vt:lpstr>Calibri</vt:lpstr>
      <vt:lpstr>Cambria Math</vt:lpstr>
      <vt:lpstr>Garamond</vt:lpstr>
      <vt:lpstr>Lucida Sans Unicode</vt:lpstr>
      <vt:lpstr>Symbol</vt:lpstr>
      <vt:lpstr>Times New Roman</vt:lpstr>
      <vt:lpstr>Wingdings</vt:lpstr>
      <vt:lpstr>Edge</vt:lpstr>
      <vt:lpstr>Equation</vt:lpstr>
      <vt:lpstr>二维板状结构损伤定位及大小评估的多级方法</vt:lpstr>
      <vt:lpstr>目录</vt:lpstr>
      <vt:lpstr>目录</vt:lpstr>
      <vt:lpstr>1.1 研究背景及意义 </vt:lpstr>
      <vt:lpstr>1.2 基于导波的无损检测技术</vt:lpstr>
      <vt:lpstr>1.2 基于导波的无损检测技术</vt:lpstr>
      <vt:lpstr>1.3 总结</vt:lpstr>
      <vt:lpstr>目录</vt:lpstr>
      <vt:lpstr>2.1 损伤定位及尺寸评估方法</vt:lpstr>
      <vt:lpstr>2.2 铝板中群速度的确定(Ⅰ)</vt:lpstr>
      <vt:lpstr>2.2 铝板中群速度的确定(Ⅱ)</vt:lpstr>
      <vt:lpstr>2.3 二维板状结构的单级损伤评估(Ⅰ)</vt:lpstr>
      <vt:lpstr>2.3 二维板状结构的单级损伤评估(Ⅱ)</vt:lpstr>
      <vt:lpstr>2.4二维板状结构的多级损伤检测方法(Ⅰ)</vt:lpstr>
      <vt:lpstr>2.4二维板状结构的多级损伤检测方法(Ⅱ)</vt:lpstr>
      <vt:lpstr>2.4二维板状结构的多级损伤检测方法(Ⅲ)</vt:lpstr>
      <vt:lpstr>目录</vt:lpstr>
      <vt:lpstr>3.1不同检测区域下多级方法检测精度分析(Ⅰ)</vt:lpstr>
      <vt:lpstr>3.1不同检测区域下多级方法检测精度分析(Ⅱ)</vt:lpstr>
      <vt:lpstr>3.1不同检测区域下多级方法检测精度分析(Ⅲ)</vt:lpstr>
      <vt:lpstr>3.1不同检测区域下多级方法检测精度分析(Ⅳ)</vt:lpstr>
      <vt:lpstr>3.2不同孔径尺寸下多级方法检测精度分析(Ⅰ)</vt:lpstr>
      <vt:lpstr>3.2不同孔径尺寸下多级方法检测精度分析(Ⅱ)</vt:lpstr>
      <vt:lpstr>3.2不同孔径尺寸下多级方法检测精度分析(Ⅲ)</vt:lpstr>
      <vt:lpstr>目录</vt:lpstr>
      <vt:lpstr>4.1 实验方案</vt:lpstr>
      <vt:lpstr>4.2 信号分析及损伤评估结果(Ⅰ)</vt:lpstr>
      <vt:lpstr>4.2 信号分析及损伤评估结果(Ⅱ)</vt:lpstr>
      <vt:lpstr>目录</vt:lpstr>
      <vt:lpstr>5.1 工作总结</vt:lpstr>
      <vt:lpstr>5.2 研究展望</vt:lpstr>
      <vt:lpstr>PowerPoint 演示文稿</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quan</dc:creator>
  <cp:lastModifiedBy>Administrator</cp:lastModifiedBy>
  <cp:revision>1579</cp:revision>
  <cp:lastPrinted>2014-08-15T00:46:59Z</cp:lastPrinted>
  <dcterms:created xsi:type="dcterms:W3CDTF">1601-01-01T00:00:00Z</dcterms:created>
  <dcterms:modified xsi:type="dcterms:W3CDTF">2017-06-05T02:52:04Z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1</vt:i4>
  </property>
</Properties>
</file>